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6" r:id="rId5"/>
    <p:sldId id="650" r:id="rId6"/>
    <p:sldId id="643" r:id="rId7"/>
    <p:sldId id="649" r:id="rId8"/>
    <p:sldId id="651" r:id="rId9"/>
    <p:sldId id="652" r:id="rId10"/>
    <p:sldId id="653" r:id="rId11"/>
    <p:sldId id="654" r:id="rId12"/>
    <p:sldId id="644" r:id="rId13"/>
    <p:sldId id="642" r:id="rId14"/>
    <p:sldId id="656" r:id="rId15"/>
    <p:sldId id="398" r:id="rId16"/>
    <p:sldId id="399" r:id="rId17"/>
    <p:sldId id="387" r:id="rId18"/>
    <p:sldId id="646" r:id="rId19"/>
  </p:sldIdLst>
  <p:sldSz cx="12192000" cy="6858000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19986E-6CCC-438A-AC58-F7864766BBF9}" v="4" dt="2025-03-28T10:14:30.8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  <a:tblStyle styleId="{21E4AEA4-8DFA-4A89-87EB-49C32662AFE0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CECE8"/>
          </a:solidFill>
        </a:fill>
      </a:tcStyle>
    </a:wholeTbl>
    <a:band1H>
      <a:tcStyle>
        <a:tcBdr/>
        <a:fill>
          <a:solidFill>
            <a:srgbClr val="F8D7CD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F8D7CD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ED7D31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ED7D31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ED7D31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D7D31"/>
          </a:solidFill>
        </a:fill>
      </a:tcStyle>
    </a:firstRow>
  </a:tblStyle>
  <a:tblStyle styleId="{93296810-A885-4BE3-A3E7-6D5BEEA58F35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BF1E9"/>
          </a:solidFill>
        </a:fill>
      </a:tcStyle>
    </a:wholeTbl>
    <a:band1H>
      <a:tcStyle>
        <a:tcBdr/>
        <a:fill>
          <a:solidFill>
            <a:srgbClr val="D5E3CF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D5E3CF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70AD47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70AD47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70AD47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70AD47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70"/>
    <p:restoredTop sz="94674"/>
  </p:normalViewPr>
  <p:slideViewPr>
    <p:cSldViewPr snapToGrid="0">
      <p:cViewPr varScale="1">
        <p:scale>
          <a:sx n="100" d="100"/>
          <a:sy n="100" d="100"/>
        </p:scale>
        <p:origin x="11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c:style val="2"/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400" b="0" i="0" u="none" strike="noStrike" kern="1200" spc="0" baseline="0">
                <a:solidFill>
                  <a:srgbClr val="000000"/>
                </a:solidFill>
                <a:latin typeface="Arial"/>
              </a:defRPr>
            </a:pPr>
            <a:r>
              <a:rPr lang="da-DK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Stress fordelt på brancher</a:t>
            </a:r>
          </a:p>
        </c:rich>
      </c:tx>
      <c:layout>
        <c:manualLayout>
          <c:xMode val="edge"/>
          <c:yMode val="edge"/>
          <c:x val="0.3498538932633421"/>
          <c:y val="1.79910716363707E-2"/>
        </c:manualLayout>
      </c:layout>
      <c:overlay val="0"/>
      <c:spPr>
        <a:noFill/>
        <a:ln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v>Series1</c:v>
          </c:tx>
          <c:spPr>
            <a:solidFill>
              <a:srgbClr val="001965"/>
            </a:solidFill>
            <a:ln>
              <a:noFill/>
            </a:ln>
          </c:spPr>
          <c:invertIfNegative val="0"/>
          <c:dPt>
            <c:idx val="2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A354-445B-9B42-9018AE053A39}"/>
              </c:ext>
            </c:extLst>
          </c:dPt>
          <c:dPt>
            <c:idx val="30"/>
            <c:invertIfNegative val="0"/>
            <c:bubble3D val="0"/>
            <c:spPr>
              <a:solidFill>
                <a:srgbClr val="FF0000"/>
              </a:solidFill>
              <a:ln w="9528">
                <a:solidFill>
                  <a:srgbClr val="FF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35F3-4B87-9C3E-DFDE87EE26E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900" b="0" i="0" u="none" strike="noStrike" kern="1200" baseline="0">
                    <a:solidFill>
                      <a:srgbClr val="000000"/>
                    </a:solidFill>
                    <a:latin typeface="Arial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Lit>
              <c:ptCount val="39"/>
              <c:pt idx="0">
                <c:v>Landbrug, skovbrug og
fiskeri</c:v>
              </c:pt>
              <c:pt idx="1">
                <c:v>Kemi og medicin</c:v>
              </c:pt>
              <c:pt idx="2">
                <c:v>Færdiggørelse af byggeri</c:v>
              </c:pt>
              <c:pt idx="3">
                <c:v>Energi og råstoffer</c:v>
              </c:pt>
              <c:pt idx="4">
                <c:v>Tekstil og papir</c:v>
              </c:pt>
              <c:pt idx="5">
                <c:v>Anlægsarbejde</c:v>
              </c:pt>
              <c:pt idx="6">
                <c:v>Vand, kloak og affald</c:v>
              </c:pt>
              <c:pt idx="7">
                <c:v>Installation og reparation af
maskiner og udstyr</c:v>
              </c:pt>
              <c:pt idx="8">
                <c:v>Metal og maskiner</c:v>
              </c:pt>
              <c:pt idx="9">
                <c:v>Slagterier</c:v>
              </c:pt>
              <c:pt idx="10">
                <c:v>Træ og møbler</c:v>
              </c:pt>
              <c:pt idx="11">
                <c:v>Transportmidler</c:v>
              </c:pt>
              <c:pt idx="12">
                <c:v>Plast, glas og beton</c:v>
              </c:pt>
              <c:pt idx="13">
                <c:v>Nærings- og
nydelsesmidler</c:v>
              </c:pt>
              <c:pt idx="14">
                <c:v>Engros</c:v>
              </c:pt>
              <c:pt idx="15">
                <c:v>Transport af passagerer</c:v>
              </c:pt>
              <c:pt idx="16">
                <c:v>Opførelse og nedrivning af
byggeri</c:v>
              </c:pt>
              <c:pt idx="17">
                <c:v>Universiteter og forskning</c:v>
              </c:pt>
              <c:pt idx="18">
                <c:v>Film, presse og bøger</c:v>
              </c:pt>
              <c:pt idx="19">
                <c:v>Offentlig administration
og arbejdsformidling</c:v>
              </c:pt>
              <c:pt idx="20">
                <c:v>Læger, tandlæger og
dyrlæger</c:v>
              </c:pt>
              <c:pt idx="21">
                <c:v>Gennemsnit</c:v>
              </c:pt>
              <c:pt idx="22">
                <c:v>Butikker</c:v>
              </c:pt>
              <c:pt idx="23">
                <c:v>Elektronik</c:v>
              </c:pt>
              <c:pt idx="24">
                <c:v>Religiøse institutioner og
begravelsesvæsen</c:v>
              </c:pt>
              <c:pt idx="25">
                <c:v>Politi, beredskab og
fængsler</c:v>
              </c:pt>
              <c:pt idx="26">
                <c:v>Øvrig privat kontor og
foreninger</c:v>
              </c:pt>
              <c:pt idx="27">
                <c:v>Transport af gods</c:v>
              </c:pt>
              <c:pt idx="28">
                <c:v>IT og telekommunikation</c:v>
              </c:pt>
              <c:pt idx="29">
                <c:v>Kultur og sport</c:v>
              </c:pt>
              <c:pt idx="30">
                <c:v>Finans</c:v>
              </c:pt>
              <c:pt idx="31">
                <c:v>Hospitaler</c:v>
              </c:pt>
              <c:pt idx="32">
                <c:v>Rengøring</c:v>
              </c:pt>
              <c:pt idx="33">
                <c:v>Daginstitutioner</c:v>
              </c:pt>
              <c:pt idx="34">
                <c:v>Undervisning</c:v>
              </c:pt>
              <c:pt idx="35">
                <c:v>Hotel og camping</c:v>
              </c:pt>
              <c:pt idx="36">
                <c:v>Døgninstitutioner og
hjemmepleje</c:v>
              </c:pt>
              <c:pt idx="37">
                <c:v>Restauranter og barer</c:v>
              </c:pt>
              <c:pt idx="38">
                <c:v>Frisører og anden
personlig pleje</c:v>
              </c:pt>
            </c:strLit>
          </c:cat>
          <c:val>
            <c:numLit>
              <c:formatCode>General</c:formatCode>
              <c:ptCount val="39"/>
              <c:pt idx="0">
                <c:v>10.2227</c:v>
              </c:pt>
              <c:pt idx="1">
                <c:v>10.361599999999999</c:v>
              </c:pt>
              <c:pt idx="2">
                <c:v>11.1487</c:v>
              </c:pt>
              <c:pt idx="3">
                <c:v>12.2829</c:v>
              </c:pt>
              <c:pt idx="4">
                <c:v>13.213800000000001</c:v>
              </c:pt>
              <c:pt idx="5">
                <c:v>13.313700000000001</c:v>
              </c:pt>
              <c:pt idx="6">
                <c:v>13.3705</c:v>
              </c:pt>
              <c:pt idx="7">
                <c:v>13.4129</c:v>
              </c:pt>
              <c:pt idx="8">
                <c:v>13.472300000000001</c:v>
              </c:pt>
              <c:pt idx="9">
                <c:v>13.515000000000001</c:v>
              </c:pt>
              <c:pt idx="10">
                <c:v>13.690799999999999</c:v>
              </c:pt>
              <c:pt idx="11">
                <c:v>14.0349</c:v>
              </c:pt>
              <c:pt idx="12">
                <c:v>14.541399999999999</c:v>
              </c:pt>
              <c:pt idx="13">
                <c:v>15.351000000000001</c:v>
              </c:pt>
              <c:pt idx="14">
                <c:v>15.465199999999999</c:v>
              </c:pt>
              <c:pt idx="15">
                <c:v>16.220600000000001</c:v>
              </c:pt>
              <c:pt idx="16">
                <c:v>16.272400000000001</c:v>
              </c:pt>
              <c:pt idx="17">
                <c:v>16.5121</c:v>
              </c:pt>
              <c:pt idx="18">
                <c:v>16.606400000000001</c:v>
              </c:pt>
              <c:pt idx="19">
                <c:v>17.414200000000001</c:v>
              </c:pt>
              <c:pt idx="20">
                <c:v>17.621400000000001</c:v>
              </c:pt>
              <c:pt idx="21">
                <c:v>17.651599999999998</c:v>
              </c:pt>
              <c:pt idx="22">
                <c:v>17.855799999999999</c:v>
              </c:pt>
              <c:pt idx="23">
                <c:v>17.877300000000002</c:v>
              </c:pt>
              <c:pt idx="24">
                <c:v>18.073599999999999</c:v>
              </c:pt>
              <c:pt idx="25">
                <c:v>18.156400000000001</c:v>
              </c:pt>
              <c:pt idx="26">
                <c:v>18.410399999999999</c:v>
              </c:pt>
              <c:pt idx="27">
                <c:v>18.530100000000001</c:v>
              </c:pt>
              <c:pt idx="28">
                <c:v>18.55</c:v>
              </c:pt>
              <c:pt idx="29">
                <c:v>18.574300000000001</c:v>
              </c:pt>
              <c:pt idx="30">
                <c:v>19.100000000000001</c:v>
              </c:pt>
              <c:pt idx="31">
                <c:v>19.6922</c:v>
              </c:pt>
              <c:pt idx="32">
                <c:v>20.415600000000001</c:v>
              </c:pt>
              <c:pt idx="33">
                <c:v>20.5945</c:v>
              </c:pt>
              <c:pt idx="34">
                <c:v>20.927099999999999</c:v>
              </c:pt>
              <c:pt idx="35">
                <c:v>21.059699999999999</c:v>
              </c:pt>
              <c:pt idx="36">
                <c:v>22.121500000000001</c:v>
              </c:pt>
              <c:pt idx="37">
                <c:v>22.572199999999999</c:v>
              </c:pt>
              <c:pt idx="38">
                <c:v>22.944299999999998</c:v>
              </c:pt>
            </c:numLit>
          </c:val>
          <c:extLst>
            <c:ext xmlns:c16="http://schemas.microsoft.com/office/drawing/2014/chart" uri="{C3380CC4-5D6E-409C-BE32-E72D297353CC}">
              <c16:uniqueId val="{00000000-35F3-4B87-9C3E-DFDE87EE26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31735871"/>
        <c:axId val="1331742591"/>
      </c:barChart>
      <c:valAx>
        <c:axId val="1331742591"/>
        <c:scaling>
          <c:orientation val="minMax"/>
        </c:scaling>
        <c:delete val="0"/>
        <c:axPos val="b"/>
        <c:majorGridlines>
          <c:spPr>
            <a:ln w="9528" cap="flat">
              <a:solidFill>
                <a:srgbClr val="D9D9D9"/>
              </a:solidFill>
              <a:prstDash val="solid"/>
              <a:round/>
            </a:ln>
          </c:spPr>
        </c:majorGridlines>
        <c:numFmt formatCode="#,#00" sourceLinked="0"/>
        <c:majorTickMark val="none"/>
        <c:minorTickMark val="none"/>
        <c:tickLblPos val="nextTo"/>
        <c:spPr>
          <a:noFill/>
          <a:ln>
            <a:noFill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900" b="0" i="0" u="none" strike="noStrike" kern="1200" baseline="0">
                <a:solidFill>
                  <a:srgbClr val="000000"/>
                </a:solidFill>
                <a:latin typeface="Arial"/>
              </a:defRPr>
            </a:pPr>
            <a:endParaRPr lang="da-DK"/>
          </a:p>
        </c:txPr>
        <c:crossAx val="1331735871"/>
        <c:crosses val="autoZero"/>
        <c:crossBetween val="between"/>
      </c:valAx>
      <c:catAx>
        <c:axId val="1331735871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8" cap="flat">
            <a:solidFill>
              <a:srgbClr val="D9D9D9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900" b="0" i="0" u="none" strike="noStrike" kern="1200" baseline="0">
                <a:solidFill>
                  <a:srgbClr val="000000"/>
                </a:solidFill>
                <a:latin typeface="Arial"/>
              </a:defRPr>
            </a:pPr>
            <a:endParaRPr lang="da-DK"/>
          </a:p>
        </c:txPr>
        <c:crossAx val="1331742591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plotVisOnly val="1"/>
    <c:dispBlanksAs val="gap"/>
    <c:showDLblsOverMax val="0"/>
  </c:chart>
  <c:spPr>
    <a:solidFill>
      <a:srgbClr val="FFFFFF"/>
    </a:solidFill>
    <a:ln w="12701" cap="flat">
      <a:noFill/>
      <a:prstDash val="solid"/>
      <a:miter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en-US" sz="1000" b="0" i="0" u="none" strike="noStrike" kern="1200" baseline="0">
          <a:solidFill>
            <a:srgbClr val="000000"/>
          </a:solidFill>
          <a:latin typeface="Arial"/>
        </a:defRPr>
      </a:pPr>
      <a:endParaRPr lang="da-DK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2FEA4502-B3B5-502A-F705-F3A0B70DF0A9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45657" cy="49805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1200" b="0" i="0" u="none" strike="noStrike" kern="1200" cap="none" spc="0" baseline="0">
              <a:solidFill>
                <a:srgbClr val="001965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F7990E18-761F-19E8-6B14-E771BCE39633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850446" y="0"/>
            <a:ext cx="2945657" cy="49805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E83D90D-CD40-4C63-8CE6-C7D0CFE3E46D}" type="datetime1">
              <a:rPr lang="da-DK" sz="12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31-03-2025</a:t>
            </a:fld>
            <a:endParaRPr lang="da-DK" sz="12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DED8134D-1B15-F812-471F-119B95731FD3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9428579"/>
            <a:ext cx="2945657" cy="49805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12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3D7D006B-19BD-A42D-2E14-FBEAB2BF8F7A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850446" y="9428579"/>
            <a:ext cx="2945657" cy="49805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E48811F-D3EA-4369-BF86-4AF5A5646ED6}" type="slidenum">
              <a:t>‹nr.›</a:t>
            </a:fld>
            <a:endParaRPr lang="da-DK" sz="12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258751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7BBBE100-D402-6900-3DE7-F6607C01E6A7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45657" cy="49805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defRPr>
            </a:lvl1pPr>
          </a:lstStyle>
          <a:p>
            <a:pPr lvl="0"/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C47BF72B-959B-7EC9-9C47-BA525A1A95A2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50446" y="0"/>
            <a:ext cx="2945657" cy="49805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defRPr>
            </a:lvl1pPr>
          </a:lstStyle>
          <a:p>
            <a:pPr lvl="0"/>
            <a:fld id="{66EBCC35-CA9C-488A-9880-AC8A1C7F8AF7}" type="datetime1">
              <a:rPr lang="da-DK"/>
              <a:pPr lvl="0"/>
              <a:t>31-03-2025</a:t>
            </a:fld>
            <a:endParaRPr lang="da-DK"/>
          </a:p>
        </p:txBody>
      </p:sp>
      <p:sp>
        <p:nvSpPr>
          <p:cNvPr id="4" name="Pladsholder til slidebillede 3">
            <a:extLst>
              <a:ext uri="{FF2B5EF4-FFF2-40B4-BE49-F238E27FC236}">
                <a16:creationId xmlns:a16="http://schemas.microsoft.com/office/drawing/2014/main" id="{B8C4B37D-1954-9FCC-2921-89669B4673E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9" y="1241426"/>
            <a:ext cx="5953128" cy="334962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Pladsholder til noter 4">
            <a:extLst>
              <a:ext uri="{FF2B5EF4-FFF2-40B4-BE49-F238E27FC236}">
                <a16:creationId xmlns:a16="http://schemas.microsoft.com/office/drawing/2014/main" id="{E7F09512-4883-F3DB-5157-825EACAA332B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79764" y="4777191"/>
            <a:ext cx="5438137" cy="390861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971983B-E758-0664-5C66-CF2B4951FE3D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9428579"/>
            <a:ext cx="2945657" cy="49805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defRPr>
            </a:lvl1pPr>
          </a:lstStyle>
          <a:p>
            <a:pPr lvl="0"/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95502EE-BCFE-0635-A485-005CFB64CBB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50446" y="9428579"/>
            <a:ext cx="2945657" cy="49805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defRPr>
            </a:lvl1pPr>
          </a:lstStyle>
          <a:p>
            <a:pPr lvl="0"/>
            <a:fld id="{4F132B75-6C3A-4A3F-BBE9-C970B6785C5D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45026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a-DK" sz="1200" b="0" i="0" u="none" strike="noStrike" kern="1200" cap="none" spc="0" baseline="0">
        <a:solidFill>
          <a:srgbClr val="000000"/>
        </a:solidFill>
        <a:uFillTx/>
        <a:latin typeface="Arial" pitchFamily="34"/>
        <a:cs typeface="Arial" pitchFamily="34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a-DK" sz="1200" b="0" i="0" u="none" strike="noStrike" kern="1200" cap="none" spc="0" baseline="0">
        <a:solidFill>
          <a:srgbClr val="000000"/>
        </a:solidFill>
        <a:uFillTx/>
        <a:latin typeface="Arial" pitchFamily="34"/>
        <a:cs typeface="Arial" pitchFamily="34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a-DK" sz="1200" b="0" i="0" u="none" strike="noStrike" kern="1200" cap="none" spc="0" baseline="0">
        <a:solidFill>
          <a:srgbClr val="000000"/>
        </a:solidFill>
        <a:uFillTx/>
        <a:latin typeface="Arial" pitchFamily="34"/>
        <a:cs typeface="Arial" pitchFamily="34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a-DK" sz="1200" b="0" i="0" u="none" strike="noStrike" kern="1200" cap="none" spc="0" baseline="0">
        <a:solidFill>
          <a:srgbClr val="000000"/>
        </a:solidFill>
        <a:uFillTx/>
        <a:latin typeface="Arial" pitchFamily="34"/>
        <a:cs typeface="Arial" pitchFamily="34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a-DK" sz="1200" b="0" i="0" u="none" strike="noStrike" kern="1200" cap="none" spc="0" baseline="0">
        <a:solidFill>
          <a:srgbClr val="000000"/>
        </a:solidFill>
        <a:uFillTx/>
        <a:latin typeface="Arial" pitchFamily="34"/>
        <a:cs typeface="Arial" pitchFamily="34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t.dk/arbejdsmiljoe-i-tal/national-overvaagning-af-arbejdsmiljoeet-blandt-loenmodtagere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t.dk/arbejdsmiljoe-i-tal/national-overvaagning-af-arbejdsmiljoeet-blandt-loenmodtagere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t.dk/arbejdsmiljoe-i-tal/national-overvaagning-af-arbejdsmiljoeet-blandt-loenmodtagere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4F132B75-6C3A-4A3F-BBE9-C970B6785C5D}" type="slidenum">
              <a:rPr lang="en-DK" smtClean="0"/>
              <a:t>11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98374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Læs om NOA_L: </a:t>
            </a:r>
            <a:r>
              <a:rPr lang="da-DK" dirty="0">
                <a:hlinkClick r:id="rId3"/>
              </a:rPr>
              <a:t>National Overvågning af Arbejdsmiljøet blandt Lønmodtagere - Arbejdstilsynet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4F132B75-6C3A-4A3F-BBE9-C970B6785C5D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30752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Læs om NOA_L: </a:t>
            </a:r>
            <a:r>
              <a:rPr lang="da-DK" dirty="0">
                <a:hlinkClick r:id="rId3"/>
              </a:rPr>
              <a:t>National Overvågning af Arbejdsmiljøet blandt Lønmodtagere - Arbejdstilsynet</a:t>
            </a:r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4F132B75-6C3A-4A3F-BBE9-C970B6785C5D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66397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A890B521-A47E-30F4-7C6C-C4EAC79496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B0252E25-335F-3B12-1405-61F5BD7E3C6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Læs om NOA_L: </a:t>
            </a:r>
            <a:r>
              <a:rPr lang="da-DK" dirty="0">
                <a:hlinkClick r:id="rId3"/>
              </a:rPr>
              <a:t>National Overvågning af Arbejdsmiljøet blandt Lønmodtagere - Arbejdstilsynet</a:t>
            </a:r>
            <a:endParaRPr lang="da-DK" dirty="0"/>
          </a:p>
          <a:p>
            <a:endParaRPr lang="da-DK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BFA92A-8CCE-F24F-9DCB-35B865671AB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9997" y="2429999"/>
            <a:ext cx="10029596" cy="1974326"/>
          </a:xfrm>
        </p:spPr>
        <p:txBody>
          <a:bodyPr anchorCtr="1"/>
          <a:lstStyle>
            <a:lvl1pPr algn="ctr">
              <a:lnSpc>
                <a:spcPts val="6800"/>
              </a:lnSpc>
              <a:defRPr sz="6500"/>
            </a:lvl1pPr>
          </a:lstStyle>
          <a:p>
            <a:pPr lvl="0"/>
            <a:r>
              <a:rPr lang="da-DK"/>
              <a:t>Overskrift i én eller to linjer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BC0E997-EEE9-E4E7-73A7-6B804F18A0B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511521" y="6498000"/>
            <a:ext cx="9168953" cy="180493"/>
          </a:xfrm>
        </p:spPr>
        <p:txBody>
          <a:bodyPr anchor="b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da-DK"/>
              <a:t>Klik for at redigere undertiteltypografien i masteren</a:t>
            </a:r>
          </a:p>
        </p:txBody>
      </p:sp>
      <p:pic>
        <p:nvPicPr>
          <p:cNvPr id="4" name="Billede 4">
            <a:extLst>
              <a:ext uri="{FF2B5EF4-FFF2-40B4-BE49-F238E27FC236}">
                <a16:creationId xmlns:a16="http://schemas.microsoft.com/office/drawing/2014/main" id="{6A2D7725-274E-D7E3-2E63-CD8DDD13B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999" y="359999"/>
            <a:ext cx="342488" cy="5759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Billede 6">
            <a:extLst>
              <a:ext uri="{FF2B5EF4-FFF2-40B4-BE49-F238E27FC236}">
                <a16:creationId xmlns:a16="http://schemas.microsoft.com/office/drawing/2014/main" id="{09E079A3-AD6B-4D7A-CBDE-8C4DA050E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2398" y="395999"/>
            <a:ext cx="1231203" cy="13463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kstfelt 8">
            <a:extLst>
              <a:ext uri="{FF2B5EF4-FFF2-40B4-BE49-F238E27FC236}">
                <a16:creationId xmlns:a16="http://schemas.microsoft.com/office/drawing/2014/main" id="{E4692C43-CAE3-F7A1-0A6A-C3021B086941}"/>
              </a:ext>
            </a:extLst>
          </p:cNvPr>
          <p:cNvSpPr txBox="1"/>
          <p:nvPr/>
        </p:nvSpPr>
        <p:spPr>
          <a:xfrm>
            <a:off x="-1397477" y="0"/>
            <a:ext cx="1212841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Logo, baggrundsfarve, overskrift og undertitel har fast placering og skriftstørrelse. </a:t>
            </a:r>
          </a:p>
        </p:txBody>
      </p:sp>
    </p:spTree>
    <p:extLst>
      <p:ext uri="{BB962C8B-B14F-4D97-AF65-F5344CB8AC3E}">
        <p14:creationId xmlns:p14="http://schemas.microsoft.com/office/powerpoint/2010/main" val="265194071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kst + elem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FCBAD8-2BA2-DDA8-CDF1-A2DA1185551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1965"/>
                </a:solidFill>
              </a:defRPr>
            </a:lvl1pPr>
          </a:lstStyle>
          <a:p>
            <a:pPr lvl="0"/>
            <a:r>
              <a:rPr lang="da-DK"/>
              <a:t>Overskrift kan skrives i en eller flere linjer</a:t>
            </a:r>
          </a:p>
        </p:txBody>
      </p:sp>
      <p:sp>
        <p:nvSpPr>
          <p:cNvPr id="3" name="Pladsholder til tekst 6">
            <a:extLst>
              <a:ext uri="{FF2B5EF4-FFF2-40B4-BE49-F238E27FC236}">
                <a16:creationId xmlns:a16="http://schemas.microsoft.com/office/drawing/2014/main" id="{BF0C305D-7874-EFB0-D651-0F6015363F3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79997" y="1979996"/>
            <a:ext cx="4744803" cy="4229996"/>
          </a:xfrm>
        </p:spPr>
        <p:txBody>
          <a:bodyPr/>
          <a:lstStyle>
            <a:lvl1pPr marL="0" indent="0">
              <a:buNone/>
              <a:defRPr>
                <a:solidFill>
                  <a:srgbClr val="001965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4" name="Billede 8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id="{A9118C22-D9B8-4AB8-057C-004D3D73C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999" y="359999"/>
            <a:ext cx="235458" cy="3959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kstfelt 5">
            <a:extLst>
              <a:ext uri="{FF2B5EF4-FFF2-40B4-BE49-F238E27FC236}">
                <a16:creationId xmlns:a16="http://schemas.microsoft.com/office/drawing/2014/main" id="{93E3CFC5-500F-BAFD-9EC7-FFFC5F6BFABE}"/>
              </a:ext>
            </a:extLst>
          </p:cNvPr>
          <p:cNvSpPr txBox="1"/>
          <p:nvPr/>
        </p:nvSpPr>
        <p:spPr>
          <a:xfrm>
            <a:off x="-1397477" y="0"/>
            <a:ext cx="1274390" cy="22006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Logo, overskrift, tekstfelt og felt til valgfrit element har fast størrelse og placering.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900" b="0" i="0" u="none" strike="noStrike" kern="1200" cap="none" spc="0" baseline="0">
              <a:solidFill>
                <a:srgbClr val="2878FF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Samme gælder fontstørrelse og skrifttype.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900" b="0" i="0" u="none" strike="noStrike" kern="1200" cap="none" spc="0" baseline="0">
              <a:solidFill>
                <a:srgbClr val="2878FF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Skal der vises et større element – vælges layoutet ”Element u/tekst”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1100" b="0" i="0" u="none" strike="noStrike" kern="1200" cap="none" spc="0" baseline="0">
              <a:solidFill>
                <a:srgbClr val="2878FF"/>
              </a:solidFill>
              <a:uFillTx/>
              <a:latin typeface="Arial"/>
            </a:endParaRPr>
          </a:p>
        </p:txBody>
      </p:sp>
      <p:sp>
        <p:nvSpPr>
          <p:cNvPr id="6" name="Pladsholder til indhold 3">
            <a:extLst>
              <a:ext uri="{FF2B5EF4-FFF2-40B4-BE49-F238E27FC236}">
                <a16:creationId xmlns:a16="http://schemas.microsoft.com/office/drawing/2014/main" id="{F0FF4F0F-4C93-F60B-10AA-B7C2BCAE3ADD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364800" y="1979996"/>
            <a:ext cx="4744803" cy="422999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97221252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lement u/teks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942201-6849-62C8-68F0-1123AD866DB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1965"/>
                </a:solidFill>
              </a:defRPr>
            </a:lvl1pPr>
          </a:lstStyle>
          <a:p>
            <a:pPr lvl="0"/>
            <a:r>
              <a:rPr lang="da-DK"/>
              <a:t>Overskrift kan skrives i en eller flere linjer</a:t>
            </a:r>
          </a:p>
        </p:txBody>
      </p:sp>
      <p:pic>
        <p:nvPicPr>
          <p:cNvPr id="3" name="Billede 8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id="{124F8993-83D9-404B-C7AB-364B1E14D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999" y="359999"/>
            <a:ext cx="235458" cy="3959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kstfelt 4">
            <a:extLst>
              <a:ext uri="{FF2B5EF4-FFF2-40B4-BE49-F238E27FC236}">
                <a16:creationId xmlns:a16="http://schemas.microsoft.com/office/drawing/2014/main" id="{0826B6D7-068A-1550-E494-A40ECF52DF58}"/>
              </a:ext>
            </a:extLst>
          </p:cNvPr>
          <p:cNvSpPr txBox="1"/>
          <p:nvPr/>
        </p:nvSpPr>
        <p:spPr>
          <a:xfrm>
            <a:off x="-1397477" y="0"/>
            <a:ext cx="1397477" cy="20621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Logo, overskrift, tekstfelt og felt til diagram har fast størrelse og placering.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900" b="0" i="0" u="none" strike="noStrike" kern="1200" cap="none" spc="0" baseline="0">
              <a:solidFill>
                <a:srgbClr val="2878FF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Samme gælder fontstørrelse og skrifttype.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900" b="0" i="0" u="none" strike="noStrike" kern="1200" cap="none" spc="0" baseline="0">
              <a:solidFill>
                <a:srgbClr val="2878FF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Skal der skrives tekst til elementet – vælges layoutet ”Tekst + element”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1100" b="0" i="0" u="none" strike="noStrike" kern="1200" cap="none" spc="0" baseline="0">
              <a:solidFill>
                <a:srgbClr val="2878FF"/>
              </a:solidFill>
              <a:uFillTx/>
              <a:latin typeface="Arial"/>
            </a:endParaRPr>
          </a:p>
        </p:txBody>
      </p:sp>
      <p:sp>
        <p:nvSpPr>
          <p:cNvPr id="5" name="Pladsholder til indhold 3">
            <a:extLst>
              <a:ext uri="{FF2B5EF4-FFF2-40B4-BE49-F238E27FC236}">
                <a16:creationId xmlns:a16="http://schemas.microsoft.com/office/drawing/2014/main" id="{B2BB4B6A-DBF2-D371-0DD7-81A6CB9591A8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1079494" y="1979996"/>
            <a:ext cx="10029596" cy="422999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65107479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verskrift + vide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9EC327-43E3-7942-7AB7-0647029BA5F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1965"/>
                </a:solidFill>
              </a:defRPr>
            </a:lvl1pPr>
          </a:lstStyle>
          <a:p>
            <a:pPr lvl="0"/>
            <a:r>
              <a:rPr lang="da-DK"/>
              <a:t>Overskrift kan skrives i en eller flere linjer</a:t>
            </a:r>
          </a:p>
        </p:txBody>
      </p:sp>
      <p:pic>
        <p:nvPicPr>
          <p:cNvPr id="3" name="Billede 8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id="{FFDDC01B-8C3F-AD9C-EF56-06BC96758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999" y="359999"/>
            <a:ext cx="235458" cy="3959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Pladsholder til medieklip 3">
            <a:extLst>
              <a:ext uri="{FF2B5EF4-FFF2-40B4-BE49-F238E27FC236}">
                <a16:creationId xmlns:a16="http://schemas.microsoft.com/office/drawing/2014/main" id="{4B411B37-14EF-2D13-AA0B-975F3CC2B642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1079504" y="1979996"/>
            <a:ext cx="7387199" cy="422999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på ikonet for at tilføje et medie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059BDFCB-DA28-B5DB-4997-2F9873BA6141}"/>
              </a:ext>
            </a:extLst>
          </p:cNvPr>
          <p:cNvSpPr txBox="1"/>
          <p:nvPr/>
        </p:nvSpPr>
        <p:spPr>
          <a:xfrm>
            <a:off x="-1397477" y="0"/>
            <a:ext cx="1274390" cy="175432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Logo, overskrift og videofelt har fast størrelse og placering.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900" b="0" i="0" u="none" strike="noStrike" kern="1200" cap="none" spc="0" baseline="0">
              <a:solidFill>
                <a:srgbClr val="2878FF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Samme gælder fontstørrelse og skrifttype.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900" b="0" i="0" u="none" strike="noStrike" kern="1200" cap="none" spc="0" baseline="0">
              <a:solidFill>
                <a:srgbClr val="2878FF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Den video du indsætter fylder pladsholderen.</a:t>
            </a:r>
          </a:p>
        </p:txBody>
      </p:sp>
    </p:spTree>
    <p:extLst>
      <p:ext uri="{BB962C8B-B14F-4D97-AF65-F5344CB8AC3E}">
        <p14:creationId xmlns:p14="http://schemas.microsoft.com/office/powerpoint/2010/main" val="3917389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ideo fuldt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8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id="{6CC636E1-88D9-9C48-3C6C-DCBD0C305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999" y="359999"/>
            <a:ext cx="235458" cy="3959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Pladsholder til medieklip 3">
            <a:extLst>
              <a:ext uri="{FF2B5EF4-FFF2-40B4-BE49-F238E27FC236}">
                <a16:creationId xmlns:a16="http://schemas.microsoft.com/office/drawing/2014/main" id="{F258272A-3E8A-CB29-5797-2DCF7DB9AEEF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0" y="0"/>
            <a:ext cx="12189601" cy="685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på ikonet for at tilføje et medie</a:t>
            </a:r>
          </a:p>
        </p:txBody>
      </p:sp>
      <p:sp>
        <p:nvSpPr>
          <p:cNvPr id="4" name="Tekstfelt 5">
            <a:extLst>
              <a:ext uri="{FF2B5EF4-FFF2-40B4-BE49-F238E27FC236}">
                <a16:creationId xmlns:a16="http://schemas.microsoft.com/office/drawing/2014/main" id="{4ADE8359-9937-C8D1-1E70-3BDA2BFF3959}"/>
              </a:ext>
            </a:extLst>
          </p:cNvPr>
          <p:cNvSpPr txBox="1"/>
          <p:nvPr/>
        </p:nvSpPr>
        <p:spPr>
          <a:xfrm>
            <a:off x="-1397477" y="0"/>
            <a:ext cx="1274390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Videoen fylder hele slidet.</a:t>
            </a:r>
          </a:p>
        </p:txBody>
      </p:sp>
    </p:spTree>
    <p:extLst>
      <p:ext uri="{BB962C8B-B14F-4D97-AF65-F5344CB8AC3E}">
        <p14:creationId xmlns:p14="http://schemas.microsoft.com/office/powerpoint/2010/main" val="1878672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eaker_ideer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55AABC-2BF5-9473-B8BC-8DFFEF0B16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9997" y="2429999"/>
            <a:ext cx="9144000" cy="1799996"/>
          </a:xfrm>
        </p:spPr>
        <p:txBody>
          <a:bodyPr anchorCtr="1"/>
          <a:lstStyle>
            <a:lvl1pPr algn="ctr">
              <a:lnSpc>
                <a:spcPts val="5300"/>
              </a:lnSpc>
              <a:defRPr sz="5000">
                <a:solidFill>
                  <a:srgbClr val="001965"/>
                </a:solidFill>
              </a:defRPr>
            </a:lvl1pPr>
          </a:lstStyle>
          <a:p>
            <a:pPr lvl="0"/>
            <a:r>
              <a:rPr lang="da-DK"/>
              <a:t>Overskrift i én eller to linjer</a:t>
            </a:r>
          </a:p>
        </p:txBody>
      </p:sp>
      <p:pic>
        <p:nvPicPr>
          <p:cNvPr id="3" name="Billede 5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id="{A7D8C01A-06CB-3CCA-5639-045B7134A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999" y="359999"/>
            <a:ext cx="235458" cy="3959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kstfelt 4">
            <a:extLst>
              <a:ext uri="{FF2B5EF4-FFF2-40B4-BE49-F238E27FC236}">
                <a16:creationId xmlns:a16="http://schemas.microsoft.com/office/drawing/2014/main" id="{90016625-81C0-F1EA-281B-DF8346664712}"/>
              </a:ext>
            </a:extLst>
          </p:cNvPr>
          <p:cNvSpPr txBox="1"/>
          <p:nvPr/>
        </p:nvSpPr>
        <p:spPr>
          <a:xfrm>
            <a:off x="-1415564" y="0"/>
            <a:ext cx="1230919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Logo, baggrunds- grafik og overskrift har fast placering og skriftstørrelse. </a:t>
            </a:r>
          </a:p>
        </p:txBody>
      </p:sp>
    </p:spTree>
    <p:extLst>
      <p:ext uri="{BB962C8B-B14F-4D97-AF65-F5344CB8AC3E}">
        <p14:creationId xmlns:p14="http://schemas.microsoft.com/office/powerpoint/2010/main" val="35461131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eaker_Viden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E3B2FB-2D94-9132-435D-029E18719A1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9997" y="2429999"/>
            <a:ext cx="9144000" cy="1799996"/>
          </a:xfrm>
        </p:spPr>
        <p:txBody>
          <a:bodyPr anchorCtr="1"/>
          <a:lstStyle>
            <a:lvl1pPr algn="ctr">
              <a:lnSpc>
                <a:spcPts val="5300"/>
              </a:lnSpc>
              <a:defRPr sz="5000">
                <a:solidFill>
                  <a:srgbClr val="001965"/>
                </a:solidFill>
              </a:defRPr>
            </a:lvl1pPr>
          </a:lstStyle>
          <a:p>
            <a:pPr lvl="0"/>
            <a:r>
              <a:rPr lang="da-DK"/>
              <a:t>Overskrift i én eller to linjer</a:t>
            </a:r>
          </a:p>
        </p:txBody>
      </p:sp>
      <p:pic>
        <p:nvPicPr>
          <p:cNvPr id="3" name="Billede 5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id="{7D5EC5E1-1A78-94A2-5101-AF4850BCF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999" y="359999"/>
            <a:ext cx="235458" cy="3959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DB4472FD-9AF5-2B12-C4AD-CC8ED85BB106}"/>
              </a:ext>
            </a:extLst>
          </p:cNvPr>
          <p:cNvSpPr txBox="1"/>
          <p:nvPr/>
        </p:nvSpPr>
        <p:spPr>
          <a:xfrm>
            <a:off x="-1415564" y="0"/>
            <a:ext cx="1230919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Logo, baggrunds- grafik og overskrift har fast placering og skriftstørrelse. </a:t>
            </a:r>
          </a:p>
        </p:txBody>
      </p:sp>
    </p:spTree>
    <p:extLst>
      <p:ext uri="{BB962C8B-B14F-4D97-AF65-F5344CB8AC3E}">
        <p14:creationId xmlns:p14="http://schemas.microsoft.com/office/powerpoint/2010/main" val="2479335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eaker_FOR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DE8C9D-54BF-4E6A-CACA-DD78C92047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9997" y="2429999"/>
            <a:ext cx="9144000" cy="1799996"/>
          </a:xfrm>
        </p:spPr>
        <p:txBody>
          <a:bodyPr anchorCtr="1"/>
          <a:lstStyle>
            <a:lvl1pPr algn="ctr">
              <a:lnSpc>
                <a:spcPts val="5300"/>
              </a:lnSpc>
              <a:defRPr sz="5000"/>
            </a:lvl1pPr>
          </a:lstStyle>
          <a:p>
            <a:pPr lvl="0"/>
            <a:r>
              <a:rPr lang="da-DK"/>
              <a:t>Overskrift i én eller to linjer</a:t>
            </a:r>
          </a:p>
        </p:txBody>
      </p:sp>
      <p:pic>
        <p:nvPicPr>
          <p:cNvPr id="3" name="Billede 5">
            <a:extLst>
              <a:ext uri="{FF2B5EF4-FFF2-40B4-BE49-F238E27FC236}">
                <a16:creationId xmlns:a16="http://schemas.microsoft.com/office/drawing/2014/main" id="{BF7F8DFD-366E-FD76-A99D-25E20809F32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95999" y="359999"/>
            <a:ext cx="235458" cy="3959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4F8BF6B6-EA90-E5F6-1EB7-F0EF6979DBF9}"/>
              </a:ext>
            </a:extLst>
          </p:cNvPr>
          <p:cNvSpPr txBox="1"/>
          <p:nvPr/>
        </p:nvSpPr>
        <p:spPr>
          <a:xfrm>
            <a:off x="-1415564" y="0"/>
            <a:ext cx="1230919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Logo, baggrunds- grafik og overskrift har fast placering og skriftstørrelse. </a:t>
            </a:r>
          </a:p>
        </p:txBody>
      </p:sp>
    </p:spTree>
    <p:extLst>
      <p:ext uri="{BB962C8B-B14F-4D97-AF65-F5344CB8AC3E}">
        <p14:creationId xmlns:p14="http://schemas.microsoft.com/office/powerpoint/2010/main" val="1039389222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eaker_fuldside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AC38C7-CA96-9EA1-42B1-A2D5E16D64B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9997" y="2429999"/>
            <a:ext cx="10029596" cy="1974326"/>
          </a:xfrm>
        </p:spPr>
        <p:txBody>
          <a:bodyPr anchorCtr="1"/>
          <a:lstStyle>
            <a:lvl1pPr algn="ctr">
              <a:lnSpc>
                <a:spcPts val="5300"/>
              </a:lnSpc>
              <a:defRPr sz="5000"/>
            </a:lvl1pPr>
          </a:lstStyle>
          <a:p>
            <a:pPr lvl="0"/>
            <a:r>
              <a:rPr lang="da-DK"/>
              <a:t>Overskrift i én eller to linjer</a:t>
            </a:r>
          </a:p>
        </p:txBody>
      </p:sp>
      <p:sp>
        <p:nvSpPr>
          <p:cNvPr id="3" name="Pladsholder til billede 16">
            <a:extLst>
              <a:ext uri="{FF2B5EF4-FFF2-40B4-BE49-F238E27FC236}">
                <a16:creationId xmlns:a16="http://schemas.microsoft.com/office/drawing/2014/main" id="{B8062B4C-CC41-9DEC-207F-08B69658FBEB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0" y="0"/>
            <a:ext cx="12189601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/>
              <a:t> </a:t>
            </a:r>
          </a:p>
        </p:txBody>
      </p:sp>
      <p:sp>
        <p:nvSpPr>
          <p:cNvPr id="4" name="Pladsholder til billede 12">
            <a:extLst>
              <a:ext uri="{FF2B5EF4-FFF2-40B4-BE49-F238E27FC236}">
                <a16:creationId xmlns:a16="http://schemas.microsoft.com/office/drawing/2014/main" id="{A0F77D68-7251-4434-0A95-180A5731C04D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395999" y="359999"/>
            <a:ext cx="234004" cy="395999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/>
              <a:t> </a:t>
            </a:r>
          </a:p>
        </p:txBody>
      </p:sp>
      <p:sp>
        <p:nvSpPr>
          <p:cNvPr id="5" name="Tekstfelt 6">
            <a:extLst>
              <a:ext uri="{FF2B5EF4-FFF2-40B4-BE49-F238E27FC236}">
                <a16:creationId xmlns:a16="http://schemas.microsoft.com/office/drawing/2014/main" id="{306EB21E-8BBA-F1BC-F388-E2829FE42C21}"/>
              </a:ext>
            </a:extLst>
          </p:cNvPr>
          <p:cNvSpPr txBox="1"/>
          <p:nvPr/>
        </p:nvSpPr>
        <p:spPr>
          <a:xfrm>
            <a:off x="-1468316" y="0"/>
            <a:ext cx="1283680" cy="300082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Indsæt fuldside billede ved klik på billede ikon midt på siden.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900" b="0" i="0" u="none" strike="noStrike" kern="1200" cap="none" spc="0" baseline="0">
              <a:solidFill>
                <a:srgbClr val="2878FF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Dernæst højreklik og vælg ”flyt bagest”.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900" b="0" i="0" u="none" strike="noStrike" kern="1200" cap="none" spc="0" baseline="0">
              <a:solidFill>
                <a:srgbClr val="2878FF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Logo og overskrift har fast placering og skriftstørrelse. Vælg derfor et foto, som egner sig til at have en overskrift i midten.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900" b="0" i="0" u="none" strike="noStrike" kern="1200" cap="none" spc="0" baseline="0">
              <a:solidFill>
                <a:srgbClr val="2878FF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Er der brug for at skifte logomærket (F’et) øverst på siden, fordi billedet er for mørkt/lyst – se vejledning.</a:t>
            </a:r>
          </a:p>
        </p:txBody>
      </p:sp>
    </p:spTree>
    <p:extLst>
      <p:ext uri="{BB962C8B-B14F-4D97-AF65-F5344CB8AC3E}">
        <p14:creationId xmlns:p14="http://schemas.microsoft.com/office/powerpoint/2010/main" val="26489000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6D5AC2-55BD-99D9-A748-20586283F18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9997" y="2429999"/>
            <a:ext cx="10029596" cy="1974326"/>
          </a:xfrm>
        </p:spPr>
        <p:txBody>
          <a:bodyPr anchorCtr="1"/>
          <a:lstStyle>
            <a:lvl1pPr algn="ctr">
              <a:lnSpc>
                <a:spcPts val="6800"/>
              </a:lnSpc>
              <a:defRPr sz="6500"/>
            </a:lvl1pPr>
          </a:lstStyle>
          <a:p>
            <a:pPr lvl="0"/>
            <a:r>
              <a:rPr lang="da-DK"/>
              <a:t>Overskrift i én eller to linjer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EC34F37-536C-B13C-FAD0-7A6939D3CE2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511521" y="6498000"/>
            <a:ext cx="9168953" cy="180493"/>
          </a:xfrm>
        </p:spPr>
        <p:txBody>
          <a:bodyPr anchor="b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da-DK"/>
              <a:t>Klik for at redigere undertiteltypografien i masteren</a:t>
            </a:r>
          </a:p>
        </p:txBody>
      </p:sp>
      <p:pic>
        <p:nvPicPr>
          <p:cNvPr id="4" name="Billede 4">
            <a:extLst>
              <a:ext uri="{FF2B5EF4-FFF2-40B4-BE49-F238E27FC236}">
                <a16:creationId xmlns:a16="http://schemas.microsoft.com/office/drawing/2014/main" id="{273F24EA-5C48-F878-19B2-1868D3C87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999" y="359999"/>
            <a:ext cx="342488" cy="5759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Billede 6">
            <a:extLst>
              <a:ext uri="{FF2B5EF4-FFF2-40B4-BE49-F238E27FC236}">
                <a16:creationId xmlns:a16="http://schemas.microsoft.com/office/drawing/2014/main" id="{A4389FBE-E89E-5DEB-C36C-B30356D86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2398" y="395999"/>
            <a:ext cx="1231203" cy="13463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kstfelt 8">
            <a:extLst>
              <a:ext uri="{FF2B5EF4-FFF2-40B4-BE49-F238E27FC236}">
                <a16:creationId xmlns:a16="http://schemas.microsoft.com/office/drawing/2014/main" id="{EBC47E3A-6005-BF2B-4CD4-134E28E6FE15}"/>
              </a:ext>
            </a:extLst>
          </p:cNvPr>
          <p:cNvSpPr txBox="1"/>
          <p:nvPr/>
        </p:nvSpPr>
        <p:spPr>
          <a:xfrm>
            <a:off x="-1397477" y="0"/>
            <a:ext cx="1212841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Logo, baggrundsfarve, overskrift og undertitel har fast placering og skriftstørrelse. </a:t>
            </a:r>
          </a:p>
        </p:txBody>
      </p:sp>
    </p:spTree>
    <p:extLst>
      <p:ext uri="{BB962C8B-B14F-4D97-AF65-F5344CB8AC3E}">
        <p14:creationId xmlns:p14="http://schemas.microsoft.com/office/powerpoint/2010/main" val="28003469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84B3C8-75F1-81CB-FE3B-2D7DFBAA47D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9997" y="2429999"/>
            <a:ext cx="10029596" cy="1974326"/>
          </a:xfrm>
        </p:spPr>
        <p:txBody>
          <a:bodyPr anchorCtr="1"/>
          <a:lstStyle>
            <a:lvl1pPr algn="ctr">
              <a:lnSpc>
                <a:spcPts val="6800"/>
              </a:lnSpc>
              <a:defRPr sz="6500"/>
            </a:lvl1pPr>
          </a:lstStyle>
          <a:p>
            <a:pPr lvl="0"/>
            <a:r>
              <a:rPr lang="da-DK"/>
              <a:t>Overskrift i én eller to linjer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455A6383-C349-E7BB-5D5F-01CFA4705840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511521" y="6498000"/>
            <a:ext cx="9168953" cy="180493"/>
          </a:xfrm>
        </p:spPr>
        <p:txBody>
          <a:bodyPr anchor="b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da-DK"/>
              <a:t>Klik for at redigere undertiteltypografien i masteren</a:t>
            </a:r>
          </a:p>
        </p:txBody>
      </p:sp>
      <p:pic>
        <p:nvPicPr>
          <p:cNvPr id="4" name="Billede 4">
            <a:extLst>
              <a:ext uri="{FF2B5EF4-FFF2-40B4-BE49-F238E27FC236}">
                <a16:creationId xmlns:a16="http://schemas.microsoft.com/office/drawing/2014/main" id="{99A8AD57-DA62-87A5-A845-1FCFEB1CE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999" y="359999"/>
            <a:ext cx="342488" cy="5759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Billede 6">
            <a:extLst>
              <a:ext uri="{FF2B5EF4-FFF2-40B4-BE49-F238E27FC236}">
                <a16:creationId xmlns:a16="http://schemas.microsoft.com/office/drawing/2014/main" id="{1E143A3D-1336-3266-DCD1-98FC75B09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2398" y="395999"/>
            <a:ext cx="1231203" cy="13463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kstfelt 8">
            <a:extLst>
              <a:ext uri="{FF2B5EF4-FFF2-40B4-BE49-F238E27FC236}">
                <a16:creationId xmlns:a16="http://schemas.microsoft.com/office/drawing/2014/main" id="{44605955-4DC5-7547-5E0C-F701674E8ED3}"/>
              </a:ext>
            </a:extLst>
          </p:cNvPr>
          <p:cNvSpPr txBox="1"/>
          <p:nvPr/>
        </p:nvSpPr>
        <p:spPr>
          <a:xfrm>
            <a:off x="-1397477" y="0"/>
            <a:ext cx="1212841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Logo, baggrundsfarve, overskrift og undertitel har fast placering og skriftstørrelse. </a:t>
            </a:r>
          </a:p>
        </p:txBody>
      </p:sp>
    </p:spTree>
    <p:extLst>
      <p:ext uri="{BB962C8B-B14F-4D97-AF65-F5344CB8AC3E}">
        <p14:creationId xmlns:p14="http://schemas.microsoft.com/office/powerpoint/2010/main" val="1971512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side hvi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856CCF-AAC9-6E15-A585-8EA0CDA220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9997" y="2429999"/>
            <a:ext cx="10029596" cy="1974326"/>
          </a:xfrm>
        </p:spPr>
        <p:txBody>
          <a:bodyPr anchorCtr="1"/>
          <a:lstStyle>
            <a:lvl1pPr algn="ctr">
              <a:lnSpc>
                <a:spcPts val="6800"/>
              </a:lnSpc>
              <a:defRPr sz="6500">
                <a:solidFill>
                  <a:srgbClr val="001965"/>
                </a:solidFill>
              </a:defRPr>
            </a:lvl1pPr>
          </a:lstStyle>
          <a:p>
            <a:pPr lvl="0"/>
            <a:r>
              <a:rPr lang="da-DK"/>
              <a:t>Overskrift i én eller to linjer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660BC5AE-6501-D90E-7609-7C8F9BF7A26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511521" y="6498000"/>
            <a:ext cx="9168953" cy="180493"/>
          </a:xfrm>
        </p:spPr>
        <p:txBody>
          <a:bodyPr anchor="b" anchorCtr="1"/>
          <a:lstStyle>
            <a:lvl1pPr marL="0" indent="0" algn="ctr">
              <a:buNone/>
              <a:defRPr>
                <a:solidFill>
                  <a:srgbClr val="001965"/>
                </a:solidFill>
              </a:defRPr>
            </a:lvl1pPr>
          </a:lstStyle>
          <a:p>
            <a:pPr lvl="0"/>
            <a:r>
              <a:rPr lang="da-DK"/>
              <a:t>Klik for at redigere undertiteltypografien i masteren</a:t>
            </a:r>
          </a:p>
        </p:txBody>
      </p:sp>
      <p:pic>
        <p:nvPicPr>
          <p:cNvPr id="4" name="Billede 4">
            <a:extLst>
              <a:ext uri="{FF2B5EF4-FFF2-40B4-BE49-F238E27FC236}">
                <a16:creationId xmlns:a16="http://schemas.microsoft.com/office/drawing/2014/main" id="{3AE0DA6E-494E-BBDB-743A-9ED21D1A3BE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96200" y="359999"/>
            <a:ext cx="342095" cy="5759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Billede 6">
            <a:extLst>
              <a:ext uri="{FF2B5EF4-FFF2-40B4-BE49-F238E27FC236}">
                <a16:creationId xmlns:a16="http://schemas.microsoft.com/office/drawing/2014/main" id="{DAD7A038-D230-DA5B-C218-478A12B6CAB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566824" y="395999"/>
            <a:ext cx="1222342" cy="13463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kstfelt 8">
            <a:extLst>
              <a:ext uri="{FF2B5EF4-FFF2-40B4-BE49-F238E27FC236}">
                <a16:creationId xmlns:a16="http://schemas.microsoft.com/office/drawing/2014/main" id="{685DAA67-84B9-E65B-F16D-8F7ABAAFB489}"/>
              </a:ext>
            </a:extLst>
          </p:cNvPr>
          <p:cNvSpPr txBox="1"/>
          <p:nvPr/>
        </p:nvSpPr>
        <p:spPr>
          <a:xfrm>
            <a:off x="-1397477" y="0"/>
            <a:ext cx="1212841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Logo, baggrundsfarve, overskrift og undertitel har fast placering og skriftstørrelse. </a:t>
            </a:r>
          </a:p>
        </p:txBody>
      </p:sp>
    </p:spTree>
    <p:extLst>
      <p:ext uri="{BB962C8B-B14F-4D97-AF65-F5344CB8AC3E}">
        <p14:creationId xmlns:p14="http://schemas.microsoft.com/office/powerpoint/2010/main" val="22540081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og indholdsobjek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E9A937-B4AC-3255-5FB6-95E10FC20A7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1965"/>
                </a:solidFill>
              </a:defRPr>
            </a:lvl1pPr>
          </a:lstStyle>
          <a:p>
            <a:pPr lvl="0"/>
            <a:r>
              <a:rPr lang="da-DK"/>
              <a:t>Overskrift kan skrives i en eller flere linjer</a:t>
            </a:r>
          </a:p>
        </p:txBody>
      </p:sp>
      <p:pic>
        <p:nvPicPr>
          <p:cNvPr id="3" name="Billede 8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id="{F6C9C6E3-ED96-321A-03F7-C052E6B76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999" y="359999"/>
            <a:ext cx="235458" cy="3959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kstfelt 4">
            <a:extLst>
              <a:ext uri="{FF2B5EF4-FFF2-40B4-BE49-F238E27FC236}">
                <a16:creationId xmlns:a16="http://schemas.microsoft.com/office/drawing/2014/main" id="{182BA740-1FDD-7433-B356-E5436D0A2E76}"/>
              </a:ext>
            </a:extLst>
          </p:cNvPr>
          <p:cNvSpPr txBox="1"/>
          <p:nvPr/>
        </p:nvSpPr>
        <p:spPr>
          <a:xfrm>
            <a:off x="-1397477" y="0"/>
            <a:ext cx="1397477" cy="20621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Logo, overskrift, tekstfelt og felt til diagram har fast størrelse og placering.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900" b="0" i="0" u="none" strike="noStrike" kern="1200" cap="none" spc="0" baseline="0">
              <a:solidFill>
                <a:srgbClr val="2878FF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Samme gælder fontstørrelse og skrifttype.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900" b="0" i="0" u="none" strike="noStrike" kern="1200" cap="none" spc="0" baseline="0">
              <a:solidFill>
                <a:srgbClr val="2878FF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Skal der skrives tekst til elementet – vælges layoutet ”Tekst + element”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1100" b="0" i="0" u="none" strike="noStrike" kern="1200" cap="none" spc="0" baseline="0">
              <a:solidFill>
                <a:srgbClr val="2878FF"/>
              </a:solidFill>
              <a:uFillTx/>
              <a:latin typeface="Arial"/>
            </a:endParaRPr>
          </a:p>
        </p:txBody>
      </p:sp>
      <p:sp>
        <p:nvSpPr>
          <p:cNvPr id="5" name="Pladsholder til indhold 3">
            <a:extLst>
              <a:ext uri="{FF2B5EF4-FFF2-40B4-BE49-F238E27FC236}">
                <a16:creationId xmlns:a16="http://schemas.microsoft.com/office/drawing/2014/main" id="{2C93D83C-0FBD-BE59-6A6E-93B18F686E81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1079494" y="1979996"/>
            <a:ext cx="10029596" cy="422999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32054748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side fuldsid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32A03F-7866-3F2A-ECF3-A7EAF137D4B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9997" y="2429999"/>
            <a:ext cx="10029596" cy="1974326"/>
          </a:xfrm>
        </p:spPr>
        <p:txBody>
          <a:bodyPr anchorCtr="1"/>
          <a:lstStyle>
            <a:lvl1pPr algn="ctr">
              <a:lnSpc>
                <a:spcPts val="6800"/>
              </a:lnSpc>
              <a:defRPr sz="6500"/>
            </a:lvl1pPr>
          </a:lstStyle>
          <a:p>
            <a:pPr lvl="0"/>
            <a:r>
              <a:rPr lang="da-DK"/>
              <a:t>Overskrift i én eller to linjer</a:t>
            </a:r>
          </a:p>
        </p:txBody>
      </p:sp>
      <p:sp>
        <p:nvSpPr>
          <p:cNvPr id="3" name="Pladsholder til billede 16">
            <a:extLst>
              <a:ext uri="{FF2B5EF4-FFF2-40B4-BE49-F238E27FC236}">
                <a16:creationId xmlns:a16="http://schemas.microsoft.com/office/drawing/2014/main" id="{70DC5ECA-1AFE-6AD1-B473-DBA0E65D9773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0" y="0"/>
            <a:ext cx="12191996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/>
              <a:t> </a:t>
            </a:r>
          </a:p>
        </p:txBody>
      </p:sp>
      <p:sp>
        <p:nvSpPr>
          <p:cNvPr id="4" name="Undertitel 2">
            <a:extLst>
              <a:ext uri="{FF2B5EF4-FFF2-40B4-BE49-F238E27FC236}">
                <a16:creationId xmlns:a16="http://schemas.microsoft.com/office/drawing/2014/main" id="{7D0672D2-5267-A911-562D-39603669A09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511521" y="6498000"/>
            <a:ext cx="9168953" cy="180493"/>
          </a:xfrm>
        </p:spPr>
        <p:txBody>
          <a:bodyPr anchor="b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da-DK"/>
              <a:t>Klik for at redigere undertiteltypografien i masteren</a:t>
            </a:r>
          </a:p>
        </p:txBody>
      </p:sp>
      <p:sp>
        <p:nvSpPr>
          <p:cNvPr id="5" name="Pladsholder til billede 12">
            <a:extLst>
              <a:ext uri="{FF2B5EF4-FFF2-40B4-BE49-F238E27FC236}">
                <a16:creationId xmlns:a16="http://schemas.microsoft.com/office/drawing/2014/main" id="{9AF77A8E-4EA9-C4BB-1860-94BDFE3020FC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395999" y="359999"/>
            <a:ext cx="234004" cy="395999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/>
              <a:t> </a:t>
            </a:r>
          </a:p>
        </p:txBody>
      </p:sp>
      <p:sp>
        <p:nvSpPr>
          <p:cNvPr id="6" name="Pladsholder til billede 14">
            <a:extLst>
              <a:ext uri="{FF2B5EF4-FFF2-40B4-BE49-F238E27FC236}">
                <a16:creationId xmlns:a16="http://schemas.microsoft.com/office/drawing/2014/main" id="{5A5127ED-39D5-EDC3-6AF7-26831279E3BD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0562398" y="359999"/>
            <a:ext cx="1231203" cy="1332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/>
              <a:t> </a:t>
            </a:r>
          </a:p>
        </p:txBody>
      </p:sp>
      <p:sp>
        <p:nvSpPr>
          <p:cNvPr id="7" name="Tekstfelt 3">
            <a:extLst>
              <a:ext uri="{FF2B5EF4-FFF2-40B4-BE49-F238E27FC236}">
                <a16:creationId xmlns:a16="http://schemas.microsoft.com/office/drawing/2014/main" id="{48A52E53-DB25-23EE-3E3C-7109D6671DD8}"/>
              </a:ext>
            </a:extLst>
          </p:cNvPr>
          <p:cNvSpPr txBox="1"/>
          <p:nvPr/>
        </p:nvSpPr>
        <p:spPr>
          <a:xfrm>
            <a:off x="-1468316" y="0"/>
            <a:ext cx="1283680" cy="341631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Indsæt fuldside billede ved klik på billede ikon midt på siden.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900" b="0" i="0" u="none" strike="noStrike" kern="1200" cap="none" spc="0" baseline="0">
              <a:solidFill>
                <a:srgbClr val="2878FF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Dernæst højreklik og vælg ”flyt bagest”.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900" b="0" i="0" u="none" strike="noStrike" kern="1200" cap="none" spc="0" baseline="0">
              <a:solidFill>
                <a:srgbClr val="2878FF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Logo, undertitel og overskrift har fast placering og skriftstørrelse. Vælg derfor et foto, som egner sig til at have en overskrift i midten.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900" b="0" i="0" u="none" strike="noStrike" kern="1200" cap="none" spc="0" baseline="0">
              <a:solidFill>
                <a:srgbClr val="2878FF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Er der brug for at skifte logomærket (F’et) eller ”Finansforbundet” øverst på siden fordi billedet er for mørkt/lyst – se vejledning.</a:t>
            </a:r>
          </a:p>
        </p:txBody>
      </p:sp>
    </p:spTree>
    <p:extLst>
      <p:ext uri="{BB962C8B-B14F-4D97-AF65-F5344CB8AC3E}">
        <p14:creationId xmlns:p14="http://schemas.microsoft.com/office/powerpoint/2010/main" val="1432720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D4183A-1F8E-769C-6C05-BA6B624F48D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1965"/>
                </a:solidFill>
              </a:defRPr>
            </a:lvl1pPr>
          </a:lstStyle>
          <a:p>
            <a:pPr lvl="0"/>
            <a:r>
              <a:rPr lang="da-DK"/>
              <a:t>Overskrift kan skrives i en eller flere linjer</a:t>
            </a:r>
          </a:p>
        </p:txBody>
      </p:sp>
      <p:sp>
        <p:nvSpPr>
          <p:cNvPr id="3" name="Pladsholder til tekst 6">
            <a:extLst>
              <a:ext uri="{FF2B5EF4-FFF2-40B4-BE49-F238E27FC236}">
                <a16:creationId xmlns:a16="http://schemas.microsoft.com/office/drawing/2014/main" id="{4EC69826-9194-4387-D7D3-7C81269B76A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lvl1pPr>
              <a:lnSpc>
                <a:spcPts val="2700"/>
              </a:lnSpc>
              <a:spcAft>
                <a:spcPts val="600"/>
              </a:spcAft>
              <a:defRPr sz="2400">
                <a:solidFill>
                  <a:srgbClr val="001965"/>
                </a:solidFill>
              </a:defRPr>
            </a:lvl1pPr>
          </a:lstStyle>
          <a:p>
            <a:pPr lvl="0"/>
            <a:r>
              <a:rPr lang="da-DK"/>
              <a:t>Bullet agenda</a:t>
            </a:r>
          </a:p>
        </p:txBody>
      </p:sp>
      <p:pic>
        <p:nvPicPr>
          <p:cNvPr id="4" name="Billede 8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id="{7BFDA746-C87C-5055-B23D-9C000C102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999" y="359999"/>
            <a:ext cx="235458" cy="3959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E8B3E9CD-E3F5-D76D-9618-CADDBDCB5367}"/>
              </a:ext>
            </a:extLst>
          </p:cNvPr>
          <p:cNvSpPr txBox="1"/>
          <p:nvPr/>
        </p:nvSpPr>
        <p:spPr>
          <a:xfrm>
            <a:off x="-1397477" y="0"/>
            <a:ext cx="1274390" cy="1200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Logo, overskrift og tekstfelt har fast størrelse og placering.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900" b="0" i="0" u="none" strike="noStrike" kern="1200" cap="none" spc="0" baseline="0">
              <a:solidFill>
                <a:srgbClr val="2878FF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Samme gælder fontstørrelse og skrifttype.</a:t>
            </a:r>
          </a:p>
        </p:txBody>
      </p:sp>
    </p:spTree>
    <p:extLst>
      <p:ext uri="{BB962C8B-B14F-4D97-AF65-F5344CB8AC3E}">
        <p14:creationId xmlns:p14="http://schemas.microsoft.com/office/powerpoint/2010/main" val="66630082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kelt tekstbok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50E048-5037-8068-ED9E-D5D926E64F3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1965"/>
                </a:solidFill>
              </a:defRPr>
            </a:lvl1pPr>
          </a:lstStyle>
          <a:p>
            <a:pPr lvl="0"/>
            <a:r>
              <a:rPr lang="da-DK"/>
              <a:t>Overskrift kan skrives i en eller flere linjer</a:t>
            </a:r>
          </a:p>
        </p:txBody>
      </p:sp>
      <p:sp>
        <p:nvSpPr>
          <p:cNvPr id="3" name="Pladsholder til tekst 6">
            <a:extLst>
              <a:ext uri="{FF2B5EF4-FFF2-40B4-BE49-F238E27FC236}">
                <a16:creationId xmlns:a16="http://schemas.microsoft.com/office/drawing/2014/main" id="{95698A66-0B3B-7D9B-158A-BFCC1ED1943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lvl1pPr marL="0" indent="0">
              <a:buNone/>
              <a:defRPr>
                <a:solidFill>
                  <a:srgbClr val="001965"/>
                </a:solidFill>
              </a:defRPr>
            </a:lvl1pPr>
            <a:lvl2pPr marL="0" indent="0">
              <a:buNone/>
              <a:defRPr>
                <a:solidFill>
                  <a:srgbClr val="001965"/>
                </a:solidFill>
              </a:defRPr>
            </a:lvl2pPr>
            <a:lvl3pPr marL="287999" indent="0">
              <a:buNone/>
              <a:defRPr>
                <a:solidFill>
                  <a:srgbClr val="001965"/>
                </a:solidFill>
              </a:defRPr>
            </a:lvl3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</p:txBody>
      </p:sp>
      <p:pic>
        <p:nvPicPr>
          <p:cNvPr id="4" name="Billede 8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id="{FF7FC6EC-DB0F-2BBD-B0FC-5BEEA1993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999" y="359999"/>
            <a:ext cx="235458" cy="3959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kstfelt 7">
            <a:extLst>
              <a:ext uri="{FF2B5EF4-FFF2-40B4-BE49-F238E27FC236}">
                <a16:creationId xmlns:a16="http://schemas.microsoft.com/office/drawing/2014/main" id="{3688D73C-23CD-4885-1859-5CA61AF613F3}"/>
              </a:ext>
            </a:extLst>
          </p:cNvPr>
          <p:cNvSpPr txBox="1"/>
          <p:nvPr/>
        </p:nvSpPr>
        <p:spPr>
          <a:xfrm>
            <a:off x="-1397477" y="0"/>
            <a:ext cx="1274390" cy="164660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Logo, overskrift og tekstfelt har fast størrelse og placering.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900" b="0" i="0" u="none" strike="noStrike" kern="1200" cap="none" spc="0" baseline="0">
              <a:solidFill>
                <a:srgbClr val="2878FF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Samme gælder fontstørrelse og skrifttype.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900" b="0" i="0" u="none" strike="noStrike" kern="1200" cap="none" spc="0" baseline="0">
              <a:solidFill>
                <a:srgbClr val="2878FF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Evt. mellemrubrik skrives med fed</a:t>
            </a:r>
            <a:r>
              <a:rPr lang="da-DK" sz="11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417104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o tekstboks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2946C1-D7AA-C697-DB5B-0DB31174525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9997" y="1079997"/>
            <a:ext cx="4744803" cy="575998"/>
          </a:xfrm>
        </p:spPr>
        <p:txBody>
          <a:bodyPr/>
          <a:lstStyle>
            <a:lvl1pPr>
              <a:defRPr>
                <a:solidFill>
                  <a:srgbClr val="001965"/>
                </a:solidFill>
              </a:defRPr>
            </a:lvl1pPr>
          </a:lstStyle>
          <a:p>
            <a:pPr lvl="0"/>
            <a:r>
              <a:rPr lang="da-DK"/>
              <a:t>Overskrift kan skrives i en eller flere linjer</a:t>
            </a:r>
          </a:p>
        </p:txBody>
      </p:sp>
      <p:sp>
        <p:nvSpPr>
          <p:cNvPr id="3" name="Pladsholder til tekst 6">
            <a:extLst>
              <a:ext uri="{FF2B5EF4-FFF2-40B4-BE49-F238E27FC236}">
                <a16:creationId xmlns:a16="http://schemas.microsoft.com/office/drawing/2014/main" id="{9BB8BDC6-E825-47A2-2CA7-7F0886766F3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79997" y="1979996"/>
            <a:ext cx="4744803" cy="4229996"/>
          </a:xfrm>
        </p:spPr>
        <p:txBody>
          <a:bodyPr/>
          <a:lstStyle>
            <a:lvl1pPr marL="0" indent="0">
              <a:buNone/>
              <a:defRPr>
                <a:solidFill>
                  <a:srgbClr val="001965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4" name="Billede 8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id="{A808411C-62E6-B017-48B7-CC213CB30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999" y="359999"/>
            <a:ext cx="235458" cy="3959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Pladsholder til tekst 6">
            <a:extLst>
              <a:ext uri="{FF2B5EF4-FFF2-40B4-BE49-F238E27FC236}">
                <a16:creationId xmlns:a16="http://schemas.microsoft.com/office/drawing/2014/main" id="{A7C9B45A-1D01-1FB3-2E71-500D542CB76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364800" y="1979996"/>
            <a:ext cx="4744803" cy="4229996"/>
          </a:xfrm>
        </p:spPr>
        <p:txBody>
          <a:bodyPr/>
          <a:lstStyle>
            <a:lvl1pPr marL="0" indent="0">
              <a:buNone/>
              <a:defRPr>
                <a:solidFill>
                  <a:srgbClr val="001965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tekst 3">
            <a:extLst>
              <a:ext uri="{FF2B5EF4-FFF2-40B4-BE49-F238E27FC236}">
                <a16:creationId xmlns:a16="http://schemas.microsoft.com/office/drawing/2014/main" id="{0ED10A9F-4060-217F-A18E-FA3BDCAABA5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364800" y="1079504"/>
            <a:ext cx="4744803" cy="576264"/>
          </a:xfrm>
        </p:spPr>
        <p:txBody>
          <a:bodyPr anchor="ctr"/>
          <a:lstStyle>
            <a:lvl1pPr marL="0" indent="0">
              <a:lnSpc>
                <a:spcPts val="2700"/>
              </a:lnSpc>
              <a:buNone/>
              <a:defRPr sz="2400" b="1">
                <a:solidFill>
                  <a:srgbClr val="001965"/>
                </a:solidFill>
              </a:defRPr>
            </a:lvl1pPr>
          </a:lstStyle>
          <a:p>
            <a:pPr lvl="0"/>
            <a:r>
              <a:rPr lang="da-DK"/>
              <a:t>Overskrift kan skrives i en eller flere linjer</a:t>
            </a:r>
          </a:p>
        </p:txBody>
      </p:sp>
      <p:sp>
        <p:nvSpPr>
          <p:cNvPr id="7" name="Tekstfelt 7">
            <a:extLst>
              <a:ext uri="{FF2B5EF4-FFF2-40B4-BE49-F238E27FC236}">
                <a16:creationId xmlns:a16="http://schemas.microsoft.com/office/drawing/2014/main" id="{0DEC760C-E650-1C1C-9E8C-F3D25D0BBF4E}"/>
              </a:ext>
            </a:extLst>
          </p:cNvPr>
          <p:cNvSpPr txBox="1"/>
          <p:nvPr/>
        </p:nvSpPr>
        <p:spPr>
          <a:xfrm>
            <a:off x="-1397477" y="0"/>
            <a:ext cx="1274390" cy="161582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Logo, overskrifter og tekstfelter har fast størrelse og placering.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900" b="0" i="0" u="none" strike="noStrike" kern="1200" cap="none" spc="0" baseline="0">
              <a:solidFill>
                <a:srgbClr val="2878FF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Samme gælder fontstørrelse og skrifttype.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900" b="0" i="0" u="none" strike="noStrike" kern="1200" cap="none" spc="0" baseline="0">
              <a:solidFill>
                <a:srgbClr val="2878FF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Evt. mellemrubrik skrives med fed.</a:t>
            </a:r>
          </a:p>
        </p:txBody>
      </p:sp>
    </p:spTree>
    <p:extLst>
      <p:ext uri="{BB962C8B-B14F-4D97-AF65-F5344CB8AC3E}">
        <p14:creationId xmlns:p14="http://schemas.microsoft.com/office/powerpoint/2010/main" val="3692405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kstboks + foto (højre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F8F93D-3C02-7468-9F1F-B927BD1560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9997" y="1079997"/>
            <a:ext cx="4744803" cy="575998"/>
          </a:xfrm>
        </p:spPr>
        <p:txBody>
          <a:bodyPr/>
          <a:lstStyle>
            <a:lvl1pPr>
              <a:defRPr>
                <a:solidFill>
                  <a:srgbClr val="001965"/>
                </a:solidFill>
              </a:defRPr>
            </a:lvl1pPr>
          </a:lstStyle>
          <a:p>
            <a:pPr lvl="0"/>
            <a:r>
              <a:rPr lang="da-DK"/>
              <a:t>Overskrift kan skrives i en eller flere linjer</a:t>
            </a:r>
          </a:p>
        </p:txBody>
      </p:sp>
      <p:sp>
        <p:nvSpPr>
          <p:cNvPr id="3" name="Pladsholder til tekst 6">
            <a:extLst>
              <a:ext uri="{FF2B5EF4-FFF2-40B4-BE49-F238E27FC236}">
                <a16:creationId xmlns:a16="http://schemas.microsoft.com/office/drawing/2014/main" id="{217F86D9-2062-B5E5-EBA0-A6AD9DFEDB7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79997" y="1979996"/>
            <a:ext cx="4744803" cy="4229996"/>
          </a:xfrm>
        </p:spPr>
        <p:txBody>
          <a:bodyPr/>
          <a:lstStyle>
            <a:lvl1pPr marL="0" indent="0">
              <a:buNone/>
              <a:defRPr>
                <a:solidFill>
                  <a:srgbClr val="001965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4" name="Billede 8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id="{E685D237-D2ED-6DDB-9932-5D09DE7B2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999" y="359999"/>
            <a:ext cx="235458" cy="3959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Pladsholder til billede 5">
            <a:extLst>
              <a:ext uri="{FF2B5EF4-FFF2-40B4-BE49-F238E27FC236}">
                <a16:creationId xmlns:a16="http://schemas.microsoft.com/office/drawing/2014/main" id="{05291A7F-36E1-BFF9-E411-91D529E33624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364800" y="0"/>
            <a:ext cx="5824801" cy="6858000"/>
          </a:xfrm>
        </p:spPr>
        <p:txBody>
          <a:bodyPr anchor="ctr" anchorCtr="1"/>
          <a:lstStyle>
            <a:lvl1pPr>
              <a:defRPr/>
            </a:lvl1pPr>
          </a:lstStyle>
          <a:p>
            <a:pPr lvl="0"/>
            <a:r>
              <a:rPr lang="da-DK"/>
              <a:t>Klik på ikonet for at tilføje et billede</a:t>
            </a:r>
          </a:p>
        </p:txBody>
      </p:sp>
      <p:sp>
        <p:nvSpPr>
          <p:cNvPr id="6" name="Tekstfelt 7">
            <a:extLst>
              <a:ext uri="{FF2B5EF4-FFF2-40B4-BE49-F238E27FC236}">
                <a16:creationId xmlns:a16="http://schemas.microsoft.com/office/drawing/2014/main" id="{3CA46F90-CCA4-C003-92BA-547C188226F2}"/>
              </a:ext>
            </a:extLst>
          </p:cNvPr>
          <p:cNvSpPr txBox="1"/>
          <p:nvPr/>
        </p:nvSpPr>
        <p:spPr>
          <a:xfrm>
            <a:off x="-1397477" y="0"/>
            <a:ext cx="1274390" cy="300082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Logo, overskrift, tekstfelt og billedfelt har fast størrelse og placering.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900" b="0" i="0" u="none" strike="noStrike" kern="1200" cap="none" spc="0" baseline="0">
              <a:solidFill>
                <a:srgbClr val="2878FF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Samme gælder fontstørrelse og skrifttype.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900" b="0" i="0" u="none" strike="noStrike" kern="1200" cap="none" spc="0" baseline="0">
              <a:solidFill>
                <a:srgbClr val="2878FF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Evt. mellemrubrik skrives med fed.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900" b="0" i="0" u="none" strike="noStrike" kern="1200" cap="none" spc="0" baseline="0">
              <a:solidFill>
                <a:srgbClr val="2878FF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For bedste resultat vælges et foto der svarer til størrelsen af pladsholderen.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900" b="0" i="0" u="none" strike="noStrike" kern="1200" cap="none" spc="0" baseline="0">
              <a:solidFill>
                <a:srgbClr val="2878FF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Ønsker du at justere placeringen/beskære billedet – se vejledning.</a:t>
            </a:r>
          </a:p>
        </p:txBody>
      </p:sp>
    </p:spTree>
    <p:extLst>
      <p:ext uri="{BB962C8B-B14F-4D97-AF65-F5344CB8AC3E}">
        <p14:creationId xmlns:p14="http://schemas.microsoft.com/office/powerpoint/2010/main" val="351960213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kstboks + foto (venstre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3BF456-EDEA-8F9B-A0FD-76F5A93AB2A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64800" y="1079997"/>
            <a:ext cx="4744803" cy="575998"/>
          </a:xfrm>
        </p:spPr>
        <p:txBody>
          <a:bodyPr/>
          <a:lstStyle>
            <a:lvl1pPr>
              <a:defRPr>
                <a:solidFill>
                  <a:srgbClr val="001965"/>
                </a:solidFill>
              </a:defRPr>
            </a:lvl1pPr>
          </a:lstStyle>
          <a:p>
            <a:pPr lvl="0"/>
            <a:r>
              <a:rPr lang="da-DK"/>
              <a:t>Overskrift kan skrives i en eller flere linjer</a:t>
            </a:r>
          </a:p>
        </p:txBody>
      </p:sp>
      <p:sp>
        <p:nvSpPr>
          <p:cNvPr id="3" name="Pladsholder til tekst 6">
            <a:extLst>
              <a:ext uri="{FF2B5EF4-FFF2-40B4-BE49-F238E27FC236}">
                <a16:creationId xmlns:a16="http://schemas.microsoft.com/office/drawing/2014/main" id="{6414D27B-5C5B-EDDA-0DC4-674C9F682DB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364800" y="1979996"/>
            <a:ext cx="4744803" cy="4229996"/>
          </a:xfrm>
        </p:spPr>
        <p:txBody>
          <a:bodyPr/>
          <a:lstStyle>
            <a:lvl1pPr marL="0" indent="0">
              <a:buNone/>
              <a:defRPr>
                <a:solidFill>
                  <a:srgbClr val="001965"/>
                </a:solidFill>
              </a:defRPr>
            </a:lvl1pPr>
            <a:lvl2pPr marL="287999">
              <a:defRPr>
                <a:solidFill>
                  <a:srgbClr val="001965"/>
                </a:solidFill>
              </a:defRPr>
            </a:lvl2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4" name="Pladsholder til billede 12">
            <a:extLst>
              <a:ext uri="{FF2B5EF4-FFF2-40B4-BE49-F238E27FC236}">
                <a16:creationId xmlns:a16="http://schemas.microsoft.com/office/drawing/2014/main" id="{49D854BA-6726-DF01-55A7-F75888F6BB70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395999" y="359999"/>
            <a:ext cx="234004" cy="395999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/>
              <a:t> </a:t>
            </a:r>
          </a:p>
        </p:txBody>
      </p:sp>
      <p:sp>
        <p:nvSpPr>
          <p:cNvPr id="5" name="Pladsholder til billede 9">
            <a:extLst>
              <a:ext uri="{FF2B5EF4-FFF2-40B4-BE49-F238E27FC236}">
                <a16:creationId xmlns:a16="http://schemas.microsoft.com/office/drawing/2014/main" id="{67AD7D1E-CD44-A1FF-952E-05DFA873F524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0" y="0"/>
            <a:ext cx="5824801" cy="685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på ikonet for at tilføje et billede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368D2EF2-D2E7-BB16-4B82-C18DA5BB7B66}"/>
              </a:ext>
            </a:extLst>
          </p:cNvPr>
          <p:cNvSpPr txBox="1"/>
          <p:nvPr/>
        </p:nvSpPr>
        <p:spPr>
          <a:xfrm>
            <a:off x="-1397477" y="0"/>
            <a:ext cx="1274390" cy="341631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Logo, overskrift, tekstfelt og billedfelt har fast størrelse og placering.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900" b="0" i="0" u="none" strike="noStrike" kern="1200" cap="none" spc="0" baseline="0">
              <a:solidFill>
                <a:srgbClr val="2878FF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Samme gælder fontstørrelse og skrifttype.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900" b="0" i="0" u="none" strike="noStrike" kern="1200" cap="none" spc="0" baseline="0">
              <a:solidFill>
                <a:srgbClr val="2878FF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Evt. mellemrubrik skrives med fed.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900" b="0" i="0" u="none" strike="noStrike" kern="1200" cap="none" spc="0" baseline="0">
              <a:solidFill>
                <a:srgbClr val="2878FF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For bedste resultat vælges et foto der svarer til størrelsen af pladsholderen.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900" b="0" i="0" u="none" strike="noStrike" kern="1200" cap="none" spc="0" baseline="0">
              <a:solidFill>
                <a:srgbClr val="2878FF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Ønsker du at justere placeringen/beskære billedet eller skifte logoet pga. billedet enten er for mørkt/lyst – se vejledning.</a:t>
            </a:r>
          </a:p>
        </p:txBody>
      </p:sp>
    </p:spTree>
    <p:extLst>
      <p:ext uri="{BB962C8B-B14F-4D97-AF65-F5344CB8AC3E}">
        <p14:creationId xmlns:p14="http://schemas.microsoft.com/office/powerpoint/2010/main" val="3985643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verskrift + f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ADD30D-C0CC-45B2-1B80-A56AE8A1BAB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1965"/>
                </a:solidFill>
              </a:defRPr>
            </a:lvl1pPr>
          </a:lstStyle>
          <a:p>
            <a:pPr lvl="0"/>
            <a:r>
              <a:rPr lang="da-DK"/>
              <a:t>Overskrift kan skrives i en eller flere linjer</a:t>
            </a:r>
          </a:p>
        </p:txBody>
      </p:sp>
      <p:pic>
        <p:nvPicPr>
          <p:cNvPr id="3" name="Billede 8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id="{7CCAFC71-71A2-66A8-0F6B-76900976D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999" y="359999"/>
            <a:ext cx="235458" cy="3959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Pladsholder til billede 4">
            <a:extLst>
              <a:ext uri="{FF2B5EF4-FFF2-40B4-BE49-F238E27FC236}">
                <a16:creationId xmlns:a16="http://schemas.microsoft.com/office/drawing/2014/main" id="{FA82470C-4A16-BCEB-4693-19E19D584DDF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på ikonet for at tilføje et billede</a:t>
            </a:r>
          </a:p>
        </p:txBody>
      </p:sp>
      <p:sp>
        <p:nvSpPr>
          <p:cNvPr id="5" name="Tekstfelt 5">
            <a:extLst>
              <a:ext uri="{FF2B5EF4-FFF2-40B4-BE49-F238E27FC236}">
                <a16:creationId xmlns:a16="http://schemas.microsoft.com/office/drawing/2014/main" id="{CBC05BE4-E1A9-3394-D616-070685065F15}"/>
              </a:ext>
            </a:extLst>
          </p:cNvPr>
          <p:cNvSpPr txBox="1"/>
          <p:nvPr/>
        </p:nvSpPr>
        <p:spPr>
          <a:xfrm>
            <a:off x="-1397477" y="0"/>
            <a:ext cx="1274390" cy="244682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Logo, overskrift, tekstfelt og billedfelt har fast størrelse og placering.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900" b="0" i="0" u="none" strike="noStrike" kern="1200" cap="none" spc="0" baseline="0">
              <a:solidFill>
                <a:srgbClr val="2878FF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Samme gælder fontstørrelse og skrifttype.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900" b="0" i="0" u="none" strike="noStrike" kern="1200" cap="none" spc="0" baseline="0">
              <a:solidFill>
                <a:srgbClr val="2878FF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Det billede du indsætter fylder pladsholderen.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900" b="0" i="0" u="none" strike="noStrike" kern="1200" cap="none" spc="0" baseline="0">
              <a:solidFill>
                <a:srgbClr val="2878FF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Ønsker du at justere placeringen/beskære billedet – se vejledning.</a:t>
            </a:r>
          </a:p>
        </p:txBody>
      </p:sp>
    </p:spTree>
    <p:extLst>
      <p:ext uri="{BB962C8B-B14F-4D97-AF65-F5344CB8AC3E}">
        <p14:creationId xmlns:p14="http://schemas.microsoft.com/office/powerpoint/2010/main" val="1856445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9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DAB82E8A-8836-2CFE-F3A2-8D8BF5DD5A0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9997" y="1079997"/>
            <a:ext cx="7387199" cy="5759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lvl="0"/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7920E61-09E3-6C2C-DDD8-622B897CBF2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79997" y="1979996"/>
            <a:ext cx="7387199" cy="422999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marL="0" marR="0" lvl="0" indent="0" algn="l" defTabSz="914400" rtl="0" fontAlgn="auto" hangingPunct="1">
        <a:lnSpc>
          <a:spcPts val="2700"/>
        </a:lnSpc>
        <a:spcBef>
          <a:spcPts val="0"/>
        </a:spcBef>
        <a:spcAft>
          <a:spcPts val="0"/>
        </a:spcAft>
        <a:buNone/>
        <a:tabLst/>
        <a:defRPr lang="da-DK" sz="2400" b="1" i="0" u="none" strike="noStrike" kern="1200" cap="none" spc="0" baseline="0">
          <a:solidFill>
            <a:srgbClr val="FFFFFF"/>
          </a:solidFill>
          <a:uFillTx/>
          <a:latin typeface="Arial" pitchFamily="34"/>
        </a:defRPr>
      </a:lvl1pPr>
    </p:titleStyle>
    <p:bodyStyle>
      <a:lvl1pPr marL="287999" marR="0" lvl="0" indent="-287999" algn="l" defTabSz="914400" rtl="0" fontAlgn="auto" hangingPunct="1">
        <a:lnSpc>
          <a:spcPts val="2000"/>
        </a:lnSpc>
        <a:spcBef>
          <a:spcPts val="0"/>
        </a:spcBef>
        <a:spcAft>
          <a:spcPts val="0"/>
        </a:spcAft>
        <a:buSzPct val="100000"/>
        <a:buFont typeface="Arial" pitchFamily="34"/>
        <a:buChar char="•"/>
        <a:tabLst/>
        <a:defRPr lang="da-DK" sz="1600" b="0" i="0" u="none" strike="noStrike" kern="1200" cap="none" spc="0" baseline="0">
          <a:solidFill>
            <a:srgbClr val="FFFFFF"/>
          </a:solidFill>
          <a:uFillTx/>
          <a:latin typeface="Arial" pitchFamily="34"/>
          <a:cs typeface="Arial" pitchFamily="34"/>
        </a:defRPr>
      </a:lvl1pPr>
      <a:lvl2pPr marL="575998" marR="0" lvl="1" indent="-287999" algn="l" defTabSz="914400" rtl="0" fontAlgn="auto" hangingPunct="1">
        <a:lnSpc>
          <a:spcPts val="2000"/>
        </a:lnSpc>
        <a:spcBef>
          <a:spcPts val="0"/>
        </a:spcBef>
        <a:spcAft>
          <a:spcPts val="0"/>
        </a:spcAft>
        <a:buSzPct val="100000"/>
        <a:buFont typeface="Arial" pitchFamily="34"/>
        <a:buChar char="•"/>
        <a:tabLst/>
        <a:defRPr lang="da-DK" sz="1600" b="0" i="0" u="none" strike="noStrike" kern="1200" cap="none" spc="0" baseline="0">
          <a:solidFill>
            <a:srgbClr val="FFFFFF"/>
          </a:solidFill>
          <a:uFillTx/>
          <a:latin typeface="Arial" pitchFamily="34"/>
          <a:cs typeface="Arial" pitchFamily="34"/>
        </a:defRPr>
      </a:lvl2pPr>
      <a:lvl3pPr marL="863998" marR="0" lvl="2" indent="-287999" algn="l" defTabSz="914400" rtl="0" fontAlgn="auto" hangingPunct="1">
        <a:lnSpc>
          <a:spcPts val="2000"/>
        </a:lnSpc>
        <a:spcBef>
          <a:spcPts val="0"/>
        </a:spcBef>
        <a:spcAft>
          <a:spcPts val="0"/>
        </a:spcAft>
        <a:buSzPct val="100000"/>
        <a:buFont typeface="Arial" pitchFamily="34"/>
        <a:buChar char="•"/>
        <a:tabLst/>
        <a:defRPr lang="da-DK" sz="1600" b="0" i="0" u="none" strike="noStrike" kern="1200" cap="none" spc="0" baseline="0">
          <a:solidFill>
            <a:srgbClr val="FFFFFF"/>
          </a:solidFill>
          <a:uFillTx/>
          <a:latin typeface="Arial" pitchFamily="34"/>
          <a:cs typeface="Arial" pitchFamily="34"/>
        </a:defRPr>
      </a:lvl3pPr>
      <a:lvl4pPr marL="1151997" marR="0" lvl="3" indent="-287999" algn="l" defTabSz="914400" rtl="0" fontAlgn="auto" hangingPunct="1">
        <a:lnSpc>
          <a:spcPts val="2000"/>
        </a:lnSpc>
        <a:spcBef>
          <a:spcPts val="0"/>
        </a:spcBef>
        <a:spcAft>
          <a:spcPts val="0"/>
        </a:spcAft>
        <a:buSzPct val="100000"/>
        <a:buFont typeface="Arial" pitchFamily="34"/>
        <a:buChar char="•"/>
        <a:tabLst/>
        <a:defRPr lang="da-DK" sz="1600" b="0" i="0" u="none" strike="noStrike" kern="1200" cap="none" spc="0" baseline="0">
          <a:solidFill>
            <a:srgbClr val="FFFFFF"/>
          </a:solidFill>
          <a:uFillTx/>
          <a:latin typeface="Arial" pitchFamily="34"/>
          <a:cs typeface="Arial" pitchFamily="34"/>
        </a:defRPr>
      </a:lvl4pPr>
      <a:lvl5pPr marL="1439997" marR="0" lvl="4" indent="-287999" algn="l" defTabSz="914400" rtl="0" fontAlgn="auto" hangingPunct="1">
        <a:lnSpc>
          <a:spcPts val="2000"/>
        </a:lnSpc>
        <a:spcBef>
          <a:spcPts val="0"/>
        </a:spcBef>
        <a:spcAft>
          <a:spcPts val="0"/>
        </a:spcAft>
        <a:buSzPct val="100000"/>
        <a:buFont typeface="Arial" pitchFamily="34"/>
        <a:buChar char="•"/>
        <a:tabLst/>
        <a:defRPr lang="da-DK" sz="1600" b="0" i="0" u="none" strike="noStrike" kern="1200" cap="none" spc="0" baseline="0">
          <a:solidFill>
            <a:srgbClr val="FFFFFF"/>
          </a:solidFill>
          <a:uFillTx/>
          <a:latin typeface="Arial" pitchFamily="34"/>
          <a:cs typeface="Arial" pitchFamily="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styr-paa-arbejdspresset.dk/" TargetMode="Externa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hyperlink" Target="https://finansforbundet.dk/dk/for-tillidsvalgte/faa-styr-paa-arbejdspresset/" TargetMode="Externa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67B8E9-A658-7938-0726-99688B25A0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9997" y="2472985"/>
            <a:ext cx="10029596" cy="1974326"/>
          </a:xfrm>
        </p:spPr>
        <p:txBody>
          <a:bodyPr/>
          <a:lstStyle/>
          <a:p>
            <a:pPr lvl="0"/>
            <a:r>
              <a:rPr lang="da-DK" sz="4000" dirty="0"/>
              <a:t>Få styr på arbejdspresset</a:t>
            </a:r>
            <a:br>
              <a:rPr lang="da-DK" sz="4000" i="1" dirty="0"/>
            </a:br>
            <a:r>
              <a:rPr lang="da-DK" sz="4000" b="0" dirty="0"/>
              <a:t>5 udvalgte værktøjer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2034A23-15DB-42E9-9068-5310B20D8B4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511521" y="6498000"/>
            <a:ext cx="9168953" cy="180493"/>
          </a:xfrm>
        </p:spPr>
        <p:txBody>
          <a:bodyPr anchor="b" anchorCtr="1"/>
          <a:lstStyle/>
          <a:p>
            <a:endParaRPr lang="da-DK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8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3">
            <a:extLst>
              <a:ext uri="{FF2B5EF4-FFF2-40B4-BE49-F238E27FC236}">
                <a16:creationId xmlns:a16="http://schemas.microsoft.com/office/drawing/2014/main" id="{7FAF1C02-4EA1-AA72-4B21-452400FCF7E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9997" y="1079997"/>
            <a:ext cx="5284802" cy="575998"/>
          </a:xfrm>
        </p:spPr>
        <p:txBody>
          <a:bodyPr/>
          <a:lstStyle/>
          <a:p>
            <a:pPr lvl="0"/>
            <a:r>
              <a:rPr lang="da-DK" sz="2200"/>
              <a:t>Hvordan bruger du værktøjerne?</a:t>
            </a:r>
          </a:p>
        </p:txBody>
      </p:sp>
      <p:sp>
        <p:nvSpPr>
          <p:cNvPr id="3" name="Pladsholder til tekst 4">
            <a:extLst>
              <a:ext uri="{FF2B5EF4-FFF2-40B4-BE49-F238E27FC236}">
                <a16:creationId xmlns:a16="http://schemas.microsoft.com/office/drawing/2014/main" id="{423C2735-82A3-236C-2892-66644444BE1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79997" y="1979996"/>
            <a:ext cx="4744803" cy="4229996"/>
          </a:xfrm>
        </p:spPr>
        <p:txBody>
          <a:bodyPr/>
          <a:lstStyle/>
          <a:p>
            <a:pPr marL="285750" lvl="0" indent="-285750"/>
            <a:r>
              <a:rPr lang="da-DK" sz="1800">
                <a:solidFill>
                  <a:srgbClr val="001965"/>
                </a:solidFill>
              </a:rPr>
              <a:t>Værktøjerne er udvalgt og præsenteret så de er nemme at gå til</a:t>
            </a:r>
          </a:p>
          <a:p>
            <a:pPr marL="285750" lvl="0" indent="-285750"/>
            <a:endParaRPr lang="da-DK" sz="1800">
              <a:solidFill>
                <a:srgbClr val="001965"/>
              </a:solidFill>
            </a:endParaRPr>
          </a:p>
          <a:p>
            <a:pPr marL="285750" lvl="0" indent="-285750"/>
            <a:r>
              <a:rPr lang="da-DK" sz="1800">
                <a:solidFill>
                  <a:srgbClr val="001965"/>
                </a:solidFill>
              </a:rPr>
              <a:t>Hvert værktøj har 1 side med </a:t>
            </a:r>
            <a:r>
              <a:rPr lang="da-DK" sz="1800" i="1">
                <a:solidFill>
                  <a:srgbClr val="001965"/>
                </a:solidFill>
              </a:rPr>
              <a:t>Sådan går du frem</a:t>
            </a:r>
            <a:r>
              <a:rPr lang="da-DK" sz="1800">
                <a:solidFill>
                  <a:srgbClr val="001965"/>
                </a:solidFill>
              </a:rPr>
              <a:t> med få enkle skridt </a:t>
            </a:r>
          </a:p>
          <a:p>
            <a:pPr marL="285750" lvl="0" indent="-285750"/>
            <a:endParaRPr lang="da-DK" sz="1800">
              <a:solidFill>
                <a:srgbClr val="001965"/>
              </a:solidFill>
            </a:endParaRPr>
          </a:p>
          <a:p>
            <a:pPr marL="285750" lvl="0" indent="-285750"/>
            <a:r>
              <a:rPr lang="da-DK" sz="1800">
                <a:solidFill>
                  <a:srgbClr val="001965"/>
                </a:solidFill>
              </a:rPr>
              <a:t>Hvert værktøj har 1 side med et </a:t>
            </a:r>
            <a:r>
              <a:rPr lang="da-DK" sz="1800" i="1">
                <a:solidFill>
                  <a:srgbClr val="001965"/>
                </a:solidFill>
              </a:rPr>
              <a:t>arbejdsskema</a:t>
            </a:r>
            <a:r>
              <a:rPr lang="da-DK" sz="1800">
                <a:solidFill>
                  <a:srgbClr val="001965"/>
                </a:solidFill>
              </a:rPr>
              <a:t>, som kan printes, og som kan udfyldes med dine egne noter</a:t>
            </a:r>
          </a:p>
        </p:txBody>
      </p:sp>
      <p:pic>
        <p:nvPicPr>
          <p:cNvPr id="5" name="Pladsholder til billede 8">
            <a:extLst>
              <a:ext uri="{FF2B5EF4-FFF2-40B4-BE49-F238E27FC236}">
                <a16:creationId xmlns:a16="http://schemas.microsoft.com/office/drawing/2014/main" id="{6F282740-C428-EE75-2807-ED83993149CE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6" t="13166" b="5630"/>
          <a:stretch/>
        </p:blipFill>
        <p:spPr>
          <a:xfrm>
            <a:off x="6373944" y="-1"/>
            <a:ext cx="5824801" cy="6858001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0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A7BC78-59F4-51C2-0C68-DC4297420D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2349998"/>
            <a:ext cx="12192000" cy="2034433"/>
          </a:xfrm>
        </p:spPr>
        <p:txBody>
          <a:bodyPr/>
          <a:lstStyle/>
          <a:p>
            <a:pPr lvl="0" algn="ctr">
              <a:lnSpc>
                <a:spcPct val="100000"/>
              </a:lnSpc>
            </a:pPr>
            <a:r>
              <a:rPr lang="da-DK" sz="4000" dirty="0">
                <a:latin typeface="Arial"/>
                <a:cs typeface="Arial"/>
              </a:rPr>
              <a:t>Hvorfor er håndtering af </a:t>
            </a:r>
            <a:br>
              <a:rPr lang="da-DK" sz="4000" dirty="0">
                <a:latin typeface="Arial"/>
                <a:cs typeface="Arial"/>
              </a:rPr>
            </a:br>
            <a:r>
              <a:rPr lang="da-DK" sz="4000" dirty="0">
                <a:latin typeface="Arial"/>
                <a:cs typeface="Arial"/>
              </a:rPr>
              <a:t>arbejdspres vigtigt?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864D4B9-6FEE-E4CA-B8F3-D0E150A805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83702" y="-305535"/>
            <a:ext cx="3970345" cy="740808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E188C7-3FF6-C544-A52B-36046C33F9D4}"/>
              </a:ext>
            </a:extLst>
          </p:cNvPr>
          <p:cNvSpPr/>
          <p:nvPr/>
        </p:nvSpPr>
        <p:spPr>
          <a:xfrm>
            <a:off x="6388100" y="0"/>
            <a:ext cx="5803900" cy="6857990"/>
          </a:xfrm>
          <a:prstGeom prst="rect">
            <a:avLst/>
          </a:prstGeom>
          <a:solidFill>
            <a:srgbClr val="0017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/>
          </a:p>
        </p:txBody>
      </p:sp>
      <p:sp>
        <p:nvSpPr>
          <p:cNvPr id="2" name="Pladsholder til tekst 2">
            <a:extLst>
              <a:ext uri="{FF2B5EF4-FFF2-40B4-BE49-F238E27FC236}">
                <a16:creationId xmlns:a16="http://schemas.microsoft.com/office/drawing/2014/main" id="{63102080-FCBA-BD4E-D525-96DF8E2580A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30681" y="819807"/>
            <a:ext cx="4576133" cy="4036772"/>
          </a:xfrm>
        </p:spPr>
        <p:txBody>
          <a:bodyPr anchorCtr="1"/>
          <a:lstStyle/>
          <a:p>
            <a:pPr marL="0" lv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da-DK" sz="3000" b="1" dirty="0">
                <a:solidFill>
                  <a:srgbClr val="001965"/>
                </a:solidFill>
              </a:rPr>
              <a:t>Arbejdspres</a:t>
            </a:r>
          </a:p>
          <a:p>
            <a:pPr marL="0" lv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da-DK" sz="3000" dirty="0">
                <a:solidFill>
                  <a:srgbClr val="001965"/>
                </a:solidFill>
              </a:rPr>
              <a:t>Finanssektoren</a:t>
            </a:r>
          </a:p>
          <a:p>
            <a:pPr marL="0" lv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da-DK" sz="7000" b="1" dirty="0">
                <a:solidFill>
                  <a:srgbClr val="2878FF"/>
                </a:solidFill>
              </a:rPr>
              <a:t>2</a:t>
            </a:r>
          </a:p>
          <a:p>
            <a:pPr marL="0" lv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da-DK" sz="3000" dirty="0">
                <a:solidFill>
                  <a:srgbClr val="001965"/>
                </a:solidFill>
              </a:rPr>
              <a:t>ud af </a:t>
            </a:r>
          </a:p>
          <a:p>
            <a:pPr marL="0" lv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da-DK" sz="3000" dirty="0">
                <a:solidFill>
                  <a:srgbClr val="2878FF"/>
                </a:solidFill>
              </a:rPr>
              <a:t>37 </a:t>
            </a:r>
          </a:p>
          <a:p>
            <a:pPr marL="0" lv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da-DK" sz="3000" dirty="0">
                <a:solidFill>
                  <a:srgbClr val="001965"/>
                </a:solidFill>
              </a:rPr>
              <a:t>branchegrupper</a:t>
            </a:r>
          </a:p>
          <a:p>
            <a:pPr marL="0" lvl="0" indent="0" algn="ctr">
              <a:lnSpc>
                <a:spcPct val="100000"/>
              </a:lnSpc>
              <a:spcAft>
                <a:spcPts val="600"/>
              </a:spcAft>
              <a:buNone/>
            </a:pPr>
            <a:endParaRPr lang="da-DK" sz="3000" dirty="0">
              <a:solidFill>
                <a:srgbClr val="001965"/>
              </a:solidFill>
            </a:endParaRPr>
          </a:p>
        </p:txBody>
      </p:sp>
      <p:pic>
        <p:nvPicPr>
          <p:cNvPr id="4" name="Billede 13">
            <a:extLst>
              <a:ext uri="{FF2B5EF4-FFF2-40B4-BE49-F238E27FC236}">
                <a16:creationId xmlns:a16="http://schemas.microsoft.com/office/drawing/2014/main" id="{87186298-FE89-31C9-C687-77E843D52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1649" y="359963"/>
            <a:ext cx="3908398" cy="613806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Tekstfelt 5">
            <a:extLst>
              <a:ext uri="{FF2B5EF4-FFF2-40B4-BE49-F238E27FC236}">
                <a16:creationId xmlns:a16="http://schemas.microsoft.com/office/drawing/2014/main" id="{4128C948-795A-C0DD-3CFF-1ABD72DD9C37}"/>
              </a:ext>
            </a:extLst>
          </p:cNvPr>
          <p:cNvSpPr txBox="1"/>
          <p:nvPr/>
        </p:nvSpPr>
        <p:spPr>
          <a:xfrm>
            <a:off x="1200240" y="5189557"/>
            <a:ext cx="4437013" cy="1091032"/>
          </a:xfrm>
          <a:prstGeom prst="rect">
            <a:avLst/>
          </a:prstGeom>
          <a:solidFill>
            <a:schemeClr val="bg2">
              <a:alpha val="46744"/>
            </a:schemeClr>
          </a:solidFill>
          <a:ln w="12701" cap="flat">
            <a:noFill/>
            <a:prstDash val="solid"/>
            <a:miter/>
          </a:ln>
        </p:spPr>
        <p:txBody>
          <a:bodyPr vert="horz" wrap="square" lIns="144000" tIns="144000" rIns="144000" bIns="144000" anchor="t" anchorCtr="0" compatLnSpc="1">
            <a:spAutoFit/>
          </a:bodyPr>
          <a:lstStyle/>
          <a:p>
            <a:pPr>
              <a:lnSpc>
                <a:spcPts val="760"/>
              </a:lnSpc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800" b="1" spc="3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Gns</a:t>
            </a:r>
            <a:r>
              <a:rPr lang="da-DK" sz="800" b="1" spc="3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af  de, der har svaret ”Altid” eller i ”Ofte” til disse 4 spørgsmål:</a:t>
            </a:r>
          </a:p>
          <a:p>
            <a:pPr marL="171450" indent="-17145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800" spc="3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 ofte sker det, at du ikke når alle dine arbejdsopgaver?</a:t>
            </a:r>
          </a:p>
          <a:p>
            <a:pPr marL="171450" indent="-17145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800" spc="3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 ofte får du uventede arbejdsopgaver, der sætter dig under tidspres? </a:t>
            </a:r>
          </a:p>
          <a:p>
            <a:pPr marL="171450" indent="-17145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800" spc="3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 det nødvendigt at arbejde meget hurtigt? </a:t>
            </a:r>
          </a:p>
          <a:p>
            <a:pPr marL="171450" indent="-17145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800" spc="3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Kommer du bagud med dine opgaver? </a:t>
            </a:r>
          </a:p>
          <a:p>
            <a:pPr marL="171450" marR="0" lvl="0" indent="-171450" algn="l" defTabSz="914400" rtl="0" fontAlgn="auto" hangingPunct="1">
              <a:lnSpc>
                <a:spcPts val="76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800" b="0" i="0" u="none" strike="noStrike" kern="1200" cap="none" spc="30" dirty="0">
              <a:solidFill>
                <a:srgbClr val="000000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ts val="76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800" b="0" i="0" u="none" strike="noStrike" kern="1200" cap="none" spc="3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Data: Finansforbundet 2024. NOA_L 2023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D2891E3-54DF-30FF-D87C-7F039933B741}"/>
              </a:ext>
            </a:extLst>
          </p:cNvPr>
          <p:cNvSpPr/>
          <p:nvPr/>
        </p:nvSpPr>
        <p:spPr>
          <a:xfrm>
            <a:off x="6388100" y="0"/>
            <a:ext cx="5803900" cy="6857990"/>
          </a:xfrm>
          <a:prstGeom prst="rect">
            <a:avLst/>
          </a:prstGeom>
          <a:solidFill>
            <a:srgbClr val="0017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pic>
        <p:nvPicPr>
          <p:cNvPr id="3" name="Billede 3">
            <a:extLst>
              <a:ext uri="{FF2B5EF4-FFF2-40B4-BE49-F238E27FC236}">
                <a16:creationId xmlns:a16="http://schemas.microsoft.com/office/drawing/2014/main" id="{1FC573E9-89AD-BFF8-6342-E2E6AF4B5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787" y="338565"/>
            <a:ext cx="4291791" cy="618086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kstfelt 5">
            <a:extLst>
              <a:ext uri="{FF2B5EF4-FFF2-40B4-BE49-F238E27FC236}">
                <a16:creationId xmlns:a16="http://schemas.microsoft.com/office/drawing/2014/main" id="{723DE374-2316-C9BF-73A2-8DBA5C5E0255}"/>
              </a:ext>
            </a:extLst>
          </p:cNvPr>
          <p:cNvSpPr txBox="1"/>
          <p:nvPr/>
        </p:nvSpPr>
        <p:spPr>
          <a:xfrm>
            <a:off x="1052945" y="5148030"/>
            <a:ext cx="5137648" cy="1152587"/>
          </a:xfrm>
          <a:prstGeom prst="rect">
            <a:avLst/>
          </a:prstGeom>
          <a:solidFill>
            <a:schemeClr val="bg2">
              <a:alpha val="46744"/>
            </a:schemeClr>
          </a:solidFill>
          <a:ln w="12701" cap="flat">
            <a:noFill/>
            <a:prstDash val="solid"/>
            <a:miter/>
          </a:ln>
        </p:spPr>
        <p:txBody>
          <a:bodyPr vert="horz" wrap="square" lIns="144000" tIns="144000" rIns="144000" bIns="14400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800" b="1" i="0" u="none" strike="noStrike" kern="1200" cap="none" spc="3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Gns</a:t>
            </a:r>
            <a:r>
              <a:rPr lang="da-DK" sz="800" b="1" i="0" u="none" strike="noStrike" kern="1200" cap="none" spc="3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. af  de, der har svaret ”I meget høj grad” eller i ”I høj grad” til disse 4 spørgsmål:</a:t>
            </a:r>
          </a:p>
          <a:p>
            <a:pPr marL="171450" marR="0" lvl="0" indent="-1714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800" b="0" i="0" u="none" strike="noStrike" kern="1200" cap="none" spc="3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Har du indflydelse på, hvordan du løser dine arbejdsopgaver? </a:t>
            </a:r>
          </a:p>
          <a:p>
            <a:pPr marL="171450" marR="0" lvl="0" indent="-1714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800" b="0" i="0" u="none" strike="noStrike" kern="1200" cap="none" spc="3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Har du tilstrækkelige beføjelser i forhold til det ansvar, du har i dit arbejde?</a:t>
            </a:r>
          </a:p>
          <a:p>
            <a:pPr marL="171450" marR="0" lvl="0" indent="-1714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800" b="0" i="0" u="none" strike="noStrike" kern="1200" cap="none" spc="3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Har du mulighed for at træffe væsentlige beslutninger om dit arbejde?</a:t>
            </a:r>
          </a:p>
          <a:p>
            <a:pPr marL="171450" marR="0" lvl="0" indent="-1714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800" b="0" i="0" u="none" strike="noStrike" kern="1200" cap="none" spc="3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Har du indflydelse på, i hvilken rækkefølge du løser dine arbejdsopgaver? </a:t>
            </a:r>
          </a:p>
          <a:p>
            <a:pPr marL="171450" marR="0" lvl="0" indent="-1714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800" b="0" i="0" u="none" strike="noStrike" kern="1200" cap="none" spc="30" dirty="0">
              <a:solidFill>
                <a:srgbClr val="000000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800" b="0" i="0" u="none" strike="noStrike" kern="1200" cap="none" spc="3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Data: Finansforbundet 2024. NOA_L 2023</a:t>
            </a:r>
          </a:p>
        </p:txBody>
      </p:sp>
      <p:sp>
        <p:nvSpPr>
          <p:cNvPr id="9" name="Pladsholder til tekst 2">
            <a:extLst>
              <a:ext uri="{FF2B5EF4-FFF2-40B4-BE49-F238E27FC236}">
                <a16:creationId xmlns:a16="http://schemas.microsoft.com/office/drawing/2014/main" id="{8B4FE7DF-C3D6-0539-C0EE-499DC25E508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85545" y="819807"/>
            <a:ext cx="4576133" cy="4036772"/>
          </a:xfrm>
        </p:spPr>
        <p:txBody>
          <a:bodyPr anchorCtr="1"/>
          <a:lstStyle/>
          <a:p>
            <a:pPr marL="0" lv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da-DK" sz="3000" b="1" dirty="0">
                <a:solidFill>
                  <a:srgbClr val="001965"/>
                </a:solidFill>
              </a:rPr>
              <a:t>Indflydelse</a:t>
            </a:r>
          </a:p>
          <a:p>
            <a:pPr marL="0" lv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da-DK" sz="3000" dirty="0">
                <a:solidFill>
                  <a:srgbClr val="001965"/>
                </a:solidFill>
              </a:rPr>
              <a:t>Finanssektoren</a:t>
            </a:r>
          </a:p>
          <a:p>
            <a:pPr marL="0" lv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da-DK" sz="7000" b="1" dirty="0">
                <a:solidFill>
                  <a:srgbClr val="2878FF"/>
                </a:solidFill>
              </a:rPr>
              <a:t>24</a:t>
            </a:r>
          </a:p>
          <a:p>
            <a:pPr marL="0" lv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da-DK" sz="3000" dirty="0">
                <a:solidFill>
                  <a:srgbClr val="001965"/>
                </a:solidFill>
              </a:rPr>
              <a:t>ud af </a:t>
            </a:r>
          </a:p>
          <a:p>
            <a:pPr marL="0" lv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da-DK" sz="3000" dirty="0">
                <a:solidFill>
                  <a:srgbClr val="2878FF"/>
                </a:solidFill>
              </a:rPr>
              <a:t>37 </a:t>
            </a:r>
          </a:p>
          <a:p>
            <a:pPr marL="0" lv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da-DK" sz="3000" dirty="0">
                <a:solidFill>
                  <a:srgbClr val="001965"/>
                </a:solidFill>
              </a:rPr>
              <a:t>branchegrupper</a:t>
            </a:r>
          </a:p>
          <a:p>
            <a:pPr marL="0" lvl="0" indent="0" algn="ctr">
              <a:lnSpc>
                <a:spcPct val="100000"/>
              </a:lnSpc>
              <a:spcAft>
                <a:spcPts val="600"/>
              </a:spcAft>
              <a:buNone/>
            </a:pPr>
            <a:endParaRPr lang="da-DK" sz="3000" dirty="0">
              <a:solidFill>
                <a:srgbClr val="001965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235FE7E-7955-867F-D835-6511F4FCC7F8}"/>
              </a:ext>
            </a:extLst>
          </p:cNvPr>
          <p:cNvSpPr/>
          <p:nvPr/>
        </p:nvSpPr>
        <p:spPr>
          <a:xfrm>
            <a:off x="6388100" y="0"/>
            <a:ext cx="5803900" cy="6857990"/>
          </a:xfrm>
          <a:prstGeom prst="rect">
            <a:avLst/>
          </a:prstGeom>
          <a:solidFill>
            <a:srgbClr val="0017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graphicFrame>
        <p:nvGraphicFramePr>
          <p:cNvPr id="5" name="Diagram 7">
            <a:extLst>
              <a:ext uri="{FF2B5EF4-FFF2-40B4-BE49-F238E27FC236}">
                <a16:creationId xmlns:a16="http://schemas.microsoft.com/office/drawing/2014/main" id="{778791AA-E77E-2CE0-3C0E-2A8052E6BE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117848"/>
              </p:ext>
            </p:extLst>
          </p:nvPr>
        </p:nvGraphicFramePr>
        <p:xfrm>
          <a:off x="7080008" y="223840"/>
          <a:ext cx="4572000" cy="6230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kstfelt 8">
            <a:extLst>
              <a:ext uri="{FF2B5EF4-FFF2-40B4-BE49-F238E27FC236}">
                <a16:creationId xmlns:a16="http://schemas.microsoft.com/office/drawing/2014/main" id="{6595F608-194E-3AF6-58F9-CA951204B01E}"/>
              </a:ext>
            </a:extLst>
          </p:cNvPr>
          <p:cNvSpPr txBox="1"/>
          <p:nvPr/>
        </p:nvSpPr>
        <p:spPr>
          <a:xfrm>
            <a:off x="7080008" y="6441235"/>
            <a:ext cx="4848423" cy="246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1000" b="0" i="1" u="none" strike="noStrike" kern="1200" cap="none" spc="0" baseline="0" dirty="0" err="1">
                <a:solidFill>
                  <a:schemeClr val="bg1"/>
                </a:solidFill>
                <a:uFillTx/>
                <a:latin typeface="Arial"/>
              </a:rPr>
              <a:t>Sp</a:t>
            </a:r>
            <a:r>
              <a:rPr lang="da-DK" sz="1000" b="0" i="1" u="none" strike="noStrike" kern="1200" cap="none" spc="0" baseline="0" dirty="0">
                <a:solidFill>
                  <a:schemeClr val="bg1"/>
                </a:solidFill>
                <a:uFillTx/>
                <a:latin typeface="Arial"/>
              </a:rPr>
              <a:t>. Hvor ofte har du følt dig stresset inden for de seneste 2 uger?, (Ofte/hele tiden)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754684-8FE4-87C8-682C-E4D0E054C9AC}"/>
              </a:ext>
            </a:extLst>
          </p:cNvPr>
          <p:cNvSpPr txBox="1"/>
          <p:nvPr/>
        </p:nvSpPr>
        <p:spPr>
          <a:xfrm>
            <a:off x="2382982" y="3530605"/>
            <a:ext cx="3048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000" dirty="0">
                <a:solidFill>
                  <a:srgbClr val="001763"/>
                </a:solidFill>
              </a:rPr>
              <a:t>af </a:t>
            </a:r>
            <a:r>
              <a:rPr lang="da-DK" sz="6000" dirty="0">
                <a:solidFill>
                  <a:srgbClr val="FD6D6F"/>
                </a:solidFill>
              </a:rPr>
              <a:t> 37</a:t>
            </a:r>
          </a:p>
          <a:p>
            <a:endParaRPr lang="en-DK" sz="4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0E1946-F6A3-54B9-D757-B05795DB54AE}"/>
              </a:ext>
            </a:extLst>
          </p:cNvPr>
          <p:cNvSpPr txBox="1"/>
          <p:nvPr/>
        </p:nvSpPr>
        <p:spPr>
          <a:xfrm>
            <a:off x="2382982" y="900833"/>
            <a:ext cx="304800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4000" dirty="0">
                <a:solidFill>
                  <a:srgbClr val="001763"/>
                </a:solidFill>
              </a:rPr>
              <a:t>Nr. </a:t>
            </a:r>
            <a:r>
              <a:rPr lang="da-DK" sz="20000" dirty="0">
                <a:solidFill>
                  <a:srgbClr val="FD6D6F"/>
                </a:solidFill>
              </a:rPr>
              <a:t>9</a:t>
            </a:r>
            <a:endParaRPr lang="en-DK" sz="20000" dirty="0"/>
          </a:p>
        </p:txBody>
      </p:sp>
      <p:sp>
        <p:nvSpPr>
          <p:cNvPr id="2" name="Tekstfelt 5">
            <a:extLst>
              <a:ext uri="{FF2B5EF4-FFF2-40B4-BE49-F238E27FC236}">
                <a16:creationId xmlns:a16="http://schemas.microsoft.com/office/drawing/2014/main" id="{CD8806B2-419B-AC0F-C261-8AD147CF85D3}"/>
              </a:ext>
            </a:extLst>
          </p:cNvPr>
          <p:cNvSpPr txBox="1"/>
          <p:nvPr/>
        </p:nvSpPr>
        <p:spPr>
          <a:xfrm>
            <a:off x="1084843" y="6040172"/>
            <a:ext cx="5137648" cy="413923"/>
          </a:xfrm>
          <a:prstGeom prst="rect">
            <a:avLst/>
          </a:prstGeom>
          <a:solidFill>
            <a:schemeClr val="bg2">
              <a:alpha val="46744"/>
            </a:schemeClr>
          </a:solidFill>
          <a:ln w="12701" cap="flat">
            <a:noFill/>
            <a:prstDash val="solid"/>
            <a:miter/>
          </a:ln>
        </p:spPr>
        <p:txBody>
          <a:bodyPr vert="horz" wrap="square" lIns="144000" tIns="144000" rIns="144000" bIns="14400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800" b="0" i="0" u="none" strike="noStrike" kern="1200" cap="none" spc="3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Data: Finansforbundet 2024. NOA_L 2023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9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3">
            <a:extLst>
              <a:ext uri="{FF2B5EF4-FFF2-40B4-BE49-F238E27FC236}">
                <a16:creationId xmlns:a16="http://schemas.microsoft.com/office/drawing/2014/main" id="{242573FA-20B9-C505-1E4E-8C7E49F87B8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59211" y="2429999"/>
            <a:ext cx="9144000" cy="1517309"/>
          </a:xfrm>
        </p:spPr>
        <p:txBody>
          <a:bodyPr/>
          <a:lstStyle/>
          <a:p>
            <a:pPr lvl="0"/>
            <a:r>
              <a:rPr lang="da-DK" dirty="0"/>
              <a:t>God arbejdslyst!</a:t>
            </a:r>
            <a:br>
              <a:rPr lang="da-DK" dirty="0"/>
            </a:br>
            <a:endParaRPr lang="da-DK" dirty="0"/>
          </a:p>
        </p:txBody>
      </p:sp>
      <p:sp>
        <p:nvSpPr>
          <p:cNvPr id="3" name="Tekstfelt 1">
            <a:extLst>
              <a:ext uri="{FF2B5EF4-FFF2-40B4-BE49-F238E27FC236}">
                <a16:creationId xmlns:a16="http://schemas.microsoft.com/office/drawing/2014/main" id="{F69246ED-B582-7768-F4F5-481F2FB2A2BE}"/>
              </a:ext>
            </a:extLst>
          </p:cNvPr>
          <p:cNvSpPr txBox="1"/>
          <p:nvPr/>
        </p:nvSpPr>
        <p:spPr>
          <a:xfrm>
            <a:off x="3329986" y="3624142"/>
            <a:ext cx="6002450" cy="6463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1800" b="1" i="0" u="none" strike="noStrike" kern="1200" cap="none" spc="0" baseline="0" dirty="0">
                <a:solidFill>
                  <a:srgbClr val="FFFFFF"/>
                </a:solidFill>
                <a:uFillTx/>
                <a:latin typeface="Arial"/>
              </a:rPr>
              <a:t>Få mere inspiration til trivselsarbejdet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Få styr på arbejdspresset |</a:t>
            </a:r>
            <a:endParaRPr lang="da-DK" sz="1800" b="0" i="0" u="none" strike="noStrike" kern="1200" cap="none" spc="0" baseline="0" dirty="0">
              <a:solidFill>
                <a:schemeClr val="bg1"/>
              </a:solidFill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9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1D06F0-28B9-0518-6BD9-BDF7EE6D9C0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da-DK"/>
              <a:t>Kort om de 5 værktøjer </a:t>
            </a:r>
          </a:p>
        </p:txBody>
      </p:sp>
      <p:sp>
        <p:nvSpPr>
          <p:cNvPr id="6" name="Kombinationstegning: figur 5">
            <a:extLst>
              <a:ext uri="{FF2B5EF4-FFF2-40B4-BE49-F238E27FC236}">
                <a16:creationId xmlns:a16="http://schemas.microsoft.com/office/drawing/2014/main" id="{B24C183D-7B32-ECDA-5975-66382947F36A}"/>
              </a:ext>
            </a:extLst>
          </p:cNvPr>
          <p:cNvSpPr/>
          <p:nvPr/>
        </p:nvSpPr>
        <p:spPr>
          <a:xfrm>
            <a:off x="1079997" y="4368586"/>
            <a:ext cx="3213847" cy="248941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634040"/>
              <a:gd name="f7" fmla="val 1208276"/>
              <a:gd name="f8" fmla="+- 0 0 -90"/>
              <a:gd name="f9" fmla="*/ f3 1 8634040"/>
              <a:gd name="f10" fmla="*/ f4 1 1208276"/>
              <a:gd name="f11" fmla="val f5"/>
              <a:gd name="f12" fmla="val f6"/>
              <a:gd name="f13" fmla="val f7"/>
              <a:gd name="f14" fmla="*/ f8 f0 1"/>
              <a:gd name="f15" fmla="+- f13 0 f11"/>
              <a:gd name="f16" fmla="+- f12 0 f11"/>
              <a:gd name="f17" fmla="*/ f14 1 f2"/>
              <a:gd name="f18" fmla="*/ f16 1 8634040"/>
              <a:gd name="f19" fmla="*/ f15 1 1208276"/>
              <a:gd name="f20" fmla="*/ 0 f16 1"/>
              <a:gd name="f21" fmla="*/ 0 f15 1"/>
              <a:gd name="f22" fmla="*/ 8634040 f16 1"/>
              <a:gd name="f23" fmla="*/ 1208276 f15 1"/>
              <a:gd name="f24" fmla="+- f17 0 f1"/>
              <a:gd name="f25" fmla="*/ f20 1 8634040"/>
              <a:gd name="f26" fmla="*/ f21 1 1208276"/>
              <a:gd name="f27" fmla="*/ f22 1 8634040"/>
              <a:gd name="f28" fmla="*/ f23 1 1208276"/>
              <a:gd name="f29" fmla="*/ f11 1 f18"/>
              <a:gd name="f30" fmla="*/ f12 1 f18"/>
              <a:gd name="f31" fmla="*/ f11 1 f19"/>
              <a:gd name="f32" fmla="*/ f13 1 f19"/>
              <a:gd name="f33" fmla="*/ f25 1 f18"/>
              <a:gd name="f34" fmla="*/ f26 1 f19"/>
              <a:gd name="f35" fmla="*/ f27 1 f18"/>
              <a:gd name="f36" fmla="*/ f28 1 f19"/>
              <a:gd name="f37" fmla="*/ f29 f9 1"/>
              <a:gd name="f38" fmla="*/ f30 f9 1"/>
              <a:gd name="f39" fmla="*/ f32 f10 1"/>
              <a:gd name="f40" fmla="*/ f31 f10 1"/>
              <a:gd name="f41" fmla="*/ f33 f9 1"/>
              <a:gd name="f42" fmla="*/ f34 f10 1"/>
              <a:gd name="f43" fmla="*/ f35 f9 1"/>
              <a:gd name="f44" fmla="*/ f36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41" y="f42"/>
              </a:cxn>
              <a:cxn ang="f24">
                <a:pos x="f43" y="f42"/>
              </a:cxn>
              <a:cxn ang="f24">
                <a:pos x="f43" y="f44"/>
              </a:cxn>
              <a:cxn ang="f24">
                <a:pos x="f41" y="f44"/>
              </a:cxn>
              <a:cxn ang="f24">
                <a:pos x="f41" y="f42"/>
              </a:cxn>
            </a:cxnLst>
            <a:rect l="f37" t="f40" r="f38" b="f39"/>
            <a:pathLst>
              <a:path w="8634040" h="1208276">
                <a:moveTo>
                  <a:pt x="f5" y="f5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lnTo>
                  <a:pt x="f5" y="f5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1066803" rtl="0" fontAlgn="auto" hangingPunct="1">
              <a:spcBef>
                <a:spcPts val="0"/>
              </a:spcBef>
              <a:spcAft>
                <a:spcPts val="10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1600" b="0" i="0" u="none" strike="noStrike" kern="1200" cap="none" spc="0" baseline="0" dirty="0">
                <a:solidFill>
                  <a:srgbClr val="001763"/>
                </a:solidFill>
                <a:uFillTx/>
                <a:latin typeface="Arial"/>
              </a:rPr>
              <a:t>Værktøjerne er udvalgt og bearbejdet af tillidsvalgte ud fra kriteriet om, at de skal være nemme at forstå og bruge i dagligdagen  </a:t>
            </a:r>
            <a:endParaRPr lang="en-US" sz="1600" b="0" i="0" u="none" strike="noStrike" kern="1200" cap="none" spc="0" baseline="0" dirty="0">
              <a:solidFill>
                <a:srgbClr val="001763"/>
              </a:solidFill>
              <a:uFillTx/>
              <a:latin typeface="Arial"/>
            </a:endParaRPr>
          </a:p>
        </p:txBody>
      </p:sp>
      <p:sp>
        <p:nvSpPr>
          <p:cNvPr id="9" name="Kombinationstegning: figur 8">
            <a:extLst>
              <a:ext uri="{FF2B5EF4-FFF2-40B4-BE49-F238E27FC236}">
                <a16:creationId xmlns:a16="http://schemas.microsoft.com/office/drawing/2014/main" id="{CCD0ECC3-EC44-BF25-0266-073E001B0198}"/>
              </a:ext>
            </a:extLst>
          </p:cNvPr>
          <p:cNvSpPr/>
          <p:nvPr/>
        </p:nvSpPr>
        <p:spPr>
          <a:xfrm>
            <a:off x="4512040" y="4368586"/>
            <a:ext cx="3326274" cy="29197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634040"/>
              <a:gd name="f7" fmla="val 1208276"/>
              <a:gd name="f8" fmla="+- 0 0 -90"/>
              <a:gd name="f9" fmla="*/ f3 1 8634040"/>
              <a:gd name="f10" fmla="*/ f4 1 1208276"/>
              <a:gd name="f11" fmla="val f5"/>
              <a:gd name="f12" fmla="val f6"/>
              <a:gd name="f13" fmla="val f7"/>
              <a:gd name="f14" fmla="*/ f8 f0 1"/>
              <a:gd name="f15" fmla="+- f13 0 f11"/>
              <a:gd name="f16" fmla="+- f12 0 f11"/>
              <a:gd name="f17" fmla="*/ f14 1 f2"/>
              <a:gd name="f18" fmla="*/ f16 1 8634040"/>
              <a:gd name="f19" fmla="*/ f15 1 1208276"/>
              <a:gd name="f20" fmla="*/ 0 f16 1"/>
              <a:gd name="f21" fmla="*/ 0 f15 1"/>
              <a:gd name="f22" fmla="*/ 8634040 f16 1"/>
              <a:gd name="f23" fmla="*/ 1208276 f15 1"/>
              <a:gd name="f24" fmla="+- f17 0 f1"/>
              <a:gd name="f25" fmla="*/ f20 1 8634040"/>
              <a:gd name="f26" fmla="*/ f21 1 1208276"/>
              <a:gd name="f27" fmla="*/ f22 1 8634040"/>
              <a:gd name="f28" fmla="*/ f23 1 1208276"/>
              <a:gd name="f29" fmla="*/ f11 1 f18"/>
              <a:gd name="f30" fmla="*/ f12 1 f18"/>
              <a:gd name="f31" fmla="*/ f11 1 f19"/>
              <a:gd name="f32" fmla="*/ f13 1 f19"/>
              <a:gd name="f33" fmla="*/ f25 1 f18"/>
              <a:gd name="f34" fmla="*/ f26 1 f19"/>
              <a:gd name="f35" fmla="*/ f27 1 f18"/>
              <a:gd name="f36" fmla="*/ f28 1 f19"/>
              <a:gd name="f37" fmla="*/ f29 f9 1"/>
              <a:gd name="f38" fmla="*/ f30 f9 1"/>
              <a:gd name="f39" fmla="*/ f32 f10 1"/>
              <a:gd name="f40" fmla="*/ f31 f10 1"/>
              <a:gd name="f41" fmla="*/ f33 f9 1"/>
              <a:gd name="f42" fmla="*/ f34 f10 1"/>
              <a:gd name="f43" fmla="*/ f35 f9 1"/>
              <a:gd name="f44" fmla="*/ f36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41" y="f42"/>
              </a:cxn>
              <a:cxn ang="f24">
                <a:pos x="f43" y="f42"/>
              </a:cxn>
              <a:cxn ang="f24">
                <a:pos x="f43" y="f44"/>
              </a:cxn>
              <a:cxn ang="f24">
                <a:pos x="f41" y="f44"/>
              </a:cxn>
              <a:cxn ang="f24">
                <a:pos x="f41" y="f42"/>
              </a:cxn>
            </a:cxnLst>
            <a:rect l="f37" t="f40" r="f38" b="f39"/>
            <a:pathLst>
              <a:path w="8634040" h="1208276">
                <a:moveTo>
                  <a:pt x="f5" y="f5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lnTo>
                  <a:pt x="f5" y="f5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1066803" rtl="0" fontAlgn="auto" hangingPunct="1">
              <a:spcBef>
                <a:spcPts val="0"/>
              </a:spcBef>
              <a:spcAft>
                <a:spcPts val="10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1600" b="0" i="0" u="none" strike="noStrike" kern="1200" cap="none" spc="0" baseline="0" dirty="0">
                <a:solidFill>
                  <a:srgbClr val="001763"/>
                </a:solidFill>
                <a:uFillTx/>
                <a:latin typeface="Arial"/>
              </a:rPr>
              <a:t>Målgruppen for værktøjerne er medarbejdere, tillidsrepræsentanter, arbejdsmiljørepræsentanter og ledere. Værktøjerne kan bruges både individuelt </a:t>
            </a:r>
            <a:r>
              <a:rPr lang="en-US" sz="1600" b="0" i="0" u="none" strike="noStrike" kern="1200" cap="none" spc="0" baseline="0" dirty="0" err="1">
                <a:solidFill>
                  <a:srgbClr val="001763"/>
                </a:solidFill>
                <a:uFillTx/>
                <a:latin typeface="Arial"/>
              </a:rPr>
              <a:t>og</a:t>
            </a:r>
            <a:r>
              <a:rPr lang="en-US" sz="1600" b="0" i="0" u="none" strike="noStrike" kern="1200" cap="none" spc="0" baseline="0" dirty="0">
                <a:solidFill>
                  <a:srgbClr val="001763"/>
                </a:solidFill>
                <a:uFillTx/>
                <a:latin typeface="Arial"/>
              </a:rPr>
              <a:t> </a:t>
            </a:r>
            <a:r>
              <a:rPr lang="en-US" sz="1600" b="0" i="0" u="none" strike="noStrike" kern="1200" cap="none" spc="0" baseline="0" dirty="0" err="1">
                <a:solidFill>
                  <a:srgbClr val="001763"/>
                </a:solidFill>
                <a:uFillTx/>
                <a:latin typeface="Arial"/>
              </a:rPr>
              <a:t>i</a:t>
            </a:r>
            <a:r>
              <a:rPr lang="en-US" sz="1600" b="0" i="0" u="none" strike="noStrike" kern="1200" cap="none" spc="0" baseline="0" dirty="0">
                <a:solidFill>
                  <a:srgbClr val="001763"/>
                </a:solidFill>
                <a:uFillTx/>
                <a:latin typeface="Arial"/>
              </a:rPr>
              <a:t> </a:t>
            </a:r>
            <a:r>
              <a:rPr lang="da-DK" sz="1600" b="0" i="0" u="none" strike="noStrike" kern="1200" cap="none" spc="0" baseline="0" dirty="0">
                <a:solidFill>
                  <a:srgbClr val="001763"/>
                </a:solidFill>
                <a:uFillTx/>
                <a:latin typeface="Arial"/>
              </a:rPr>
              <a:t>grupper</a:t>
            </a:r>
            <a:r>
              <a:rPr lang="en-US" sz="1600" b="0" i="0" u="none" strike="noStrike" kern="1200" cap="none" spc="0" baseline="0" dirty="0">
                <a:solidFill>
                  <a:srgbClr val="001763"/>
                </a:solidFill>
                <a:uFillTx/>
                <a:latin typeface="Arial"/>
              </a:rPr>
              <a:t>  </a:t>
            </a:r>
          </a:p>
        </p:txBody>
      </p:sp>
      <p:sp>
        <p:nvSpPr>
          <p:cNvPr id="12" name="Kombinationstegning: figur 11">
            <a:extLst>
              <a:ext uri="{FF2B5EF4-FFF2-40B4-BE49-F238E27FC236}">
                <a16:creationId xmlns:a16="http://schemas.microsoft.com/office/drawing/2014/main" id="{5A447158-F513-BD06-87B4-4A23C1F965CB}"/>
              </a:ext>
            </a:extLst>
          </p:cNvPr>
          <p:cNvSpPr/>
          <p:nvPr/>
        </p:nvSpPr>
        <p:spPr>
          <a:xfrm>
            <a:off x="8296835" y="4368586"/>
            <a:ext cx="3240741" cy="175726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634040"/>
              <a:gd name="f7" fmla="val 1208276"/>
              <a:gd name="f8" fmla="+- 0 0 -90"/>
              <a:gd name="f9" fmla="*/ f3 1 8634040"/>
              <a:gd name="f10" fmla="*/ f4 1 1208276"/>
              <a:gd name="f11" fmla="val f5"/>
              <a:gd name="f12" fmla="val f6"/>
              <a:gd name="f13" fmla="val f7"/>
              <a:gd name="f14" fmla="*/ f8 f0 1"/>
              <a:gd name="f15" fmla="+- f13 0 f11"/>
              <a:gd name="f16" fmla="+- f12 0 f11"/>
              <a:gd name="f17" fmla="*/ f14 1 f2"/>
              <a:gd name="f18" fmla="*/ f16 1 8634040"/>
              <a:gd name="f19" fmla="*/ f15 1 1208276"/>
              <a:gd name="f20" fmla="*/ 0 f16 1"/>
              <a:gd name="f21" fmla="*/ 0 f15 1"/>
              <a:gd name="f22" fmla="*/ 8634040 f16 1"/>
              <a:gd name="f23" fmla="*/ 1208276 f15 1"/>
              <a:gd name="f24" fmla="+- f17 0 f1"/>
              <a:gd name="f25" fmla="*/ f20 1 8634040"/>
              <a:gd name="f26" fmla="*/ f21 1 1208276"/>
              <a:gd name="f27" fmla="*/ f22 1 8634040"/>
              <a:gd name="f28" fmla="*/ f23 1 1208276"/>
              <a:gd name="f29" fmla="*/ f11 1 f18"/>
              <a:gd name="f30" fmla="*/ f12 1 f18"/>
              <a:gd name="f31" fmla="*/ f11 1 f19"/>
              <a:gd name="f32" fmla="*/ f13 1 f19"/>
              <a:gd name="f33" fmla="*/ f25 1 f18"/>
              <a:gd name="f34" fmla="*/ f26 1 f19"/>
              <a:gd name="f35" fmla="*/ f27 1 f18"/>
              <a:gd name="f36" fmla="*/ f28 1 f19"/>
              <a:gd name="f37" fmla="*/ f29 f9 1"/>
              <a:gd name="f38" fmla="*/ f30 f9 1"/>
              <a:gd name="f39" fmla="*/ f32 f10 1"/>
              <a:gd name="f40" fmla="*/ f31 f10 1"/>
              <a:gd name="f41" fmla="*/ f33 f9 1"/>
              <a:gd name="f42" fmla="*/ f34 f10 1"/>
              <a:gd name="f43" fmla="*/ f35 f9 1"/>
              <a:gd name="f44" fmla="*/ f36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41" y="f42"/>
              </a:cxn>
              <a:cxn ang="f24">
                <a:pos x="f43" y="f42"/>
              </a:cxn>
              <a:cxn ang="f24">
                <a:pos x="f43" y="f44"/>
              </a:cxn>
              <a:cxn ang="f24">
                <a:pos x="f41" y="f44"/>
              </a:cxn>
              <a:cxn ang="f24">
                <a:pos x="f41" y="f42"/>
              </a:cxn>
            </a:cxnLst>
            <a:rect l="f37" t="f40" r="f38" b="f39"/>
            <a:pathLst>
              <a:path w="8634040" h="1208276">
                <a:moveTo>
                  <a:pt x="f5" y="f5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lnTo>
                  <a:pt x="f5" y="f5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1066803" rtl="0" fontAlgn="auto" hangingPunct="1">
              <a:spcBef>
                <a:spcPts val="0"/>
              </a:spcBef>
              <a:spcAft>
                <a:spcPts val="10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1600" b="0" i="0" u="none" strike="noStrike" kern="1200" cap="none" spc="0" baseline="0" dirty="0">
                <a:solidFill>
                  <a:srgbClr val="001763"/>
                </a:solidFill>
                <a:uFillTx/>
                <a:latin typeface="Arial"/>
              </a:rPr>
              <a:t>Værktøjerne findes på dansk og engelsk. Du downloader materialet her: </a:t>
            </a:r>
            <a:r>
              <a:rPr lang="da-DK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 arbejdsværktøjer til at få styr på arbejdspresset</a:t>
            </a:r>
            <a:endParaRPr lang="da-DK" sz="1600" b="0" i="0" u="none" strike="noStrike" kern="1200" cap="none" spc="0" baseline="0" dirty="0">
              <a:solidFill>
                <a:schemeClr val="tx2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CA248B8-1ED0-0968-D446-1F86825D5C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997" y="2603784"/>
            <a:ext cx="1398121" cy="13516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D08D2EC-2F7E-334F-D21D-A39F6704A5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0911" y="2703616"/>
            <a:ext cx="1475436" cy="135165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395C11A-B7AA-FF54-03F8-578E151981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6835" y="2833868"/>
            <a:ext cx="1739122" cy="122140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8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3">
            <a:extLst>
              <a:ext uri="{FF2B5EF4-FFF2-40B4-BE49-F238E27FC236}">
                <a16:creationId xmlns:a16="http://schemas.microsoft.com/office/drawing/2014/main" id="{79E79348-CF03-BC60-F68D-A9D76F281AA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65507" y="473336"/>
            <a:ext cx="2701567" cy="575998"/>
          </a:xfrm>
        </p:spPr>
        <p:txBody>
          <a:bodyPr/>
          <a:lstStyle/>
          <a:p>
            <a:pPr lvl="0"/>
            <a:r>
              <a:rPr lang="da-DK" dirty="0"/>
              <a:t>De 5 værktøjer</a:t>
            </a:r>
          </a:p>
        </p:txBody>
      </p:sp>
      <p:sp>
        <p:nvSpPr>
          <p:cNvPr id="4" name="Kombinationstegning: figur 3">
            <a:extLst>
              <a:ext uri="{FF2B5EF4-FFF2-40B4-BE49-F238E27FC236}">
                <a16:creationId xmlns:a16="http://schemas.microsoft.com/office/drawing/2014/main" id="{E7125DF5-895E-A601-F054-EBBF02EDA843}"/>
              </a:ext>
            </a:extLst>
          </p:cNvPr>
          <p:cNvSpPr/>
          <p:nvPr/>
        </p:nvSpPr>
        <p:spPr>
          <a:xfrm>
            <a:off x="381538" y="3428998"/>
            <a:ext cx="2432514" cy="36487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432518"/>
              <a:gd name="f7" fmla="val 364877"/>
              <a:gd name="f8" fmla="+- 0 0 -90"/>
              <a:gd name="f9" fmla="*/ f3 1 2432518"/>
              <a:gd name="f10" fmla="*/ f4 1 364877"/>
              <a:gd name="f11" fmla="val f5"/>
              <a:gd name="f12" fmla="val f6"/>
              <a:gd name="f13" fmla="val f7"/>
              <a:gd name="f14" fmla="*/ f8 f0 1"/>
              <a:gd name="f15" fmla="+- f13 0 f11"/>
              <a:gd name="f16" fmla="+- f12 0 f11"/>
              <a:gd name="f17" fmla="*/ f14 1 f2"/>
              <a:gd name="f18" fmla="*/ f16 1 2432518"/>
              <a:gd name="f19" fmla="*/ f15 1 364877"/>
              <a:gd name="f20" fmla="*/ 0 f16 1"/>
              <a:gd name="f21" fmla="*/ 0 f15 1"/>
              <a:gd name="f22" fmla="*/ 2432518 f16 1"/>
              <a:gd name="f23" fmla="*/ 364877 f15 1"/>
              <a:gd name="f24" fmla="+- f17 0 f1"/>
              <a:gd name="f25" fmla="*/ f20 1 2432518"/>
              <a:gd name="f26" fmla="*/ f21 1 364877"/>
              <a:gd name="f27" fmla="*/ f22 1 2432518"/>
              <a:gd name="f28" fmla="*/ f23 1 364877"/>
              <a:gd name="f29" fmla="*/ f11 1 f18"/>
              <a:gd name="f30" fmla="*/ f12 1 f18"/>
              <a:gd name="f31" fmla="*/ f11 1 f19"/>
              <a:gd name="f32" fmla="*/ f13 1 f19"/>
              <a:gd name="f33" fmla="*/ f25 1 f18"/>
              <a:gd name="f34" fmla="*/ f26 1 f19"/>
              <a:gd name="f35" fmla="*/ f27 1 f18"/>
              <a:gd name="f36" fmla="*/ f28 1 f19"/>
              <a:gd name="f37" fmla="*/ f29 f9 1"/>
              <a:gd name="f38" fmla="*/ f30 f9 1"/>
              <a:gd name="f39" fmla="*/ f32 f10 1"/>
              <a:gd name="f40" fmla="*/ f31 f10 1"/>
              <a:gd name="f41" fmla="*/ f33 f9 1"/>
              <a:gd name="f42" fmla="*/ f34 f10 1"/>
              <a:gd name="f43" fmla="*/ f35 f9 1"/>
              <a:gd name="f44" fmla="*/ f36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41" y="f42"/>
              </a:cxn>
              <a:cxn ang="f24">
                <a:pos x="f43" y="f42"/>
              </a:cxn>
              <a:cxn ang="f24">
                <a:pos x="f43" y="f44"/>
              </a:cxn>
              <a:cxn ang="f24">
                <a:pos x="f41" y="f44"/>
              </a:cxn>
              <a:cxn ang="f24">
                <a:pos x="f41" y="f42"/>
              </a:cxn>
            </a:cxnLst>
            <a:rect l="f37" t="f40" r="f38" b="f39"/>
            <a:pathLst>
              <a:path w="2432518" h="364877">
                <a:moveTo>
                  <a:pt x="f5" y="f5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lnTo>
                  <a:pt x="f5" y="f5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0" tIns="45720" rIns="45720" bIns="0" anchor="b" anchorCtr="0" compatLnSpc="1">
            <a:noAutofit/>
          </a:bodyPr>
          <a:lstStyle/>
          <a:p>
            <a:pPr marL="0" marR="0" lvl="0" indent="0" algn="ctr" defTabSz="533396" rtl="0" fontAlgn="auto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1200" b="1" i="0" u="none" strike="noStrike" kern="1200" cap="none" spc="0" baseline="0" dirty="0">
                <a:solidFill>
                  <a:srgbClr val="001763"/>
                </a:solidFill>
                <a:uFillTx/>
                <a:latin typeface="Arial"/>
              </a:rPr>
              <a:t>VÆRKTØJ 1</a:t>
            </a:r>
            <a:r>
              <a:rPr lang="da-DK" sz="1200" b="0" i="0" u="none" strike="noStrike" kern="1200" cap="none" spc="0" baseline="0" dirty="0">
                <a:solidFill>
                  <a:srgbClr val="001763"/>
                </a:solidFill>
                <a:uFillTx/>
                <a:latin typeface="Arial"/>
              </a:rPr>
              <a:t>: </a:t>
            </a:r>
            <a:br>
              <a:rPr lang="da-DK" sz="1200" b="0" i="0" u="none" strike="noStrike" kern="1200" cap="none" spc="0" baseline="0" dirty="0">
                <a:solidFill>
                  <a:srgbClr val="001763"/>
                </a:solidFill>
                <a:uFillTx/>
                <a:latin typeface="Arial"/>
              </a:rPr>
            </a:br>
            <a:r>
              <a:rPr lang="da-DK" sz="1200" b="0" i="0" u="none" strike="noStrike" kern="1200" cap="none" spc="0" baseline="0" dirty="0">
                <a:solidFill>
                  <a:srgbClr val="001763"/>
                </a:solidFill>
                <a:uFillTx/>
                <a:latin typeface="Arial"/>
              </a:rPr>
              <a:t>Stresstrappen – tag temperaturen</a:t>
            </a:r>
          </a:p>
        </p:txBody>
      </p:sp>
      <p:sp>
        <p:nvSpPr>
          <p:cNvPr id="6" name="Kombinationstegning: figur 5">
            <a:extLst>
              <a:ext uri="{FF2B5EF4-FFF2-40B4-BE49-F238E27FC236}">
                <a16:creationId xmlns:a16="http://schemas.microsoft.com/office/drawing/2014/main" id="{19D2DFE6-125C-F0A9-B2C1-A7152A1DB9EE}"/>
              </a:ext>
            </a:extLst>
          </p:cNvPr>
          <p:cNvSpPr/>
          <p:nvPr/>
        </p:nvSpPr>
        <p:spPr>
          <a:xfrm>
            <a:off x="4565507" y="3428998"/>
            <a:ext cx="2432514" cy="36487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432518"/>
              <a:gd name="f7" fmla="val 364877"/>
              <a:gd name="f8" fmla="+- 0 0 -90"/>
              <a:gd name="f9" fmla="*/ f3 1 2432518"/>
              <a:gd name="f10" fmla="*/ f4 1 364877"/>
              <a:gd name="f11" fmla="val f5"/>
              <a:gd name="f12" fmla="val f6"/>
              <a:gd name="f13" fmla="val f7"/>
              <a:gd name="f14" fmla="*/ f8 f0 1"/>
              <a:gd name="f15" fmla="+- f13 0 f11"/>
              <a:gd name="f16" fmla="+- f12 0 f11"/>
              <a:gd name="f17" fmla="*/ f14 1 f2"/>
              <a:gd name="f18" fmla="*/ f16 1 2432518"/>
              <a:gd name="f19" fmla="*/ f15 1 364877"/>
              <a:gd name="f20" fmla="*/ 0 f16 1"/>
              <a:gd name="f21" fmla="*/ 0 f15 1"/>
              <a:gd name="f22" fmla="*/ 2432518 f16 1"/>
              <a:gd name="f23" fmla="*/ 364877 f15 1"/>
              <a:gd name="f24" fmla="+- f17 0 f1"/>
              <a:gd name="f25" fmla="*/ f20 1 2432518"/>
              <a:gd name="f26" fmla="*/ f21 1 364877"/>
              <a:gd name="f27" fmla="*/ f22 1 2432518"/>
              <a:gd name="f28" fmla="*/ f23 1 364877"/>
              <a:gd name="f29" fmla="*/ f11 1 f18"/>
              <a:gd name="f30" fmla="*/ f12 1 f18"/>
              <a:gd name="f31" fmla="*/ f11 1 f19"/>
              <a:gd name="f32" fmla="*/ f13 1 f19"/>
              <a:gd name="f33" fmla="*/ f25 1 f18"/>
              <a:gd name="f34" fmla="*/ f26 1 f19"/>
              <a:gd name="f35" fmla="*/ f27 1 f18"/>
              <a:gd name="f36" fmla="*/ f28 1 f19"/>
              <a:gd name="f37" fmla="*/ f29 f9 1"/>
              <a:gd name="f38" fmla="*/ f30 f9 1"/>
              <a:gd name="f39" fmla="*/ f32 f10 1"/>
              <a:gd name="f40" fmla="*/ f31 f10 1"/>
              <a:gd name="f41" fmla="*/ f33 f9 1"/>
              <a:gd name="f42" fmla="*/ f34 f10 1"/>
              <a:gd name="f43" fmla="*/ f35 f9 1"/>
              <a:gd name="f44" fmla="*/ f36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41" y="f42"/>
              </a:cxn>
              <a:cxn ang="f24">
                <a:pos x="f43" y="f42"/>
              </a:cxn>
              <a:cxn ang="f24">
                <a:pos x="f43" y="f44"/>
              </a:cxn>
              <a:cxn ang="f24">
                <a:pos x="f41" y="f44"/>
              </a:cxn>
              <a:cxn ang="f24">
                <a:pos x="f41" y="f42"/>
              </a:cxn>
            </a:cxnLst>
            <a:rect l="f37" t="f40" r="f38" b="f39"/>
            <a:pathLst>
              <a:path w="2432518" h="364877">
                <a:moveTo>
                  <a:pt x="f5" y="f5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lnTo>
                  <a:pt x="f5" y="f5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0" tIns="45720" rIns="45720" bIns="0" anchor="b" anchorCtr="0" compatLnSpc="1">
            <a:noAutofit/>
          </a:bodyPr>
          <a:lstStyle/>
          <a:p>
            <a:pPr marL="0" marR="0" lvl="0" indent="0" algn="ctr" defTabSz="533396" rtl="0" fontAlgn="auto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1200" b="1" i="0" u="none" strike="noStrike" kern="1200" cap="none" spc="0" baseline="0" dirty="0">
                <a:solidFill>
                  <a:srgbClr val="001763"/>
                </a:solidFill>
                <a:uFillTx/>
                <a:latin typeface="Arial"/>
              </a:rPr>
              <a:t>VÆRKTØJ 2</a:t>
            </a:r>
            <a:r>
              <a:rPr lang="da-DK" sz="1200" b="0" i="0" u="none" strike="noStrike" kern="1200" cap="none" spc="0" baseline="0" dirty="0">
                <a:solidFill>
                  <a:srgbClr val="001763"/>
                </a:solidFill>
                <a:uFillTx/>
                <a:latin typeface="Arial"/>
              </a:rPr>
              <a:t>: </a:t>
            </a:r>
            <a:br>
              <a:rPr lang="da-DK" sz="1200" b="0" i="0" u="none" strike="noStrike" kern="1200" cap="none" spc="0" baseline="0" dirty="0">
                <a:solidFill>
                  <a:srgbClr val="001763"/>
                </a:solidFill>
                <a:uFillTx/>
                <a:latin typeface="Arial"/>
              </a:rPr>
            </a:br>
            <a:r>
              <a:rPr lang="da-DK" sz="1200" b="0" i="0" u="none" strike="noStrike" kern="1200" cap="none" spc="0" baseline="0" dirty="0">
                <a:solidFill>
                  <a:srgbClr val="001763"/>
                </a:solidFill>
                <a:uFillTx/>
                <a:latin typeface="Arial"/>
              </a:rPr>
              <a:t>Ressourcevægten – find balancen</a:t>
            </a:r>
          </a:p>
        </p:txBody>
      </p:sp>
      <p:sp>
        <p:nvSpPr>
          <p:cNvPr id="8" name="Kombinationstegning: figur 7">
            <a:extLst>
              <a:ext uri="{FF2B5EF4-FFF2-40B4-BE49-F238E27FC236}">
                <a16:creationId xmlns:a16="http://schemas.microsoft.com/office/drawing/2014/main" id="{8D83C456-9B05-8638-74A3-F08B5E0638AE}"/>
              </a:ext>
            </a:extLst>
          </p:cNvPr>
          <p:cNvSpPr/>
          <p:nvPr/>
        </p:nvSpPr>
        <p:spPr>
          <a:xfrm>
            <a:off x="8668106" y="3428998"/>
            <a:ext cx="2432514" cy="36487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432518"/>
              <a:gd name="f7" fmla="val 364877"/>
              <a:gd name="f8" fmla="+- 0 0 -90"/>
              <a:gd name="f9" fmla="*/ f3 1 2432518"/>
              <a:gd name="f10" fmla="*/ f4 1 364877"/>
              <a:gd name="f11" fmla="val f5"/>
              <a:gd name="f12" fmla="val f6"/>
              <a:gd name="f13" fmla="val f7"/>
              <a:gd name="f14" fmla="*/ f8 f0 1"/>
              <a:gd name="f15" fmla="+- f13 0 f11"/>
              <a:gd name="f16" fmla="+- f12 0 f11"/>
              <a:gd name="f17" fmla="*/ f14 1 f2"/>
              <a:gd name="f18" fmla="*/ f16 1 2432518"/>
              <a:gd name="f19" fmla="*/ f15 1 364877"/>
              <a:gd name="f20" fmla="*/ 0 f16 1"/>
              <a:gd name="f21" fmla="*/ 0 f15 1"/>
              <a:gd name="f22" fmla="*/ 2432518 f16 1"/>
              <a:gd name="f23" fmla="*/ 364877 f15 1"/>
              <a:gd name="f24" fmla="+- f17 0 f1"/>
              <a:gd name="f25" fmla="*/ f20 1 2432518"/>
              <a:gd name="f26" fmla="*/ f21 1 364877"/>
              <a:gd name="f27" fmla="*/ f22 1 2432518"/>
              <a:gd name="f28" fmla="*/ f23 1 364877"/>
              <a:gd name="f29" fmla="*/ f11 1 f18"/>
              <a:gd name="f30" fmla="*/ f12 1 f18"/>
              <a:gd name="f31" fmla="*/ f11 1 f19"/>
              <a:gd name="f32" fmla="*/ f13 1 f19"/>
              <a:gd name="f33" fmla="*/ f25 1 f18"/>
              <a:gd name="f34" fmla="*/ f26 1 f19"/>
              <a:gd name="f35" fmla="*/ f27 1 f18"/>
              <a:gd name="f36" fmla="*/ f28 1 f19"/>
              <a:gd name="f37" fmla="*/ f29 f9 1"/>
              <a:gd name="f38" fmla="*/ f30 f9 1"/>
              <a:gd name="f39" fmla="*/ f32 f10 1"/>
              <a:gd name="f40" fmla="*/ f31 f10 1"/>
              <a:gd name="f41" fmla="*/ f33 f9 1"/>
              <a:gd name="f42" fmla="*/ f34 f10 1"/>
              <a:gd name="f43" fmla="*/ f35 f9 1"/>
              <a:gd name="f44" fmla="*/ f36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41" y="f42"/>
              </a:cxn>
              <a:cxn ang="f24">
                <a:pos x="f43" y="f42"/>
              </a:cxn>
              <a:cxn ang="f24">
                <a:pos x="f43" y="f44"/>
              </a:cxn>
              <a:cxn ang="f24">
                <a:pos x="f41" y="f44"/>
              </a:cxn>
              <a:cxn ang="f24">
                <a:pos x="f41" y="f42"/>
              </a:cxn>
            </a:cxnLst>
            <a:rect l="f37" t="f40" r="f38" b="f39"/>
            <a:pathLst>
              <a:path w="2432518" h="364877">
                <a:moveTo>
                  <a:pt x="f5" y="f5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lnTo>
                  <a:pt x="f5" y="f5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0" tIns="45720" rIns="45720" bIns="0" anchor="t" anchorCtr="0" compatLnSpc="1">
            <a:noAutofit/>
          </a:bodyPr>
          <a:lstStyle/>
          <a:p>
            <a:pPr marL="0" marR="0" lvl="0" indent="0" algn="ctr" defTabSz="533396" rtl="0" fontAlgn="auto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1200" b="1" i="0" u="none" strike="noStrike" kern="1200" cap="none" spc="0" baseline="0" dirty="0">
                <a:solidFill>
                  <a:srgbClr val="001763"/>
                </a:solidFill>
                <a:uFillTx/>
                <a:latin typeface="Arial"/>
              </a:rPr>
              <a:t>VÆRKTØJ 3</a:t>
            </a:r>
            <a:r>
              <a:rPr lang="da-DK" sz="1200" b="0" i="0" u="none" strike="noStrike" kern="1200" cap="none" spc="0" baseline="0" dirty="0">
                <a:solidFill>
                  <a:srgbClr val="001763"/>
                </a:solidFill>
                <a:uFillTx/>
                <a:latin typeface="Arial"/>
              </a:rPr>
              <a:t>: </a:t>
            </a:r>
            <a:br>
              <a:rPr lang="da-DK" sz="1200" b="0" i="0" u="none" strike="noStrike" kern="1200" cap="none" spc="0" baseline="0" dirty="0">
                <a:solidFill>
                  <a:srgbClr val="001763"/>
                </a:solidFill>
                <a:uFillTx/>
                <a:latin typeface="Arial"/>
              </a:rPr>
            </a:br>
            <a:r>
              <a:rPr lang="da-DK" sz="1200" b="0" i="0" u="none" strike="noStrike" kern="1200" cap="none" spc="0" baseline="0" dirty="0">
                <a:solidFill>
                  <a:srgbClr val="001763"/>
                </a:solidFill>
                <a:uFillTx/>
                <a:latin typeface="Arial"/>
              </a:rPr>
              <a:t>Indflydelsescirklen </a:t>
            </a:r>
            <a:br>
              <a:rPr lang="da-DK" sz="1200" b="0" i="0" u="none" strike="noStrike" kern="1200" cap="none" spc="0" baseline="0" dirty="0">
                <a:solidFill>
                  <a:srgbClr val="001763"/>
                </a:solidFill>
                <a:uFillTx/>
                <a:latin typeface="Arial"/>
              </a:rPr>
            </a:br>
            <a:r>
              <a:rPr lang="da-DK" sz="1200" b="0" i="0" u="none" strike="noStrike" kern="1200" cap="none" spc="0" baseline="0" dirty="0">
                <a:solidFill>
                  <a:srgbClr val="001763"/>
                </a:solidFill>
                <a:uFillTx/>
                <a:latin typeface="Arial"/>
              </a:rPr>
              <a:t>– find dine indflydelsesmuligheder</a:t>
            </a:r>
          </a:p>
        </p:txBody>
      </p:sp>
      <p:sp>
        <p:nvSpPr>
          <p:cNvPr id="10" name="Kombinationstegning: figur 9">
            <a:extLst>
              <a:ext uri="{FF2B5EF4-FFF2-40B4-BE49-F238E27FC236}">
                <a16:creationId xmlns:a16="http://schemas.microsoft.com/office/drawing/2014/main" id="{6AD0D3A0-7F0A-F2F2-600C-C994ADF5593A}"/>
              </a:ext>
            </a:extLst>
          </p:cNvPr>
          <p:cNvSpPr/>
          <p:nvPr/>
        </p:nvSpPr>
        <p:spPr>
          <a:xfrm>
            <a:off x="2609879" y="5985568"/>
            <a:ext cx="2432514" cy="36487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432518"/>
              <a:gd name="f7" fmla="val 364877"/>
              <a:gd name="f8" fmla="+- 0 0 -90"/>
              <a:gd name="f9" fmla="*/ f3 1 2432518"/>
              <a:gd name="f10" fmla="*/ f4 1 364877"/>
              <a:gd name="f11" fmla="val f5"/>
              <a:gd name="f12" fmla="val f6"/>
              <a:gd name="f13" fmla="val f7"/>
              <a:gd name="f14" fmla="*/ f8 f0 1"/>
              <a:gd name="f15" fmla="+- f13 0 f11"/>
              <a:gd name="f16" fmla="+- f12 0 f11"/>
              <a:gd name="f17" fmla="*/ f14 1 f2"/>
              <a:gd name="f18" fmla="*/ f16 1 2432518"/>
              <a:gd name="f19" fmla="*/ f15 1 364877"/>
              <a:gd name="f20" fmla="*/ 0 f16 1"/>
              <a:gd name="f21" fmla="*/ 0 f15 1"/>
              <a:gd name="f22" fmla="*/ 2432518 f16 1"/>
              <a:gd name="f23" fmla="*/ 364877 f15 1"/>
              <a:gd name="f24" fmla="+- f17 0 f1"/>
              <a:gd name="f25" fmla="*/ f20 1 2432518"/>
              <a:gd name="f26" fmla="*/ f21 1 364877"/>
              <a:gd name="f27" fmla="*/ f22 1 2432518"/>
              <a:gd name="f28" fmla="*/ f23 1 364877"/>
              <a:gd name="f29" fmla="*/ f11 1 f18"/>
              <a:gd name="f30" fmla="*/ f12 1 f18"/>
              <a:gd name="f31" fmla="*/ f11 1 f19"/>
              <a:gd name="f32" fmla="*/ f13 1 f19"/>
              <a:gd name="f33" fmla="*/ f25 1 f18"/>
              <a:gd name="f34" fmla="*/ f26 1 f19"/>
              <a:gd name="f35" fmla="*/ f27 1 f18"/>
              <a:gd name="f36" fmla="*/ f28 1 f19"/>
              <a:gd name="f37" fmla="*/ f29 f9 1"/>
              <a:gd name="f38" fmla="*/ f30 f9 1"/>
              <a:gd name="f39" fmla="*/ f32 f10 1"/>
              <a:gd name="f40" fmla="*/ f31 f10 1"/>
              <a:gd name="f41" fmla="*/ f33 f9 1"/>
              <a:gd name="f42" fmla="*/ f34 f10 1"/>
              <a:gd name="f43" fmla="*/ f35 f9 1"/>
              <a:gd name="f44" fmla="*/ f36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41" y="f42"/>
              </a:cxn>
              <a:cxn ang="f24">
                <a:pos x="f43" y="f42"/>
              </a:cxn>
              <a:cxn ang="f24">
                <a:pos x="f43" y="f44"/>
              </a:cxn>
              <a:cxn ang="f24">
                <a:pos x="f41" y="f44"/>
              </a:cxn>
              <a:cxn ang="f24">
                <a:pos x="f41" y="f42"/>
              </a:cxn>
            </a:cxnLst>
            <a:rect l="f37" t="f40" r="f38" b="f39"/>
            <a:pathLst>
              <a:path w="2432518" h="364877">
                <a:moveTo>
                  <a:pt x="f5" y="f5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lnTo>
                  <a:pt x="f5" y="f5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0" tIns="45720" rIns="45720" bIns="0" anchor="b" anchorCtr="0" compatLnSpc="1">
            <a:noAutofit/>
          </a:bodyPr>
          <a:lstStyle/>
          <a:p>
            <a:pPr marL="0" marR="0" lvl="0" indent="0" algn="ctr" defTabSz="533396" rtl="0" fontAlgn="auto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1200" b="1" i="0" u="none" strike="noStrike" kern="1200" cap="none" spc="0" baseline="0" dirty="0">
                <a:solidFill>
                  <a:srgbClr val="001763"/>
                </a:solidFill>
                <a:uFillTx/>
                <a:latin typeface="Arial"/>
              </a:rPr>
              <a:t>VÆRKTØJ 4</a:t>
            </a:r>
            <a:r>
              <a:rPr lang="da-DK" sz="1200" b="0" i="0" u="none" strike="noStrike" kern="1200" cap="none" spc="0" baseline="0" dirty="0">
                <a:solidFill>
                  <a:srgbClr val="001763"/>
                </a:solidFill>
                <a:uFillTx/>
                <a:latin typeface="Arial"/>
              </a:rPr>
              <a:t>: </a:t>
            </a:r>
            <a:br>
              <a:rPr lang="da-DK" sz="1200" b="0" i="0" u="none" strike="noStrike" kern="1200" cap="none" spc="0" baseline="0" dirty="0">
                <a:solidFill>
                  <a:srgbClr val="001763"/>
                </a:solidFill>
                <a:uFillTx/>
                <a:latin typeface="Arial"/>
              </a:rPr>
            </a:br>
            <a:r>
              <a:rPr lang="da-DK" sz="1200" b="0" i="0" u="none" strike="noStrike" kern="1200" cap="none" spc="0" baseline="0" dirty="0">
                <a:solidFill>
                  <a:srgbClr val="001763"/>
                </a:solidFill>
                <a:uFillTx/>
                <a:latin typeface="Arial"/>
              </a:rPr>
              <a:t>Firkløvermodellen – prioriter opgaverne</a:t>
            </a:r>
          </a:p>
        </p:txBody>
      </p:sp>
      <p:sp>
        <p:nvSpPr>
          <p:cNvPr id="12" name="Kombinationstegning: figur 11">
            <a:extLst>
              <a:ext uri="{FF2B5EF4-FFF2-40B4-BE49-F238E27FC236}">
                <a16:creationId xmlns:a16="http://schemas.microsoft.com/office/drawing/2014/main" id="{14850DBB-7A7E-B9DB-D2C4-45AD53076CEB}"/>
              </a:ext>
            </a:extLst>
          </p:cNvPr>
          <p:cNvSpPr/>
          <p:nvPr/>
        </p:nvSpPr>
        <p:spPr>
          <a:xfrm>
            <a:off x="6882217" y="5985567"/>
            <a:ext cx="2432514" cy="36487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432518"/>
              <a:gd name="f7" fmla="val 364877"/>
              <a:gd name="f8" fmla="+- 0 0 -90"/>
              <a:gd name="f9" fmla="*/ f3 1 2432518"/>
              <a:gd name="f10" fmla="*/ f4 1 364877"/>
              <a:gd name="f11" fmla="val f5"/>
              <a:gd name="f12" fmla="val f6"/>
              <a:gd name="f13" fmla="val f7"/>
              <a:gd name="f14" fmla="*/ f8 f0 1"/>
              <a:gd name="f15" fmla="+- f13 0 f11"/>
              <a:gd name="f16" fmla="+- f12 0 f11"/>
              <a:gd name="f17" fmla="*/ f14 1 f2"/>
              <a:gd name="f18" fmla="*/ f16 1 2432518"/>
              <a:gd name="f19" fmla="*/ f15 1 364877"/>
              <a:gd name="f20" fmla="*/ 0 f16 1"/>
              <a:gd name="f21" fmla="*/ 0 f15 1"/>
              <a:gd name="f22" fmla="*/ 2432518 f16 1"/>
              <a:gd name="f23" fmla="*/ 364877 f15 1"/>
              <a:gd name="f24" fmla="+- f17 0 f1"/>
              <a:gd name="f25" fmla="*/ f20 1 2432518"/>
              <a:gd name="f26" fmla="*/ f21 1 364877"/>
              <a:gd name="f27" fmla="*/ f22 1 2432518"/>
              <a:gd name="f28" fmla="*/ f23 1 364877"/>
              <a:gd name="f29" fmla="*/ f11 1 f18"/>
              <a:gd name="f30" fmla="*/ f12 1 f18"/>
              <a:gd name="f31" fmla="*/ f11 1 f19"/>
              <a:gd name="f32" fmla="*/ f13 1 f19"/>
              <a:gd name="f33" fmla="*/ f25 1 f18"/>
              <a:gd name="f34" fmla="*/ f26 1 f19"/>
              <a:gd name="f35" fmla="*/ f27 1 f18"/>
              <a:gd name="f36" fmla="*/ f28 1 f19"/>
              <a:gd name="f37" fmla="*/ f29 f9 1"/>
              <a:gd name="f38" fmla="*/ f30 f9 1"/>
              <a:gd name="f39" fmla="*/ f32 f10 1"/>
              <a:gd name="f40" fmla="*/ f31 f10 1"/>
              <a:gd name="f41" fmla="*/ f33 f9 1"/>
              <a:gd name="f42" fmla="*/ f34 f10 1"/>
              <a:gd name="f43" fmla="*/ f35 f9 1"/>
              <a:gd name="f44" fmla="*/ f36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41" y="f42"/>
              </a:cxn>
              <a:cxn ang="f24">
                <a:pos x="f43" y="f42"/>
              </a:cxn>
              <a:cxn ang="f24">
                <a:pos x="f43" y="f44"/>
              </a:cxn>
              <a:cxn ang="f24">
                <a:pos x="f41" y="f44"/>
              </a:cxn>
              <a:cxn ang="f24">
                <a:pos x="f41" y="f42"/>
              </a:cxn>
            </a:cxnLst>
            <a:rect l="f37" t="f40" r="f38" b="f39"/>
            <a:pathLst>
              <a:path w="2432518" h="364877">
                <a:moveTo>
                  <a:pt x="f5" y="f5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lnTo>
                  <a:pt x="f5" y="f5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0" tIns="45720" rIns="45720" bIns="0" anchor="b" anchorCtr="0" compatLnSpc="1">
            <a:noAutofit/>
          </a:bodyPr>
          <a:lstStyle/>
          <a:p>
            <a:pPr marL="0" marR="0" lvl="0" indent="0" algn="ctr" defTabSz="533396" rtl="0" fontAlgn="auto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1200" b="1" i="0" u="none" strike="noStrike" kern="1200" cap="none" spc="0" baseline="0" dirty="0">
                <a:solidFill>
                  <a:srgbClr val="001763"/>
                </a:solidFill>
                <a:uFillTx/>
                <a:latin typeface="Arial"/>
              </a:rPr>
              <a:t>VÆRKTØJ 5</a:t>
            </a:r>
            <a:r>
              <a:rPr lang="da-DK" sz="1200" b="0" i="0" u="none" strike="noStrike" kern="1200" cap="none" spc="0" baseline="0" dirty="0">
                <a:solidFill>
                  <a:srgbClr val="001763"/>
                </a:solidFill>
                <a:uFillTx/>
                <a:latin typeface="Arial"/>
              </a:rPr>
              <a:t>: </a:t>
            </a:r>
            <a:br>
              <a:rPr lang="da-DK" sz="1200" b="0" i="0" u="none" strike="noStrike" kern="1200" cap="none" spc="0" baseline="0" dirty="0">
                <a:solidFill>
                  <a:srgbClr val="001763"/>
                </a:solidFill>
                <a:uFillTx/>
                <a:latin typeface="Arial"/>
              </a:rPr>
            </a:br>
            <a:r>
              <a:rPr lang="da-DK" sz="1200" b="0" i="0" u="none" strike="noStrike" kern="1200" cap="none" spc="0" baseline="0" dirty="0">
                <a:solidFill>
                  <a:srgbClr val="001763"/>
                </a:solidFill>
                <a:uFillTx/>
                <a:latin typeface="Arial"/>
              </a:rPr>
              <a:t>Prioriteringskortet – sæt ind med den største effekt</a:t>
            </a:r>
          </a:p>
        </p:txBody>
      </p:sp>
      <p:pic>
        <p:nvPicPr>
          <p:cNvPr id="14" name="Picture 13" descr="A graph of different colored squares with different colored faces&#10;&#10;AI-generated content may be incorrect.">
            <a:extLst>
              <a:ext uri="{FF2B5EF4-FFF2-40B4-BE49-F238E27FC236}">
                <a16:creationId xmlns:a16="http://schemas.microsoft.com/office/drawing/2014/main" id="{6894EDA1-8BCF-794B-B29C-FE9616FB5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4" y="1412112"/>
            <a:ext cx="2719811" cy="1924242"/>
          </a:xfrm>
          <a:prstGeom prst="rect">
            <a:avLst/>
          </a:prstGeom>
        </p:spPr>
      </p:pic>
      <p:pic>
        <p:nvPicPr>
          <p:cNvPr id="15" name="Picture 14" descr="A computer screen with a blue and white computer screen&#10;&#10;AI-generated content may be incorrect.">
            <a:extLst>
              <a:ext uri="{FF2B5EF4-FFF2-40B4-BE49-F238E27FC236}">
                <a16:creationId xmlns:a16="http://schemas.microsoft.com/office/drawing/2014/main" id="{7B1B14AD-A20E-12AD-952E-2389AA30FA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856" y="1655531"/>
            <a:ext cx="2432361" cy="1720874"/>
          </a:xfrm>
          <a:prstGeom prst="rect">
            <a:avLst/>
          </a:prstGeom>
        </p:spPr>
      </p:pic>
      <p:pic>
        <p:nvPicPr>
          <p:cNvPr id="16" name="Picture 15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16D4DFFB-3DCF-9291-1BC4-42CFA390F8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6" t="2888" r="17644"/>
          <a:stretch/>
        </p:blipFill>
        <p:spPr>
          <a:xfrm>
            <a:off x="8928849" y="1357904"/>
            <a:ext cx="1699088" cy="1964293"/>
          </a:xfrm>
          <a:prstGeom prst="rect">
            <a:avLst/>
          </a:prstGeom>
        </p:spPr>
      </p:pic>
      <p:pic>
        <p:nvPicPr>
          <p:cNvPr id="17" name="Picture 16" descr="A white clover with blue text&#10;&#10;AI-generated content may be incorrect.">
            <a:extLst>
              <a:ext uri="{FF2B5EF4-FFF2-40B4-BE49-F238E27FC236}">
                <a16:creationId xmlns:a16="http://schemas.microsoft.com/office/drawing/2014/main" id="{6FD26C23-15F0-0E9D-8CBC-632161FE09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6" r="15672" b="6453"/>
          <a:stretch/>
        </p:blipFill>
        <p:spPr>
          <a:xfrm>
            <a:off x="2552498" y="3556908"/>
            <a:ext cx="2193194" cy="2200536"/>
          </a:xfrm>
          <a:prstGeom prst="rect">
            <a:avLst/>
          </a:prstGeom>
        </p:spPr>
      </p:pic>
      <p:pic>
        <p:nvPicPr>
          <p:cNvPr id="18" name="Picture 17" descr="A graph with blue lines and text&#10;&#10;AI-generated content may be incorrect.">
            <a:extLst>
              <a:ext uri="{FF2B5EF4-FFF2-40B4-BE49-F238E27FC236}">
                <a16:creationId xmlns:a16="http://schemas.microsoft.com/office/drawing/2014/main" id="{2D030F2C-78AE-39C9-7745-F02559691B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536" y="3712599"/>
            <a:ext cx="2957585" cy="209246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9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FB6B39-D37D-C511-4779-0451803F027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="t" anchorCtr="0">
            <a:normAutofit fontScale="90000"/>
          </a:bodyPr>
          <a:lstStyle/>
          <a:p>
            <a:pPr lvl="0"/>
            <a:r>
              <a:rPr lang="da-DK" dirty="0"/>
              <a:t>VÆRKTØJ 1: </a:t>
            </a:r>
            <a:br>
              <a:rPr lang="da-DK" dirty="0"/>
            </a:br>
            <a:r>
              <a:rPr lang="da-DK" dirty="0"/>
              <a:t>Stresstrappen – tag temperaturen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7DE5E1-3ADD-6B6E-2A9C-98971527F57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79997" y="1979996"/>
            <a:ext cx="4744803" cy="4229996"/>
          </a:xfrm>
        </p:spPr>
        <p:txBody>
          <a:bodyPr/>
          <a:lstStyle/>
          <a:p>
            <a:pPr marL="0" lvl="0" indent="0">
              <a:buNone/>
            </a:pPr>
            <a:r>
              <a:rPr lang="da-DK" sz="1800" dirty="0">
                <a:solidFill>
                  <a:srgbClr val="001763"/>
                </a:solidFill>
                <a:latin typeface="Arial"/>
              </a:rPr>
              <a:t>Stresstrappen er et godt værktøj at bruge, når du skal forberede dig til en samtale om arbejdspres med din leder, tillidsvalgte eller team. </a:t>
            </a:r>
          </a:p>
          <a:p>
            <a:pPr marL="0" lvl="0" indent="0">
              <a:buNone/>
            </a:pPr>
            <a:endParaRPr lang="da-DK" sz="1800" dirty="0">
              <a:solidFill>
                <a:srgbClr val="001763"/>
              </a:solidFill>
              <a:latin typeface="Arial"/>
            </a:endParaRPr>
          </a:p>
          <a:p>
            <a:pPr marL="0" lvl="0" indent="0">
              <a:buNone/>
            </a:pPr>
            <a:r>
              <a:rPr lang="da-DK" sz="1800" dirty="0">
                <a:solidFill>
                  <a:srgbClr val="001763"/>
                </a:solidFill>
                <a:latin typeface="Arial"/>
              </a:rPr>
              <a:t>Med stresstrappen kan du afklare dit arbejdspres, og du får indsigt i, hvad dit arbejdspres kan have af konsekvenser for dit arbejde og din sundhed. </a:t>
            </a:r>
          </a:p>
          <a:p>
            <a:pPr marL="0" lvl="0" indent="0">
              <a:buNone/>
            </a:pPr>
            <a:endParaRPr lang="da-DK" sz="1800" dirty="0">
              <a:solidFill>
                <a:srgbClr val="001763"/>
              </a:solidFill>
              <a:latin typeface="Arial"/>
            </a:endParaRPr>
          </a:p>
          <a:p>
            <a:pPr marL="0" lvl="0" indent="0">
              <a:buNone/>
            </a:pPr>
            <a:r>
              <a:rPr lang="da-DK" sz="1800" dirty="0">
                <a:solidFill>
                  <a:srgbClr val="001965"/>
                </a:solidFill>
                <a:latin typeface="Arial"/>
                <a:cs typeface="Arial"/>
              </a:rPr>
              <a:t>Det er også oplagt at tale om stresstrappen i dit team eller med din leder.</a:t>
            </a:r>
          </a:p>
        </p:txBody>
      </p:sp>
      <p:pic>
        <p:nvPicPr>
          <p:cNvPr id="7" name="Picture 6" descr="A graph of different colored squares with different colored faces&#10;&#10;AI-generated content may be incorrect.">
            <a:extLst>
              <a:ext uri="{FF2B5EF4-FFF2-40B4-BE49-F238E27FC236}">
                <a16:creationId xmlns:a16="http://schemas.microsoft.com/office/drawing/2014/main" id="{473DBEE5-9E6D-A727-3A52-8B7405D9A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667610"/>
            <a:ext cx="6861950" cy="485476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9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972CCA-0AAB-CE90-DBCD-BA97914CBE2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="t" anchorCtr="0">
            <a:normAutofit fontScale="90000"/>
          </a:bodyPr>
          <a:lstStyle/>
          <a:p>
            <a:pPr lvl="0"/>
            <a:r>
              <a:rPr lang="da-DK" dirty="0"/>
              <a:t>VÆRKTØJ 2: </a:t>
            </a:r>
            <a:br>
              <a:rPr lang="da-DK" dirty="0"/>
            </a:br>
            <a:r>
              <a:rPr lang="da-DK" dirty="0"/>
              <a:t>Ressourcevægten – find balancen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EB8A6D-05DE-B89A-D54A-333CABD32A3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79997" y="1979996"/>
            <a:ext cx="4744803" cy="4229996"/>
          </a:xfrm>
        </p:spPr>
        <p:txBody>
          <a:bodyPr/>
          <a:lstStyle/>
          <a:p>
            <a:pPr marL="0" lvl="0" indent="0">
              <a:buNone/>
            </a:pPr>
            <a:r>
              <a:rPr lang="da-DK" sz="1800" dirty="0">
                <a:solidFill>
                  <a:srgbClr val="001763"/>
                </a:solidFill>
                <a:latin typeface="Arial"/>
              </a:rPr>
              <a:t>Ressourcevægten hjælper dig med i at få et overblik over de krav og udfordringer, der belaster dig i dit arbejde.</a:t>
            </a:r>
          </a:p>
          <a:p>
            <a:pPr marL="0" lvl="0" indent="0">
              <a:buNone/>
            </a:pPr>
            <a:endParaRPr lang="da-DK" sz="1800" dirty="0">
              <a:solidFill>
                <a:srgbClr val="001763"/>
              </a:solidFill>
              <a:latin typeface="Arial"/>
            </a:endParaRPr>
          </a:p>
          <a:p>
            <a:pPr marL="0" lvl="0" indent="0">
              <a:buNone/>
            </a:pPr>
            <a:r>
              <a:rPr lang="da-DK" sz="1800" dirty="0">
                <a:solidFill>
                  <a:srgbClr val="001763"/>
                </a:solidFill>
                <a:latin typeface="Arial"/>
              </a:rPr>
              <a:t>Den hjælper dig også med at identificere de ressourcer, der har betydning for dit arbejdspres. </a:t>
            </a:r>
          </a:p>
          <a:p>
            <a:pPr marL="0" lvl="0" indent="0">
              <a:buNone/>
            </a:pPr>
            <a:endParaRPr lang="da-DK" sz="1800" dirty="0">
              <a:solidFill>
                <a:srgbClr val="001763"/>
              </a:solidFill>
              <a:latin typeface="Arial"/>
            </a:endParaRPr>
          </a:p>
          <a:p>
            <a:pPr marL="0" lvl="0" indent="0">
              <a:buNone/>
            </a:pPr>
            <a:r>
              <a:rPr lang="da-DK" sz="1800" dirty="0">
                <a:solidFill>
                  <a:srgbClr val="001763"/>
                </a:solidFill>
                <a:latin typeface="Arial"/>
              </a:rPr>
              <a:t>Ved at bringe disse faktorer frem i lyset kan du sammen med din leder eller dit team finde konkrete løsninger på udfordringerne. </a:t>
            </a:r>
            <a:endParaRPr lang="en-US" dirty="0">
              <a:solidFill>
                <a:srgbClr val="001965"/>
              </a:solidFill>
              <a:latin typeface="Arial"/>
            </a:endParaRPr>
          </a:p>
        </p:txBody>
      </p:sp>
      <p:pic>
        <p:nvPicPr>
          <p:cNvPr id="6" name="Picture 5" descr="A computer screen with a blue and white computer screen&#10;&#10;AI-generated content may be incorrect.">
            <a:extLst>
              <a:ext uri="{FF2B5EF4-FFF2-40B4-BE49-F238E27FC236}">
                <a16:creationId xmlns:a16="http://schemas.microsoft.com/office/drawing/2014/main" id="{B287CFC3-BE90-65BB-0CC0-CACECC3FD4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79996"/>
            <a:ext cx="6170920" cy="436587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9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2BF113-F5EC-A95D-0481-BB2A85654B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9997" y="1079997"/>
            <a:ext cx="9362451" cy="1170546"/>
          </a:xfrm>
        </p:spPr>
        <p:txBody>
          <a:bodyPr anchor="t" anchorCtr="0">
            <a:normAutofit/>
          </a:bodyPr>
          <a:lstStyle/>
          <a:p>
            <a:pPr lvl="0"/>
            <a:r>
              <a:rPr lang="da-DK" sz="2200" dirty="0"/>
              <a:t>VÆRKTØJ 3: </a:t>
            </a:r>
            <a:br>
              <a:rPr lang="da-DK" sz="2200" dirty="0"/>
            </a:br>
            <a:r>
              <a:rPr lang="da-DK" sz="2200" dirty="0"/>
              <a:t>Indflydelsescirklen – find dine indflydelsesmuligheder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26ED6D-3E13-32E6-EF6E-B2392F9D07F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79997" y="1980000"/>
            <a:ext cx="5016002" cy="4229996"/>
          </a:xfrm>
        </p:spPr>
        <p:txBody>
          <a:bodyPr/>
          <a:lstStyle/>
          <a:p>
            <a:pPr marL="0" lvl="0" indent="0">
              <a:buNone/>
            </a:pPr>
            <a:r>
              <a:rPr lang="da-DK" sz="1800" dirty="0">
                <a:solidFill>
                  <a:srgbClr val="001763"/>
                </a:solidFill>
                <a:latin typeface="Arial"/>
              </a:rPr>
              <a:t>Målet med indflydelsescirklen er, at du får et overblik over, hvilke krav du har indflydelse på at ændre og hvilke krav der er styret eller bestemt andetsteds fra. </a:t>
            </a:r>
          </a:p>
          <a:p>
            <a:pPr marL="0" lvl="0" indent="0">
              <a:buNone/>
            </a:pPr>
            <a:endParaRPr lang="da-DK" sz="1800" dirty="0">
              <a:solidFill>
                <a:srgbClr val="001763"/>
              </a:solidFill>
              <a:latin typeface="Arial"/>
            </a:endParaRPr>
          </a:p>
          <a:p>
            <a:pPr marL="0" lvl="0" indent="0">
              <a:buNone/>
            </a:pPr>
            <a:r>
              <a:rPr lang="da-DK" sz="1800" dirty="0">
                <a:solidFill>
                  <a:srgbClr val="001763"/>
                </a:solidFill>
                <a:latin typeface="Arial"/>
              </a:rPr>
              <a:t>Krav der er styret eller bestemt af andre er sværere at handle på. </a:t>
            </a:r>
          </a:p>
          <a:p>
            <a:pPr marL="0" lvl="0" indent="0">
              <a:buNone/>
            </a:pPr>
            <a:endParaRPr lang="da-DK" sz="1800" dirty="0">
              <a:solidFill>
                <a:srgbClr val="001763"/>
              </a:solidFill>
              <a:latin typeface="Arial"/>
            </a:endParaRPr>
          </a:p>
          <a:p>
            <a:pPr marL="0" lvl="0" indent="0">
              <a:buNone/>
            </a:pPr>
            <a:r>
              <a:rPr lang="da-DK" sz="1800" dirty="0">
                <a:solidFill>
                  <a:srgbClr val="001965"/>
                </a:solidFill>
                <a:latin typeface="Arial"/>
                <a:cs typeface="Arial"/>
              </a:rPr>
              <a:t>Det er oplagt at tage en dialog med din leder eller dit team om, hvor I kan få øget indflydelse, og hvor det ikke er muligt</a:t>
            </a:r>
            <a:r>
              <a:rPr lang="da-DK" sz="1800" dirty="0">
                <a:solidFill>
                  <a:srgbClr val="001965"/>
                </a:solidFill>
                <a:latin typeface="Arial"/>
              </a:rPr>
              <a:t>. </a:t>
            </a:r>
            <a:endParaRPr lang="en-US" sz="1800" dirty="0">
              <a:solidFill>
                <a:srgbClr val="001965"/>
              </a:solidFill>
              <a:latin typeface="Arial"/>
            </a:endParaRPr>
          </a:p>
          <a:p>
            <a:pPr marL="0" lvl="0" indent="0">
              <a:buNone/>
            </a:pPr>
            <a:endParaRPr lang="da-DK" sz="1800" dirty="0">
              <a:solidFill>
                <a:srgbClr val="FF0000"/>
              </a:solidFill>
              <a:latin typeface="Italian Plate No2"/>
            </a:endParaRPr>
          </a:p>
        </p:txBody>
      </p:sp>
      <p:pic>
        <p:nvPicPr>
          <p:cNvPr id="6" name="Picture 5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E364F1A3-88D8-B3E1-9E62-3BB8227B46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575561"/>
            <a:ext cx="6932919" cy="490497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9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99DF45-9C9D-1AD6-6DCA-E7088955454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="t" anchorCtr="0">
            <a:normAutofit fontScale="90000"/>
          </a:bodyPr>
          <a:lstStyle/>
          <a:p>
            <a:pPr lvl="0"/>
            <a:r>
              <a:rPr lang="da-DK" dirty="0"/>
              <a:t>VÆRKTØJ 4: </a:t>
            </a:r>
            <a:br>
              <a:rPr lang="da-DK" dirty="0"/>
            </a:br>
            <a:r>
              <a:rPr lang="da-DK" dirty="0"/>
              <a:t>Firkløvermodellen – prioriter opgaverne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06E9BA-BE2B-E31B-30A1-DD17843350B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79997" y="1979996"/>
            <a:ext cx="4744803" cy="4229996"/>
          </a:xfrm>
        </p:spPr>
        <p:txBody>
          <a:bodyPr/>
          <a:lstStyle/>
          <a:p>
            <a:pPr marL="0" lvl="0" indent="0">
              <a:buNone/>
            </a:pPr>
            <a:r>
              <a:rPr lang="da-DK" sz="1800" dirty="0">
                <a:solidFill>
                  <a:srgbClr val="001763"/>
                </a:solidFill>
                <a:latin typeface="Arial"/>
              </a:rPr>
              <a:t>Firkløvermodellen er et godt redskab at bruge, hvis du har behov for at danne dig et overblik over dine arbejdsopgaver, og hvordan de kan prioriteres i en travl hverdag. </a:t>
            </a:r>
          </a:p>
          <a:p>
            <a:pPr marL="0" lvl="0" indent="0">
              <a:buNone/>
            </a:pPr>
            <a:endParaRPr lang="da-DK" sz="1800" dirty="0">
              <a:solidFill>
                <a:srgbClr val="001763"/>
              </a:solidFill>
              <a:latin typeface="Arial"/>
            </a:endParaRPr>
          </a:p>
          <a:p>
            <a:pPr marL="0" lvl="0" indent="0">
              <a:buNone/>
            </a:pPr>
            <a:r>
              <a:rPr lang="da-DK" sz="1800" dirty="0">
                <a:solidFill>
                  <a:srgbClr val="001763"/>
                </a:solidFill>
                <a:latin typeface="Arial"/>
              </a:rPr>
              <a:t>Samtidig giver modellen dig også et billede af den kerneopgave, som du og dine kolleger er sammen om at løse. Det er oplagt at bringe denne indsigt ind i en dialog med din leder og dit team.</a:t>
            </a:r>
          </a:p>
          <a:p>
            <a:pPr marL="0" lvl="0" indent="0">
              <a:buNone/>
            </a:pPr>
            <a:endParaRPr lang="da-DK" sz="1800" dirty="0">
              <a:solidFill>
                <a:srgbClr val="001763"/>
              </a:solidFill>
              <a:latin typeface="Italian Plate No2"/>
            </a:endParaRPr>
          </a:p>
          <a:p>
            <a:pPr marL="0" lvl="0" indent="0">
              <a:buNone/>
            </a:pPr>
            <a:endParaRPr lang="en-US" dirty="0">
              <a:solidFill>
                <a:srgbClr val="001965"/>
              </a:solidFill>
            </a:endParaRPr>
          </a:p>
        </p:txBody>
      </p:sp>
      <p:pic>
        <p:nvPicPr>
          <p:cNvPr id="6" name="Picture 5" descr="A white clover with blue text&#10;&#10;AI-generated content may be incorrect.">
            <a:extLst>
              <a:ext uri="{FF2B5EF4-FFF2-40B4-BE49-F238E27FC236}">
                <a16:creationId xmlns:a16="http://schemas.microsoft.com/office/drawing/2014/main" id="{DA5F2C26-4A98-9312-3671-0E3A85A98F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285" y="1345542"/>
            <a:ext cx="7772400" cy="549890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9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E1DFE2-BDCB-6D49-E8D7-589173C58DC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79997" y="2340000"/>
            <a:ext cx="5016003" cy="3823408"/>
          </a:xfrm>
        </p:spPr>
        <p:txBody>
          <a:bodyPr/>
          <a:lstStyle/>
          <a:p>
            <a:pPr marL="0" lvl="0" indent="0">
              <a:buNone/>
            </a:pPr>
            <a:r>
              <a:rPr lang="da-DK" sz="1800" dirty="0">
                <a:solidFill>
                  <a:srgbClr val="001763"/>
                </a:solidFill>
                <a:latin typeface="Arial"/>
                <a:cs typeface="Arial"/>
              </a:rPr>
              <a:t>Prioriteringskortet kan hjælpe dig med at skabe overblik over, hvilke handlinger det bedst kan betale sig at sætte i gang for at sænke arbejdspresset.</a:t>
            </a:r>
            <a:endParaRPr lang="en-US" sz="1800" dirty="0">
              <a:solidFill>
                <a:srgbClr val="001965"/>
              </a:solidFill>
              <a:latin typeface="Arial"/>
              <a:cs typeface="Arial"/>
            </a:endParaRPr>
          </a:p>
          <a:p>
            <a:pPr marL="0" lvl="0" indent="0">
              <a:buNone/>
            </a:pPr>
            <a:endParaRPr lang="en-US" sz="1800" dirty="0">
              <a:solidFill>
                <a:srgbClr val="001965"/>
              </a:solidFill>
              <a:latin typeface="Arial"/>
            </a:endParaRPr>
          </a:p>
          <a:p>
            <a:pPr marL="0" lvl="0" indent="0">
              <a:buNone/>
            </a:pPr>
            <a:r>
              <a:rPr lang="da-DK" sz="1800" dirty="0">
                <a:solidFill>
                  <a:srgbClr val="001763"/>
                </a:solidFill>
                <a:latin typeface="Arial"/>
              </a:rPr>
              <a:t>Prioriteringskortet kan også med fordel bruges i teamsammenhænge eller i dialog med din leder. </a:t>
            </a:r>
            <a:endParaRPr lang="en-US" sz="1800" dirty="0">
              <a:solidFill>
                <a:srgbClr val="001965"/>
              </a:solidFill>
              <a:latin typeface="Arial"/>
            </a:endParaRPr>
          </a:p>
        </p:txBody>
      </p:sp>
      <p:pic>
        <p:nvPicPr>
          <p:cNvPr id="6" name="Picture 5" descr="A graph with blue lines and text&#10;&#10;AI-generated content may be incorrect.">
            <a:extLst>
              <a:ext uri="{FF2B5EF4-FFF2-40B4-BE49-F238E27FC236}">
                <a16:creationId xmlns:a16="http://schemas.microsoft.com/office/drawing/2014/main" id="{4E0B1DA1-F582-0BF2-BF74-F7C531A701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53995"/>
            <a:ext cx="6621376" cy="4684564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49729A8E-BBFF-D2A0-92F6-FD68C5D93682}"/>
              </a:ext>
            </a:extLst>
          </p:cNvPr>
          <p:cNvSpPr txBox="1">
            <a:spLocks/>
          </p:cNvSpPr>
          <p:nvPr/>
        </p:nvSpPr>
        <p:spPr>
          <a:xfrm>
            <a:off x="1079997" y="1079996"/>
            <a:ext cx="7387199" cy="108713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2400" b="1" i="0" u="none" strike="noStrike" kern="1200" cap="none" spc="0" baseline="0">
                <a:solidFill>
                  <a:srgbClr val="001965"/>
                </a:solidFill>
                <a:uFillTx/>
                <a:latin typeface="Arial" pitchFamily="34"/>
              </a:defRPr>
            </a:lvl1pPr>
          </a:lstStyle>
          <a:p>
            <a:r>
              <a:rPr lang="en-GB" sz="2200" dirty="0"/>
              <a:t>VÆRKTØJ 5: </a:t>
            </a:r>
            <a:br>
              <a:rPr lang="en-GB" sz="2200" dirty="0"/>
            </a:br>
            <a:r>
              <a:rPr lang="da-DK" sz="2200" noProof="0" dirty="0"/>
              <a:t>Prioriteringskortet – sæt ind med </a:t>
            </a:r>
            <a:br>
              <a:rPr lang="da-DK" sz="2200" noProof="0" dirty="0"/>
            </a:br>
            <a:r>
              <a:rPr lang="da-DK" sz="2200" noProof="0" dirty="0"/>
              <a:t>den største effekt</a:t>
            </a:r>
            <a:endParaRPr lang="en-GB" sz="2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8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3">
            <a:extLst>
              <a:ext uri="{FF2B5EF4-FFF2-40B4-BE49-F238E27FC236}">
                <a16:creationId xmlns:a16="http://schemas.microsoft.com/office/drawing/2014/main" id="{3A69EAE7-FC3D-ABF1-D215-A5228917AC5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da-DK"/>
              <a:t>Hvornår kan værktøjerne bruges?</a:t>
            </a:r>
          </a:p>
        </p:txBody>
      </p:sp>
      <p:sp>
        <p:nvSpPr>
          <p:cNvPr id="3" name="Pladsholder til tekst 4">
            <a:extLst>
              <a:ext uri="{FF2B5EF4-FFF2-40B4-BE49-F238E27FC236}">
                <a16:creationId xmlns:a16="http://schemas.microsoft.com/office/drawing/2014/main" id="{3F81A3EB-5C72-61B3-E30E-0CA03349278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79997" y="1979996"/>
            <a:ext cx="4744803" cy="4229996"/>
          </a:xfrm>
        </p:spPr>
        <p:txBody>
          <a:bodyPr>
            <a:normAutofit/>
          </a:bodyPr>
          <a:lstStyle/>
          <a:p>
            <a:pPr marL="285750" lvl="0" indent="-285750">
              <a:spcAft>
                <a:spcPts val="600"/>
              </a:spcAft>
            </a:pPr>
            <a:r>
              <a:rPr lang="da-DK" sz="1800">
                <a:solidFill>
                  <a:srgbClr val="001965"/>
                </a:solidFill>
                <a:latin typeface="Arial"/>
                <a:cs typeface="Arial"/>
              </a:rPr>
              <a:t>1:1 samtaler mellem fx TR og medarbejder eller mellem Leder og medarbejder</a:t>
            </a:r>
          </a:p>
          <a:p>
            <a:pPr marL="285750" lvl="0" indent="-285750">
              <a:spcAft>
                <a:spcPts val="600"/>
              </a:spcAft>
            </a:pPr>
            <a:endParaRPr lang="da-DK" sz="1800">
              <a:solidFill>
                <a:srgbClr val="001965"/>
              </a:solidFill>
            </a:endParaRPr>
          </a:p>
          <a:p>
            <a:pPr marL="285750" lvl="0" indent="-285750">
              <a:spcAft>
                <a:spcPts val="600"/>
              </a:spcAft>
            </a:pPr>
            <a:r>
              <a:rPr lang="da-DK" sz="1800">
                <a:solidFill>
                  <a:srgbClr val="001965"/>
                </a:solidFill>
              </a:rPr>
              <a:t>Individuelt til forberedelse til MUS eller andre samtaler på arbejdspladsen</a:t>
            </a:r>
          </a:p>
          <a:p>
            <a:pPr marL="285750" lvl="0" indent="-285750">
              <a:spcAft>
                <a:spcPts val="600"/>
              </a:spcAft>
            </a:pPr>
            <a:endParaRPr lang="da-DK" sz="1800">
              <a:solidFill>
                <a:srgbClr val="001965"/>
              </a:solidFill>
            </a:endParaRPr>
          </a:p>
          <a:p>
            <a:pPr marL="285750" lvl="0" indent="-285750">
              <a:spcAft>
                <a:spcPts val="600"/>
              </a:spcAft>
            </a:pPr>
            <a:r>
              <a:rPr lang="da-DK" sz="1800">
                <a:solidFill>
                  <a:srgbClr val="001965"/>
                </a:solidFill>
              </a:rPr>
              <a:t>Dialog og workshop i teams, grupper og afdelinger</a:t>
            </a:r>
          </a:p>
          <a:p>
            <a:pPr marL="285750" lvl="0" indent="-285750">
              <a:spcAft>
                <a:spcPts val="600"/>
              </a:spcAft>
            </a:pPr>
            <a:endParaRPr lang="da-DK">
              <a:solidFill>
                <a:srgbClr val="001965"/>
              </a:solidFill>
            </a:endParaRPr>
          </a:p>
          <a:p>
            <a:pPr marL="0" lvl="0" indent="0">
              <a:spcAft>
                <a:spcPts val="600"/>
              </a:spcAft>
              <a:buNone/>
            </a:pPr>
            <a:endParaRPr lang="da-DK">
              <a:solidFill>
                <a:srgbClr val="001965"/>
              </a:solidFill>
            </a:endParaRPr>
          </a:p>
          <a:p>
            <a:pPr marL="0" lvl="0" indent="0">
              <a:spcAft>
                <a:spcPts val="600"/>
              </a:spcAft>
              <a:buNone/>
            </a:pPr>
            <a:r>
              <a:rPr lang="da-DK">
                <a:solidFill>
                  <a:srgbClr val="001965"/>
                </a:solidFill>
              </a:rPr>
              <a:t> </a:t>
            </a:r>
          </a:p>
          <a:p>
            <a:pPr marL="285750" lvl="0" indent="-285750">
              <a:spcAft>
                <a:spcPts val="600"/>
              </a:spcAft>
            </a:pPr>
            <a:endParaRPr lang="da-DK">
              <a:solidFill>
                <a:srgbClr val="001965"/>
              </a:solidFill>
            </a:endParaRPr>
          </a:p>
        </p:txBody>
      </p:sp>
      <p:pic>
        <p:nvPicPr>
          <p:cNvPr id="4" name="Pladsholder til billede 8">
            <a:extLst>
              <a:ext uri="{FF2B5EF4-FFF2-40B4-BE49-F238E27FC236}">
                <a16:creationId xmlns:a16="http://schemas.microsoft.com/office/drawing/2014/main" id="{24F3757F-E80D-27B0-8A13-3A9239761916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6" t="13166" b="5630"/>
          <a:stretch/>
        </p:blipFill>
        <p:spPr>
          <a:xfrm>
            <a:off x="6373944" y="-1"/>
            <a:ext cx="5824801" cy="6858001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7EB71E1C315B947AF1A2B6C4232EAA2" ma:contentTypeVersion="13" ma:contentTypeDescription="Opret et nyt dokument." ma:contentTypeScope="" ma:versionID="9a140c2e1c87013c4ffa0083970ba13f">
  <xsd:schema xmlns:xsd="http://www.w3.org/2001/XMLSchema" xmlns:xs="http://www.w3.org/2001/XMLSchema" xmlns:p="http://schemas.microsoft.com/office/2006/metadata/properties" xmlns:ns2="807b099d-026b-4f1a-b767-b0340d86f1b9" xmlns:ns3="c7fa2fb3-8c16-4230-977e-3b6b37a73b25" targetNamespace="http://schemas.microsoft.com/office/2006/metadata/properties" ma:root="true" ma:fieldsID="9180662d50a0449d2451f86540ae0969" ns2:_="" ns3:_="">
    <xsd:import namespace="807b099d-026b-4f1a-b767-b0340d86f1b9"/>
    <xsd:import namespace="c7fa2fb3-8c16-4230-977e-3b6b37a73b2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7b099d-026b-4f1a-b767-b0340d86f1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Billedmærker" ma:readOnly="false" ma:fieldId="{5cf76f15-5ced-4ddc-b409-7134ff3c332f}" ma:taxonomyMulti="true" ma:sspId="bd4caa44-722c-46c1-a29e-828a9f31da7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fa2fb3-8c16-4230-977e-3b6b37a73b2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99fc8fb9-142d-4899-bc64-80db6ac7b011}" ma:internalName="TaxCatchAll" ma:showField="CatchAllData" ma:web="c7fa2fb3-8c16-4230-977e-3b6b37a73b2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07b099d-026b-4f1a-b767-b0340d86f1b9">
      <Terms xmlns="http://schemas.microsoft.com/office/infopath/2007/PartnerControls"/>
    </lcf76f155ced4ddcb4097134ff3c332f>
    <TaxCatchAll xmlns="c7fa2fb3-8c16-4230-977e-3b6b37a73b25" xsi:nil="true"/>
  </documentManagement>
</p:properties>
</file>

<file path=customXml/itemProps1.xml><?xml version="1.0" encoding="utf-8"?>
<ds:datastoreItem xmlns:ds="http://schemas.openxmlformats.org/officeDocument/2006/customXml" ds:itemID="{A1342CF9-2562-49C7-935F-0A7B855559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7b099d-026b-4f1a-b767-b0340d86f1b9"/>
    <ds:schemaRef ds:uri="c7fa2fb3-8c16-4230-977e-3b6b37a73b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54CEB51-19E6-4982-A14C-5208B87485F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DA3F179-E049-492A-84BF-D7ED251EF63D}">
  <ds:schemaRefs>
    <ds:schemaRef ds:uri="http://schemas.microsoft.com/office/2006/metadata/properties"/>
    <ds:schemaRef ds:uri="http://schemas.microsoft.com/office/infopath/2007/PartnerControls"/>
    <ds:schemaRef ds:uri="807b099d-026b-4f1a-b767-b0340d86f1b9"/>
    <ds:schemaRef ds:uri="c7fa2fb3-8c16-4230-977e-3b6b37a73b25"/>
  </ds:schemaRefs>
</ds:datastoreItem>
</file>

<file path=docMetadata/LabelInfo.xml><?xml version="1.0" encoding="utf-8"?>
<clbl:labelList xmlns:clbl="http://schemas.microsoft.com/office/2020/mipLabelMetadata">
  <clbl:label id="{781d7846-d779-44d8-b3ef-8159b85e58e5}" enabled="1" method="Standard" siteId="{7c2da93e-cc41-4f85-94d2-a124c32f9b32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Finansforbundet</Template>
  <TotalTime>1974</TotalTime>
  <Words>858</Words>
  <Application>Microsoft Office PowerPoint</Application>
  <PresentationFormat>Widescreen</PresentationFormat>
  <Paragraphs>93</Paragraphs>
  <Slides>15</Slides>
  <Notes>4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15</vt:i4>
      </vt:variant>
    </vt:vector>
  </HeadingPairs>
  <TitlesOfParts>
    <vt:vector size="19" baseType="lpstr">
      <vt:lpstr>Aptos</vt:lpstr>
      <vt:lpstr>Arial</vt:lpstr>
      <vt:lpstr>Italian Plate No2</vt:lpstr>
      <vt:lpstr>Office tema</vt:lpstr>
      <vt:lpstr>Få styr på arbejdspresset 5 udvalgte værktøjer</vt:lpstr>
      <vt:lpstr>Kort om de 5 værktøjer </vt:lpstr>
      <vt:lpstr>De 5 værktøjer</vt:lpstr>
      <vt:lpstr>VÆRKTØJ 1:  Stresstrappen – tag temperaturen</vt:lpstr>
      <vt:lpstr>VÆRKTØJ 2:  Ressourcevægten – find balancen</vt:lpstr>
      <vt:lpstr>VÆRKTØJ 3:  Indflydelsescirklen – find dine indflydelsesmuligheder</vt:lpstr>
      <vt:lpstr>VÆRKTØJ 4:  Firkløvermodellen – prioriter opgaverne</vt:lpstr>
      <vt:lpstr>PowerPoint-præsentation</vt:lpstr>
      <vt:lpstr>Hvornår kan værktøjerne bruges?</vt:lpstr>
      <vt:lpstr>Hvordan bruger du værktøjerne?</vt:lpstr>
      <vt:lpstr>Hvorfor er håndtering af  arbejdspres vigtigt?</vt:lpstr>
      <vt:lpstr>PowerPoint-præsentation</vt:lpstr>
      <vt:lpstr>PowerPoint-præsentation</vt:lpstr>
      <vt:lpstr>PowerPoint-præsentation</vt:lpstr>
      <vt:lpstr>God arbejdslyst!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&amp; MAB  Netværksarrangement 2024</dc:title>
  <dc:creator>Peder Lysgaard</dc:creator>
  <cp:lastModifiedBy>Jeanne Schramm Knudsen</cp:lastModifiedBy>
  <cp:revision>71</cp:revision>
  <cp:lastPrinted>2024-06-26T10:45:10Z</cp:lastPrinted>
  <dcterms:created xsi:type="dcterms:W3CDTF">2023-11-23T08:23:43Z</dcterms:created>
  <dcterms:modified xsi:type="dcterms:W3CDTF">2025-03-31T08:00:55Z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L_sAMAccountName">
    <vt:lpwstr>mj</vt:lpwstr>
  </property>
  <property fmtid="{D5CDD505-2E9C-101B-9397-08002B2CF9AE}" pid="3" name="DL_AuthorInitials">
    <vt:lpwstr>mj</vt:lpwstr>
  </property>
  <property fmtid="{D5CDD505-2E9C-101B-9397-08002B2CF9AE}" pid="4" name="fInit">
    <vt:lpwstr>mj</vt:lpwstr>
  </property>
  <property fmtid="{D5CDD505-2E9C-101B-9397-08002B2CF9AE}" pid="5" name="fNavn">
    <vt:lpwstr>Michael Juel Mortensen</vt:lpwstr>
  </property>
  <property fmtid="{D5CDD505-2E9C-101B-9397-08002B2CF9AE}" pid="6" name="fTlf">
    <vt:lpwstr>+4532661366</vt:lpwstr>
  </property>
  <property fmtid="{D5CDD505-2E9C-101B-9397-08002B2CF9AE}" pid="7" name="fEpost">
    <vt:lpwstr>mj@finansforbundet.dk</vt:lpwstr>
  </property>
  <property fmtid="{D5CDD505-2E9C-101B-9397-08002B2CF9AE}" pid="8" name="fLogo">
    <vt:lpwstr>http://www.exformatics.com/images/logo_new.jpg</vt:lpwstr>
  </property>
  <property fmtid="{D5CDD505-2E9C-101B-9397-08002B2CF9AE}" pid="9" name="EntityNameForeign">
    <vt:lpwstr>DL_Activities</vt:lpwstr>
  </property>
  <property fmtid="{D5CDD505-2E9C-101B-9397-08002B2CF9AE}" pid="10" name="EntityId">
    <vt:lpwstr>44563</vt:lpwstr>
  </property>
  <property fmtid="{D5CDD505-2E9C-101B-9397-08002B2CF9AE}" pid="11" name="DL_Id">
    <vt:lpwstr>44563</vt:lpwstr>
  </property>
  <property fmtid="{D5CDD505-2E9C-101B-9397-08002B2CF9AE}" pid="12" name="DL_CaseNo">
    <vt:lpwstr>202002235</vt:lpwstr>
  </property>
  <property fmtid="{D5CDD505-2E9C-101B-9397-08002B2CF9AE}" pid="13" name="sNr">
    <vt:lpwstr>202002235</vt:lpwstr>
  </property>
  <property fmtid="{D5CDD505-2E9C-101B-9397-08002B2CF9AE}" pid="14" name="sTitel">
    <vt:lpwstr>IT-Michael</vt:lpwstr>
  </property>
  <property fmtid="{D5CDD505-2E9C-101B-9397-08002B2CF9AE}" pid="15" name="sInit">
    <vt:lpwstr>mj</vt:lpwstr>
  </property>
  <property fmtid="{D5CDD505-2E9C-101B-9397-08002B2CF9AE}" pid="16" name="sProjekt">
    <vt:lpwstr/>
  </property>
  <property fmtid="{D5CDD505-2E9C-101B-9397-08002B2CF9AE}" pid="17" name="CaseNo">
    <vt:lpwstr>202002235</vt:lpwstr>
  </property>
  <property fmtid="{D5CDD505-2E9C-101B-9397-08002B2CF9AE}" pid="18" name="sAnsvarligNavn">
    <vt:lpwstr>Michael Juel Mortensen</vt:lpwstr>
  </property>
  <property fmtid="{D5CDD505-2E9C-101B-9397-08002B2CF9AE}" pid="19" name="sAnsvarligEmail">
    <vt:lpwstr>mj@finansforbundet.dk</vt:lpwstr>
  </property>
  <property fmtid="{D5CDD505-2E9C-101B-9397-08002B2CF9AE}" pid="20" name="sAnsvarligTelefon">
    <vt:lpwstr>+4532661366</vt:lpwstr>
  </property>
  <property fmtid="{D5CDD505-2E9C-101B-9397-08002B2CF9AE}" pid="21" name="sGruppe">
    <vt:lpwstr>Adm-IT</vt:lpwstr>
  </property>
  <property fmtid="{D5CDD505-2E9C-101B-9397-08002B2CF9AE}" pid="22" name="sUndergruppe">
    <vt:lpwstr>Administration</vt:lpwstr>
  </property>
  <property fmtid="{D5CDD505-2E9C-101B-9397-08002B2CF9AE}" pid="23" name="EXDocumentID">
    <vt:lpwstr>000399989</vt:lpwstr>
  </property>
  <property fmtid="{D5CDD505-2E9C-101B-9397-08002B2CF9AE}" pid="24" name="ContentTypeId">
    <vt:lpwstr>0x01010017EB71E1C315B947AF1A2B6C4232EAA2</vt:lpwstr>
  </property>
  <property fmtid="{D5CDD505-2E9C-101B-9397-08002B2CF9AE}" pid="25" name="MediaServiceImageTags">
    <vt:lpwstr/>
  </property>
</Properties>
</file>