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650" r:id="rId3"/>
    <p:sldId id="643" r:id="rId4"/>
    <p:sldId id="649" r:id="rId5"/>
    <p:sldId id="651" r:id="rId6"/>
    <p:sldId id="652" r:id="rId7"/>
    <p:sldId id="653" r:id="rId8"/>
    <p:sldId id="654" r:id="rId9"/>
    <p:sldId id="644" r:id="rId10"/>
    <p:sldId id="642" r:id="rId11"/>
    <p:sldId id="656" r:id="rId12"/>
    <p:sldId id="398" r:id="rId13"/>
    <p:sldId id="399" r:id="rId14"/>
    <p:sldId id="387" r:id="rId15"/>
    <p:sldId id="646" r:id="rId16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21E4AEA4-8DFA-4A89-87EB-49C32662AFE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8D7CD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ED7D31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D7D31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D7D31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24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Arial"/>
              </a:defRPr>
            </a:pP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Indflydelse</a:t>
            </a:r>
            <a:b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</a:b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Gns.score på 4 spørgsmål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001965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0-F4C9-46DF-A553-C75C3F4ACF48}"/>
            </c:ext>
          </c:extLst>
        </c:ser>
        <c:ser>
          <c:idx val="1"/>
          <c:order val="1"/>
          <c:tx>
            <c:v>Series2</c:v>
          </c:tx>
          <c:spPr>
            <a:solidFill>
              <a:srgbClr val="2878FF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1-F4C9-46DF-A553-C75C3F4ACF48}"/>
            </c:ext>
          </c:extLst>
        </c:ser>
        <c:ser>
          <c:idx val="2"/>
          <c:order val="2"/>
          <c:tx>
            <c:v>Series3</c:v>
          </c:tx>
          <c:spPr>
            <a:solidFill>
              <a:srgbClr val="FF9BB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2-F4C9-46DF-A553-C75C3F4ACF48}"/>
            </c:ext>
          </c:extLst>
        </c:ser>
        <c:ser>
          <c:idx val="3"/>
          <c:order val="3"/>
          <c:tx>
            <c:v>Series4</c:v>
          </c:tx>
          <c:spPr>
            <a:solidFill>
              <a:srgbClr val="69F0BE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1</c:v>
              </c:pt>
              <c:pt idx="1">
                <c:v>2</c:v>
              </c:pt>
              <c:pt idx="2">
                <c:v>3</c:v>
              </c:pt>
              <c:pt idx="3">
                <c:v>4</c:v>
              </c:pt>
              <c:pt idx="4">
                <c:v>5</c:v>
              </c:pt>
              <c:pt idx="5">
                <c:v>6</c:v>
              </c:pt>
              <c:pt idx="6">
                <c:v>7</c:v>
              </c:pt>
              <c:pt idx="7">
                <c:v>8</c:v>
              </c:pt>
              <c:pt idx="8">
                <c:v>9</c:v>
              </c:pt>
              <c:pt idx="9">
                <c:v>10</c:v>
              </c:pt>
              <c:pt idx="10">
                <c:v>11</c:v>
              </c:pt>
              <c:pt idx="11">
                <c:v>12</c:v>
              </c:pt>
              <c:pt idx="12">
                <c:v>13</c:v>
              </c:pt>
              <c:pt idx="13">
                <c:v>14</c:v>
              </c:pt>
              <c:pt idx="14">
                <c:v>15</c:v>
              </c:pt>
              <c:pt idx="15">
                <c:v>16</c:v>
              </c:pt>
              <c:pt idx="16">
                <c:v>17</c:v>
              </c:pt>
              <c:pt idx="17">
                <c:v>18</c:v>
              </c:pt>
              <c:pt idx="18">
                <c:v>19</c:v>
              </c:pt>
              <c:pt idx="19">
                <c:v>20</c:v>
              </c:pt>
              <c:pt idx="20">
                <c:v>21</c:v>
              </c:pt>
              <c:pt idx="21">
                <c:v>22</c:v>
              </c:pt>
              <c:pt idx="22">
                <c:v>23</c:v>
              </c:pt>
              <c:pt idx="23">
                <c:v>24</c:v>
              </c:pt>
              <c:pt idx="24">
                <c:v>25</c:v>
              </c:pt>
              <c:pt idx="25">
                <c:v>26</c:v>
              </c:pt>
              <c:pt idx="26">
                <c:v>27</c:v>
              </c:pt>
              <c:pt idx="27">
                <c:v>28</c:v>
              </c:pt>
              <c:pt idx="28">
                <c:v>29</c:v>
              </c:pt>
              <c:pt idx="29">
                <c:v>30</c:v>
              </c:pt>
              <c:pt idx="30">
                <c:v>31</c:v>
              </c:pt>
              <c:pt idx="31">
                <c:v>32</c:v>
              </c:pt>
              <c:pt idx="32">
                <c:v>33</c:v>
              </c:pt>
              <c:pt idx="33">
                <c:v>34</c:v>
              </c:pt>
              <c:pt idx="34">
                <c:v>35</c:v>
              </c:pt>
              <c:pt idx="35">
                <c:v>36</c:v>
              </c:pt>
              <c:pt idx="36">
                <c:v>37</c:v>
              </c:pt>
              <c:pt idx="37">
                <c:v>38</c:v>
              </c:pt>
              <c:pt idx="38">
                <c:v>39</c:v>
              </c:pt>
            </c:numLit>
          </c:val>
          <c:extLst>
            <c:ext xmlns:c16="http://schemas.microsoft.com/office/drawing/2014/chart" uri="{C3380CC4-5D6E-409C-BE32-E72D297353CC}">
              <c16:uniqueId val="{00000003-F4C9-46DF-A553-C75C3F4ACF48}"/>
            </c:ext>
          </c:extLst>
        </c:ser>
        <c:ser>
          <c:idx val="4"/>
          <c:order val="4"/>
          <c:tx>
            <c:v>Series5</c:v>
          </c:tx>
          <c:spPr>
            <a:solidFill>
              <a:srgbClr val="818181"/>
            </a:solidFill>
            <a:ln>
              <a:noFill/>
            </a:ln>
          </c:spPr>
          <c:invertIfNegative val="0"/>
          <c:dPt>
            <c:idx val="15"/>
            <c:invertIfNegative val="0"/>
            <c:bubble3D val="0"/>
            <c:spPr>
              <a:solidFill>
                <a:srgbClr val="FF0000"/>
              </a:solidFill>
              <a:ln w="952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F4C9-46DF-A553-C75C3F4ACF48}"/>
              </c:ext>
            </c:extLst>
          </c:dPt>
          <c:dPt>
            <c:idx val="20"/>
            <c:invertIfNegative val="0"/>
            <c:bubble3D val="0"/>
            <c:spPr>
              <a:solidFill>
                <a:srgbClr val="FFFF00"/>
              </a:solidFill>
              <a:ln w="9528">
                <a:solidFill>
                  <a:srgbClr val="FFFF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F4C9-46DF-A553-C75C3F4ACF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9"/>
              <c:pt idx="0">
                <c:v>Transport af passagerer</c:v>
              </c:pt>
              <c:pt idx="1">
                <c:v>Slagterier</c:v>
              </c:pt>
              <c:pt idx="2">
                <c:v>Hospitaler</c:v>
              </c:pt>
              <c:pt idx="3">
                <c:v>Døgninstitutioner og
hjemmepleje</c:v>
              </c:pt>
              <c:pt idx="4">
                <c:v>Træ og møbler</c:v>
              </c:pt>
              <c:pt idx="5">
                <c:v>Daginstitutioner</c:v>
              </c:pt>
              <c:pt idx="6">
                <c:v>Politi, beredskab og
fængsler</c:v>
              </c:pt>
              <c:pt idx="7">
                <c:v>Restauranter og barer</c:v>
              </c:pt>
              <c:pt idx="8">
                <c:v>Transport af gods</c:v>
              </c:pt>
              <c:pt idx="9">
                <c:v>Hotel og camping</c:v>
              </c:pt>
              <c:pt idx="10">
                <c:v>Rengøring</c:v>
              </c:pt>
              <c:pt idx="11">
                <c:v>Transportmidler</c:v>
              </c:pt>
              <c:pt idx="12">
                <c:v>Tekstil og papir</c:v>
              </c:pt>
              <c:pt idx="13">
                <c:v>Undervisning</c:v>
              </c:pt>
              <c:pt idx="14">
                <c:v>Nærings- og
nydelsesmidler</c:v>
              </c:pt>
              <c:pt idx="15">
                <c:v>Finanssektoren</c:v>
              </c:pt>
              <c:pt idx="16">
                <c:v>Butikker</c:v>
              </c:pt>
              <c:pt idx="17">
                <c:v>Læger, tandlæger og
dyrlæger</c:v>
              </c:pt>
              <c:pt idx="18">
                <c:v>Plast, glas og beton</c:v>
              </c:pt>
              <c:pt idx="19">
                <c:v>Frisører og anden
personlig pleje</c:v>
              </c:pt>
              <c:pt idx="20">
                <c:v>Gennemsnit</c:v>
              </c:pt>
              <c:pt idx="21">
                <c:v>Kultur og sport</c:v>
              </c:pt>
              <c:pt idx="22">
                <c:v>Metal og maskiner</c:v>
              </c:pt>
              <c:pt idx="23">
                <c:v>Opførelse og nedrivning af
byggeri</c:v>
              </c:pt>
              <c:pt idx="24">
                <c:v>Anlægsarbejde</c:v>
              </c:pt>
              <c:pt idx="25">
                <c:v>Offentlig administration
og arbejdsformidling</c:v>
              </c:pt>
              <c:pt idx="26">
                <c:v>Elektronik</c:v>
              </c:pt>
              <c:pt idx="27">
                <c:v>Færdiggørelse af byggeri</c:v>
              </c:pt>
              <c:pt idx="28">
                <c:v>Engros</c:v>
              </c:pt>
              <c:pt idx="29">
                <c:v>Installation og reparation af
maskiner og udstyr</c:v>
              </c:pt>
              <c:pt idx="30">
                <c:v>Landbrug, skovbrug og
fiskeri</c:v>
              </c:pt>
              <c:pt idx="31">
                <c:v>Kemi og medicin</c:v>
              </c:pt>
              <c:pt idx="32">
                <c:v>Vand, kloak og affald</c:v>
              </c:pt>
              <c:pt idx="33">
                <c:v>Øvrig privat kontor og
foreninger</c:v>
              </c:pt>
              <c:pt idx="34">
                <c:v>Film, presse og bøger</c:v>
              </c:pt>
              <c:pt idx="35">
                <c:v>Energi og råstoffer</c:v>
              </c:pt>
              <c:pt idx="36">
                <c:v>IT og telekommunikation</c:v>
              </c:pt>
              <c:pt idx="37">
                <c:v>Religiøse institutioner og
begravelsesvæsen</c:v>
              </c:pt>
              <c:pt idx="38">
                <c:v>Universiteter og forskning</c:v>
              </c:pt>
            </c:strLit>
          </c:cat>
          <c:val>
            <c:numLit>
              <c:formatCode>General</c:formatCode>
              <c:ptCount val="39"/>
              <c:pt idx="0">
                <c:v>46.610349999999997</c:v>
              </c:pt>
              <c:pt idx="1">
                <c:v>47.006600000000006</c:v>
              </c:pt>
              <c:pt idx="2">
                <c:v>50.347125000000005</c:v>
              </c:pt>
              <c:pt idx="3">
                <c:v>55.248149999999995</c:v>
              </c:pt>
              <c:pt idx="4">
                <c:v>57.789124999999999</c:v>
              </c:pt>
              <c:pt idx="5">
                <c:v>58.377874999999996</c:v>
              </c:pt>
              <c:pt idx="6">
                <c:v>58.458875000000006</c:v>
              </c:pt>
              <c:pt idx="7">
                <c:v>58.778075000000001</c:v>
              </c:pt>
              <c:pt idx="8">
                <c:v>59.178750000000008</c:v>
              </c:pt>
              <c:pt idx="9">
                <c:v>59.690024999999999</c:v>
              </c:pt>
              <c:pt idx="10">
                <c:v>60.203725000000006</c:v>
              </c:pt>
              <c:pt idx="11">
                <c:v>60.239774999999995</c:v>
              </c:pt>
              <c:pt idx="12">
                <c:v>60.636024999999997</c:v>
              </c:pt>
              <c:pt idx="13">
                <c:v>61.123249999999999</c:v>
              </c:pt>
              <c:pt idx="14">
                <c:v>61.349000000000004</c:v>
              </c:pt>
              <c:pt idx="15">
                <c:v>61.924999999999997</c:v>
              </c:pt>
              <c:pt idx="16">
                <c:v>62.583275</c:v>
              </c:pt>
              <c:pt idx="17">
                <c:v>62.745975000000001</c:v>
              </c:pt>
              <c:pt idx="18">
                <c:v>63.762449999999994</c:v>
              </c:pt>
              <c:pt idx="19">
                <c:v>64.065325000000001</c:v>
              </c:pt>
              <c:pt idx="20">
                <c:v>64.234700000000004</c:v>
              </c:pt>
              <c:pt idx="21">
                <c:v>65.281499999999994</c:v>
              </c:pt>
              <c:pt idx="22">
                <c:v>65.866799999999998</c:v>
              </c:pt>
              <c:pt idx="23">
                <c:v>66.374124999999992</c:v>
              </c:pt>
              <c:pt idx="24">
                <c:v>67.158749999999998</c:v>
              </c:pt>
              <c:pt idx="25">
                <c:v>67.704174999999992</c:v>
              </c:pt>
              <c:pt idx="26">
                <c:v>68.014199999999988</c:v>
              </c:pt>
              <c:pt idx="27">
                <c:v>69.099800000000002</c:v>
              </c:pt>
              <c:pt idx="28">
                <c:v>69.27955</c:v>
              </c:pt>
              <c:pt idx="29">
                <c:v>69.290925000000001</c:v>
              </c:pt>
              <c:pt idx="30">
                <c:v>69.838250000000002</c:v>
              </c:pt>
              <c:pt idx="31">
                <c:v>71.341774999999998</c:v>
              </c:pt>
              <c:pt idx="32">
                <c:v>71.587800000000001</c:v>
              </c:pt>
              <c:pt idx="33">
                <c:v>71.656374999999997</c:v>
              </c:pt>
              <c:pt idx="34">
                <c:v>71.739225000000005</c:v>
              </c:pt>
              <c:pt idx="35">
                <c:v>73.612224999999995</c:v>
              </c:pt>
              <c:pt idx="36">
                <c:v>74.613775000000004</c:v>
              </c:pt>
              <c:pt idx="37">
                <c:v>74.950725000000006</c:v>
              </c:pt>
              <c:pt idx="38">
                <c:v>75.450450000000004</c:v>
              </c:pt>
            </c:numLit>
          </c:val>
          <c:extLst>
            <c:ext xmlns:c16="http://schemas.microsoft.com/office/drawing/2014/chart" uri="{C3380CC4-5D6E-409C-BE32-E72D297353CC}">
              <c16:uniqueId val="{00000004-F4C9-46DF-A553-C75C3F4AC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727711"/>
        <c:axId val="1331727231"/>
      </c:barChart>
      <c:valAx>
        <c:axId val="133172723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27711"/>
        <c:crosses val="autoZero"/>
        <c:crossBetween val="between"/>
      </c:valAx>
      <c:catAx>
        <c:axId val="133172771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2723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1" cap="flat">
      <a:solidFill>
        <a:srgbClr val="000000"/>
      </a:solidFill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rial"/>
        </a:defRPr>
      </a:pPr>
      <a:endParaRPr lang="da-DK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c:style val="2"/>
  <c:chart>
    <c:title>
      <c:tx>
        <c:rich>
          <a:bodyPr lIns="0" tIns="0" rIns="0" bIns="0"/>
          <a:lstStyle/>
          <a:p>
            <a:pPr marL="0" marR="0" indent="0" algn="ctr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1400" b="0" i="0" u="none" strike="noStrike" kern="1200" spc="0" baseline="0">
                <a:solidFill>
                  <a:srgbClr val="000000"/>
                </a:solidFill>
                <a:latin typeface="Arial"/>
              </a:defRPr>
            </a:pPr>
            <a:r>
              <a:rPr lang="da-DK" sz="1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Stress fordelt på brancher</a:t>
            </a:r>
          </a:p>
        </c:rich>
      </c:tx>
      <c:layout>
        <c:manualLayout>
          <c:xMode val="edge"/>
          <c:yMode val="edge"/>
          <c:x val="0.3498538932633421"/>
          <c:y val="1.79910716363707E-2"/>
        </c:manualLayout>
      </c:layout>
      <c:overlay val="0"/>
      <c:spPr>
        <a:noFill/>
        <a:ln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Series1</c:v>
          </c:tx>
          <c:spPr>
            <a:solidFill>
              <a:srgbClr val="001965"/>
            </a:solidFill>
            <a:ln>
              <a:noFill/>
            </a:ln>
          </c:spPr>
          <c:invertIfNegative val="0"/>
          <c:dPt>
            <c:idx val="30"/>
            <c:invertIfNegative val="0"/>
            <c:bubble3D val="0"/>
            <c:spPr>
              <a:solidFill>
                <a:srgbClr val="FF0000"/>
              </a:solidFill>
              <a:ln w="9528">
                <a:solidFill>
                  <a:srgbClr val="FF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35F3-4B87-9C3E-DFDE87EE26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lIns="0" tIns="0" rIns="0" bIns="0"/>
              <a:lstStyle/>
              <a:p>
                <a:pPr marL="0" marR="0" indent="0" algn="ctr" defTabSz="91440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tabLst/>
                  <a:defRPr sz="900" b="0" i="0" u="none" strike="noStrike" kern="1200" baseline="0">
                    <a:solidFill>
                      <a:srgbClr val="000000"/>
                    </a:solidFill>
                    <a:latin typeface="Arial"/>
                  </a:defRPr>
                </a:pPr>
                <a:endParaRPr lang="da-D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Lit>
              <c:ptCount val="39"/>
              <c:pt idx="0">
                <c:v>Landbrug, skovbrug og
fiskeri</c:v>
              </c:pt>
              <c:pt idx="1">
                <c:v>Kemi og medicin</c:v>
              </c:pt>
              <c:pt idx="2">
                <c:v>Færdiggørelse af byggeri</c:v>
              </c:pt>
              <c:pt idx="3">
                <c:v>Energi og råstoffer</c:v>
              </c:pt>
              <c:pt idx="4">
                <c:v>Tekstil og papir</c:v>
              </c:pt>
              <c:pt idx="5">
                <c:v>Anlægsarbejde</c:v>
              </c:pt>
              <c:pt idx="6">
                <c:v>Vand, kloak og affald</c:v>
              </c:pt>
              <c:pt idx="7">
                <c:v>Installation og reparation af
maskiner og udstyr</c:v>
              </c:pt>
              <c:pt idx="8">
                <c:v>Metal og maskiner</c:v>
              </c:pt>
              <c:pt idx="9">
                <c:v>Slagterier</c:v>
              </c:pt>
              <c:pt idx="10">
                <c:v>Træ og møbler</c:v>
              </c:pt>
              <c:pt idx="11">
                <c:v>Transportmidler</c:v>
              </c:pt>
              <c:pt idx="12">
                <c:v>Plast, glas og beton</c:v>
              </c:pt>
              <c:pt idx="13">
                <c:v>Nærings- og
nydelsesmidler</c:v>
              </c:pt>
              <c:pt idx="14">
                <c:v>Engros</c:v>
              </c:pt>
              <c:pt idx="15">
                <c:v>Transport af passagerer</c:v>
              </c:pt>
              <c:pt idx="16">
                <c:v>Opførelse og nedrivning af
byggeri</c:v>
              </c:pt>
              <c:pt idx="17">
                <c:v>Universiteter og forskning</c:v>
              </c:pt>
              <c:pt idx="18">
                <c:v>Film, presse og bøger</c:v>
              </c:pt>
              <c:pt idx="19">
                <c:v>Offentlig administration
og arbejdsformidling</c:v>
              </c:pt>
              <c:pt idx="20">
                <c:v>Læger, tandlæger og
dyrlæger</c:v>
              </c:pt>
              <c:pt idx="21">
                <c:v>Gennemsnit</c:v>
              </c:pt>
              <c:pt idx="22">
                <c:v>Butikker</c:v>
              </c:pt>
              <c:pt idx="23">
                <c:v>Elektronik</c:v>
              </c:pt>
              <c:pt idx="24">
                <c:v>Religiøse institutioner og
begravelsesvæsen</c:v>
              </c:pt>
              <c:pt idx="25">
                <c:v>Politi, beredskab og
fængsler</c:v>
              </c:pt>
              <c:pt idx="26">
                <c:v>Øvrig privat kontor og
foreninger</c:v>
              </c:pt>
              <c:pt idx="27">
                <c:v>Transport af gods</c:v>
              </c:pt>
              <c:pt idx="28">
                <c:v>IT og telekommunikation</c:v>
              </c:pt>
              <c:pt idx="29">
                <c:v>Kultur og sport</c:v>
              </c:pt>
              <c:pt idx="30">
                <c:v>Finans</c:v>
              </c:pt>
              <c:pt idx="31">
                <c:v>Hospitaler</c:v>
              </c:pt>
              <c:pt idx="32">
                <c:v>Rengøring</c:v>
              </c:pt>
              <c:pt idx="33">
                <c:v>Daginstitutioner</c:v>
              </c:pt>
              <c:pt idx="34">
                <c:v>Undervisning</c:v>
              </c:pt>
              <c:pt idx="35">
                <c:v>Hotel og camping</c:v>
              </c:pt>
              <c:pt idx="36">
                <c:v>Døgninstitutioner og
hjemmepleje</c:v>
              </c:pt>
              <c:pt idx="37">
                <c:v>Restauranter og barer</c:v>
              </c:pt>
              <c:pt idx="38">
                <c:v>Frisører og anden
personlig pleje</c:v>
              </c:pt>
            </c:strLit>
          </c:cat>
          <c:val>
            <c:numLit>
              <c:formatCode>General</c:formatCode>
              <c:ptCount val="39"/>
              <c:pt idx="0">
                <c:v>10.2227</c:v>
              </c:pt>
              <c:pt idx="1">
                <c:v>10.361599999999999</c:v>
              </c:pt>
              <c:pt idx="2">
                <c:v>11.1487</c:v>
              </c:pt>
              <c:pt idx="3">
                <c:v>12.2829</c:v>
              </c:pt>
              <c:pt idx="4">
                <c:v>13.213800000000001</c:v>
              </c:pt>
              <c:pt idx="5">
                <c:v>13.313700000000001</c:v>
              </c:pt>
              <c:pt idx="6">
                <c:v>13.3705</c:v>
              </c:pt>
              <c:pt idx="7">
                <c:v>13.4129</c:v>
              </c:pt>
              <c:pt idx="8">
                <c:v>13.472300000000001</c:v>
              </c:pt>
              <c:pt idx="9">
                <c:v>13.515000000000001</c:v>
              </c:pt>
              <c:pt idx="10">
                <c:v>13.690799999999999</c:v>
              </c:pt>
              <c:pt idx="11">
                <c:v>14.0349</c:v>
              </c:pt>
              <c:pt idx="12">
                <c:v>14.541399999999999</c:v>
              </c:pt>
              <c:pt idx="13">
                <c:v>15.351000000000001</c:v>
              </c:pt>
              <c:pt idx="14">
                <c:v>15.465199999999999</c:v>
              </c:pt>
              <c:pt idx="15">
                <c:v>16.220600000000001</c:v>
              </c:pt>
              <c:pt idx="16">
                <c:v>16.272400000000001</c:v>
              </c:pt>
              <c:pt idx="17">
                <c:v>16.5121</c:v>
              </c:pt>
              <c:pt idx="18">
                <c:v>16.606400000000001</c:v>
              </c:pt>
              <c:pt idx="19">
                <c:v>17.414200000000001</c:v>
              </c:pt>
              <c:pt idx="20">
                <c:v>17.621400000000001</c:v>
              </c:pt>
              <c:pt idx="21">
                <c:v>17.651599999999998</c:v>
              </c:pt>
              <c:pt idx="22">
                <c:v>17.855799999999999</c:v>
              </c:pt>
              <c:pt idx="23">
                <c:v>17.877300000000002</c:v>
              </c:pt>
              <c:pt idx="24">
                <c:v>18.073599999999999</c:v>
              </c:pt>
              <c:pt idx="25">
                <c:v>18.156400000000001</c:v>
              </c:pt>
              <c:pt idx="26">
                <c:v>18.410399999999999</c:v>
              </c:pt>
              <c:pt idx="27">
                <c:v>18.530100000000001</c:v>
              </c:pt>
              <c:pt idx="28">
                <c:v>18.55</c:v>
              </c:pt>
              <c:pt idx="29">
                <c:v>18.574300000000001</c:v>
              </c:pt>
              <c:pt idx="30">
                <c:v>19.100000000000001</c:v>
              </c:pt>
              <c:pt idx="31">
                <c:v>19.6922</c:v>
              </c:pt>
              <c:pt idx="32">
                <c:v>20.415600000000001</c:v>
              </c:pt>
              <c:pt idx="33">
                <c:v>20.5945</c:v>
              </c:pt>
              <c:pt idx="34">
                <c:v>20.927099999999999</c:v>
              </c:pt>
              <c:pt idx="35">
                <c:v>21.059699999999999</c:v>
              </c:pt>
              <c:pt idx="36">
                <c:v>22.121500000000001</c:v>
              </c:pt>
              <c:pt idx="37">
                <c:v>22.572199999999999</c:v>
              </c:pt>
              <c:pt idx="38">
                <c:v>22.944299999999998</c:v>
              </c:pt>
            </c:numLit>
          </c:val>
          <c:extLst>
            <c:ext xmlns:c16="http://schemas.microsoft.com/office/drawing/2014/chart" uri="{C3380CC4-5D6E-409C-BE32-E72D297353CC}">
              <c16:uniqueId val="{00000000-35F3-4B87-9C3E-DFDE87EE26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31735871"/>
        <c:axId val="1331742591"/>
      </c:barChart>
      <c:valAx>
        <c:axId val="1331742591"/>
        <c:scaling>
          <c:orientation val="minMax"/>
        </c:scaling>
        <c:delete val="0"/>
        <c:axPos val="b"/>
        <c:majorGridlines>
          <c:spPr>
            <a:ln w="9528" cap="flat">
              <a:solidFill>
                <a:srgbClr val="D9D9D9"/>
              </a:solidFill>
              <a:prstDash val="solid"/>
              <a:round/>
            </a:ln>
          </c:spPr>
        </c:majorGridlines>
        <c:numFmt formatCode="#,#00" sourceLinked="0"/>
        <c:majorTickMark val="none"/>
        <c:minorTickMark val="none"/>
        <c:tickLblPos val="nextTo"/>
        <c:spPr>
          <a:noFill/>
          <a:ln>
            <a:noFill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35871"/>
        <c:crosses val="autoZero"/>
        <c:crossBetween val="between"/>
      </c:valAx>
      <c:catAx>
        <c:axId val="133173587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8" cap="flat">
            <a:solidFill>
              <a:srgbClr val="D9D9D9"/>
            </a:solidFill>
            <a:prstDash val="solid"/>
            <a:round/>
          </a:ln>
        </c:spPr>
        <c:txPr>
          <a:bodyPr lIns="0" tIns="0" rIns="0" bIns="0"/>
          <a:lstStyle/>
          <a:p>
            <a:pPr marL="0" marR="0" indent="0" defTabSz="91440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sz="900" b="0" i="0" u="none" strike="noStrike" kern="1200" baseline="0">
                <a:solidFill>
                  <a:srgbClr val="000000"/>
                </a:solidFill>
                <a:latin typeface="Arial"/>
              </a:defRPr>
            </a:pPr>
            <a:endParaRPr lang="da-DK"/>
          </a:p>
        </c:txPr>
        <c:crossAx val="1331742591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plotVisOnly val="1"/>
    <c:dispBlanksAs val="gap"/>
    <c:showDLblsOverMax val="0"/>
  </c:chart>
  <c:spPr>
    <a:solidFill>
      <a:srgbClr val="FFFFFF"/>
    </a:solidFill>
    <a:ln w="12701" cap="flat">
      <a:solidFill>
        <a:srgbClr val="000000"/>
      </a:solidFill>
      <a:prstDash val="solid"/>
      <a:miter/>
    </a:ln>
  </c:spPr>
  <c:txPr>
    <a:bodyPr lIns="0" tIns="0" rIns="0" bIns="0"/>
    <a:lstStyle/>
    <a:p>
      <a:pPr marL="0" marR="0" indent="0" defTabSz="914400" fontAlgn="auto" hangingPunct="1">
        <a:lnSpc>
          <a:spcPct val="100000"/>
        </a:lnSpc>
        <a:spcBef>
          <a:spcPts val="0"/>
        </a:spcBef>
        <a:spcAft>
          <a:spcPts val="0"/>
        </a:spcAft>
        <a:tabLst/>
        <a:defRPr lang="en-US" sz="1000" b="0" i="0" u="none" strike="noStrike" kern="1200" baseline="0">
          <a:solidFill>
            <a:srgbClr val="000000"/>
          </a:solidFill>
          <a:latin typeface="Arial"/>
        </a:defRPr>
      </a:pPr>
      <a:endParaRPr lang="da-DK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2FEA4502-B3B5-502A-F705-F3A0B70DF0A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1965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F7990E18-761F-19E8-6B14-E771BCE3963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E83D90D-CD40-4C63-8CE6-C7D0CFE3E46D}" type="datetime1">
              <a: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07-02-2025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ED8134D-1B15-F812-471F-119B95731FD3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D7D006B-19BD-A42D-2E14-FBEAB2BF8F7A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48811F-D3EA-4369-BF86-4AF5A5646ED6}" type="slidenum">
              <a:t>‹nr.›</a:t>
            </a:fld>
            <a:endParaRPr lang="da-DK" sz="1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5875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7BBBE100-D402-6900-3DE7-F6607C01E6A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47BF72B-959B-7EC9-9C47-BA525A1A95A2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50446" y="0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66EBCC35-CA9C-488A-9880-AC8A1C7F8AF7}" type="datetime1">
              <a:rPr lang="da-DK"/>
              <a:pPr lvl="0"/>
              <a:t>07-02-2025</a:t>
            </a:fld>
            <a:endParaRPr lang="da-DK"/>
          </a:p>
        </p:txBody>
      </p:sp>
      <p:sp>
        <p:nvSpPr>
          <p:cNvPr id="4" name="Pladsholder til slidebillede 3">
            <a:extLst>
              <a:ext uri="{FF2B5EF4-FFF2-40B4-BE49-F238E27FC236}">
                <a16:creationId xmlns:a16="http://schemas.microsoft.com/office/drawing/2014/main" id="{B8C4B37D-1954-9FCC-2921-89669B4673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9" y="1241426"/>
            <a:ext cx="5953128" cy="334962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dsholder til noter 4">
            <a:extLst>
              <a:ext uri="{FF2B5EF4-FFF2-40B4-BE49-F238E27FC236}">
                <a16:creationId xmlns:a16="http://schemas.microsoft.com/office/drawing/2014/main" id="{E7F09512-4883-F3DB-5157-825EACAA332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79764" y="4777191"/>
            <a:ext cx="5438137" cy="390861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971983B-E758-0664-5C66-CF2B4951FE3D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95502EE-BCFE-0635-A485-005CFB64CBB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50446" y="9428579"/>
            <a:ext cx="2945657" cy="49805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fld id="{4F132B75-6C3A-4A3F-BBE9-C970B6785C5D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5026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da-DK" sz="1200" b="0" i="0" u="none" strike="noStrike" kern="1200" cap="none" spc="0" baseline="0">
        <a:solidFill>
          <a:srgbClr val="000000"/>
        </a:solidFill>
        <a:uFillTx/>
        <a:latin typeface="Arial" pitchFamily="34"/>
        <a:cs typeface="Arial" pitchFamily="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890B521-A47E-30F4-7C6C-C4EAC7949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0252E25-335F-3B12-1405-61F5BD7E3C6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BFA92A-8CCE-F24F-9DCB-35B865671A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C0E997-EEE9-E4E7-73A7-6B804F18A0B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6A2D7725-274E-D7E3-2E63-CD8DDD13B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09E079A3-AD6B-4D7A-CBDE-8C4DA050E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4692C43-CAE3-F7A1-0A6A-C3021B086941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65194071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 + el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FCBAD8-2BA2-DDA8-CDF1-A2DA1185551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BF0C305D-7874-EFB0-D651-0F6015363F3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9118C22-D9B8-4AB8-057C-004D3D73C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5">
            <a:extLst>
              <a:ext uri="{FF2B5EF4-FFF2-40B4-BE49-F238E27FC236}">
                <a16:creationId xmlns:a16="http://schemas.microsoft.com/office/drawing/2014/main" id="{93E3CFC5-500F-BAFD-9EC7-FFFC5F6BFABE}"/>
              </a:ext>
            </a:extLst>
          </p:cNvPr>
          <p:cNvSpPr txBox="1"/>
          <p:nvPr/>
        </p:nvSpPr>
        <p:spPr>
          <a:xfrm>
            <a:off x="-1397477" y="0"/>
            <a:ext cx="1274390" cy="22006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valgfrit element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vises et større element – vælges layoutet ”Element u/tekst”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F0FF4F0F-4C93-F60B-10AA-B7C2BCAE3AD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9722125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lement u/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942201-6849-62C8-68F0-1123AD866DB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124F8993-83D9-404B-C7AB-364B1E14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0826B6D7-068A-1550-E494-A40ECF52DF58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B2BB4B6A-DBF2-D371-0DD7-81A6CB9591A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65107479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9EC327-43E3-7942-7AB7-0647029BA5F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DDC01B-8C3F-AD9C-EF56-06BC96758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medieklip 3">
            <a:extLst>
              <a:ext uri="{FF2B5EF4-FFF2-40B4-BE49-F238E27FC236}">
                <a16:creationId xmlns:a16="http://schemas.microsoft.com/office/drawing/2014/main" id="{4B411B37-14EF-2D13-AA0B-975F3CC2B6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504" y="1979996"/>
            <a:ext cx="7387199" cy="42299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059BDFCB-DA28-B5DB-4997-2F9873BA6141}"/>
              </a:ext>
            </a:extLst>
          </p:cNvPr>
          <p:cNvSpPr txBox="1"/>
          <p:nvPr/>
        </p:nvSpPr>
        <p:spPr>
          <a:xfrm>
            <a:off x="-1397477" y="0"/>
            <a:ext cx="1274390" cy="175432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videofelt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Den video du indsætter fylder pladsholderen.</a:t>
            </a:r>
          </a:p>
        </p:txBody>
      </p:sp>
    </p:spTree>
    <p:extLst>
      <p:ext uri="{BB962C8B-B14F-4D97-AF65-F5344CB8AC3E}">
        <p14:creationId xmlns:p14="http://schemas.microsoft.com/office/powerpoint/2010/main" val="391738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 fuldt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6CC636E1-88D9-9C48-3C6C-DCBD0C305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ladsholder til medieklip 3">
            <a:extLst>
              <a:ext uri="{FF2B5EF4-FFF2-40B4-BE49-F238E27FC236}">
                <a16:creationId xmlns:a16="http://schemas.microsoft.com/office/drawing/2014/main" id="{F258272A-3E8A-CB29-5797-2DCF7DB9AEE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medie</a:t>
            </a:r>
          </a:p>
        </p:txBody>
      </p:sp>
      <p:sp>
        <p:nvSpPr>
          <p:cNvPr id="4" name="Tekstfelt 5">
            <a:extLst>
              <a:ext uri="{FF2B5EF4-FFF2-40B4-BE49-F238E27FC236}">
                <a16:creationId xmlns:a16="http://schemas.microsoft.com/office/drawing/2014/main" id="{4ADE8359-9937-C8D1-1E70-3BDA2BFF3959}"/>
              </a:ext>
            </a:extLst>
          </p:cNvPr>
          <p:cNvSpPr txBox="1"/>
          <p:nvPr/>
        </p:nvSpPr>
        <p:spPr>
          <a:xfrm>
            <a:off x="-1397477" y="0"/>
            <a:ext cx="1274390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Videoen fylder hele slidet.</a:t>
            </a:r>
          </a:p>
        </p:txBody>
      </p:sp>
    </p:spTree>
    <p:extLst>
      <p:ext uri="{BB962C8B-B14F-4D97-AF65-F5344CB8AC3E}">
        <p14:creationId xmlns:p14="http://schemas.microsoft.com/office/powerpoint/2010/main" val="187867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idee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55AABC-2BF5-9473-B8BC-8DFFEF0B1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7D8C01A-06CB-3CCA-5639-045B7134A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90016625-81C0-F1EA-281B-DF8346664712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35461131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Viden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3B2FB-2D94-9132-435D-029E18719A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D5EC5E1-1A78-94A2-5101-AF4850BCF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B4472FD-9AF5-2B12-C4AD-CC8ED85BB106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47933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OR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E8C9D-54BF-4E6A-CACA-DD78C92047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79999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pic>
        <p:nvPicPr>
          <p:cNvPr id="3" name="Billede 5">
            <a:extLst>
              <a:ext uri="{FF2B5EF4-FFF2-40B4-BE49-F238E27FC236}">
                <a16:creationId xmlns:a16="http://schemas.microsoft.com/office/drawing/2014/main" id="{BF7F8DFD-366E-FD76-A99D-25E20809F3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4F8BF6B6-EA90-E5F6-1EB7-F0EF6979DBF9}"/>
              </a:ext>
            </a:extLst>
          </p:cNvPr>
          <p:cNvSpPr txBox="1"/>
          <p:nvPr/>
        </p:nvSpPr>
        <p:spPr>
          <a:xfrm>
            <a:off x="-1415564" y="0"/>
            <a:ext cx="1230919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baggrunds- grafik og overskrift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039389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aker_fuld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AC38C7-CA96-9EA1-42B1-A2D5E16D64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5300"/>
              </a:lnSpc>
              <a:defRPr sz="50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B8062B4C-CC41-9DEC-207F-08B69658FBE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89601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A0F77D68-7251-4434-0A95-180A5731C04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Tekstfelt 6">
            <a:extLst>
              <a:ext uri="{FF2B5EF4-FFF2-40B4-BE49-F238E27FC236}">
                <a16:creationId xmlns:a16="http://schemas.microsoft.com/office/drawing/2014/main" id="{306EB21E-8BBA-F1BC-F388-E2829FE42C21}"/>
              </a:ext>
            </a:extLst>
          </p:cNvPr>
          <p:cNvSpPr txBox="1"/>
          <p:nvPr/>
        </p:nvSpPr>
        <p:spPr>
          <a:xfrm>
            <a:off x="-1468316" y="0"/>
            <a:ext cx="128368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øverst på siden,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2648900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6D5AC2-55BD-99D9-A748-20586283F1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EC34F37-536C-B13C-FAD0-7A6939D3CE2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273F24EA-5C48-F878-19B2-1868D3C8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A4389FBE-E89E-5DEB-C36C-B30356D86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EBC47E3A-6005-BF2B-4CD4-134E28E6FE15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800346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4B3C8-75F1-81CB-FE3B-2D7DFBAA4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55A6383-C349-E7BB-5D5F-01CFA470584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99A8AD57-DA62-87A5-A845-1FCFEB1CE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342488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1E143A3D-1336-3266-DCD1-98FC75B09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398" y="395999"/>
            <a:ext cx="1231203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44605955-4DC5-7547-5E0C-F701674E8ED3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1971512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hvi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856CCF-AAC9-6E15-A585-8EA0CDA220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60BC5AE-6501-D90E-7609-7C8F9BF7A2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pic>
        <p:nvPicPr>
          <p:cNvPr id="4" name="Billede 4">
            <a:extLst>
              <a:ext uri="{FF2B5EF4-FFF2-40B4-BE49-F238E27FC236}">
                <a16:creationId xmlns:a16="http://schemas.microsoft.com/office/drawing/2014/main" id="{3AE0DA6E-494E-BBDB-743A-9ED21D1A3B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6200" y="359999"/>
            <a:ext cx="342095" cy="5759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Billede 6">
            <a:extLst>
              <a:ext uri="{FF2B5EF4-FFF2-40B4-BE49-F238E27FC236}">
                <a16:creationId xmlns:a16="http://schemas.microsoft.com/office/drawing/2014/main" id="{DAD7A038-D230-DA5B-C218-478A12B6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66824" y="395999"/>
            <a:ext cx="1222342" cy="1346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kstfelt 8">
            <a:extLst>
              <a:ext uri="{FF2B5EF4-FFF2-40B4-BE49-F238E27FC236}">
                <a16:creationId xmlns:a16="http://schemas.microsoft.com/office/drawing/2014/main" id="{685DAA67-84B9-E65B-F16D-8F7ABAAFB489}"/>
              </a:ext>
            </a:extLst>
          </p:cNvPr>
          <p:cNvSpPr txBox="1"/>
          <p:nvPr/>
        </p:nvSpPr>
        <p:spPr>
          <a:xfrm>
            <a:off x="-1397477" y="0"/>
            <a:ext cx="121284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baggrundsfarve, overskrift og undertitel har fast placering og skriftstørrelse. </a:t>
            </a:r>
          </a:p>
        </p:txBody>
      </p:sp>
    </p:spTree>
    <p:extLst>
      <p:ext uri="{BB962C8B-B14F-4D97-AF65-F5344CB8AC3E}">
        <p14:creationId xmlns:p14="http://schemas.microsoft.com/office/powerpoint/2010/main" val="2254008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og indholdsobjek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E9A937-B4AC-3255-5FB6-95E10FC20A7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6C9C6E3-ED96-321A-03F7-C052E6B76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4">
            <a:extLst>
              <a:ext uri="{FF2B5EF4-FFF2-40B4-BE49-F238E27FC236}">
                <a16:creationId xmlns:a16="http://schemas.microsoft.com/office/drawing/2014/main" id="{182BA740-1FDD-7433-B356-E5436D0A2E76}"/>
              </a:ext>
            </a:extLst>
          </p:cNvPr>
          <p:cNvSpPr txBox="1"/>
          <p:nvPr/>
        </p:nvSpPr>
        <p:spPr>
          <a:xfrm>
            <a:off x="-1397477" y="0"/>
            <a:ext cx="1397477" cy="20621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felt til diagram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Skal der skrives tekst til elementet – vælges layoutet ”Tekst + element”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2C93D83C-0FBD-BE59-6A6E-93B18F686E8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79494" y="1979996"/>
            <a:ext cx="10029596" cy="422999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205474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side fuldsi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2A03F-7866-3F2A-ECF3-A7EAF137D4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10029596" cy="1974326"/>
          </a:xfrm>
        </p:spPr>
        <p:txBody>
          <a:bodyPr anchorCtr="1"/>
          <a:lstStyle>
            <a:lvl1pPr algn="ctr">
              <a:lnSpc>
                <a:spcPts val="6800"/>
              </a:lnSpc>
              <a:defRPr sz="6500"/>
            </a:lvl1pPr>
          </a:lstStyle>
          <a:p>
            <a:pPr lvl="0"/>
            <a:r>
              <a:rPr lang="da-DK"/>
              <a:t>Overskrift i én eller to linjer</a:t>
            </a:r>
          </a:p>
        </p:txBody>
      </p:sp>
      <p:sp>
        <p:nvSpPr>
          <p:cNvPr id="3" name="Pladsholder til billede 16">
            <a:extLst>
              <a:ext uri="{FF2B5EF4-FFF2-40B4-BE49-F238E27FC236}">
                <a16:creationId xmlns:a16="http://schemas.microsoft.com/office/drawing/2014/main" id="{70DC5ECA-1AFE-6AD1-B473-DBA0E65D977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4" name="Undertitel 2">
            <a:extLst>
              <a:ext uri="{FF2B5EF4-FFF2-40B4-BE49-F238E27FC236}">
                <a16:creationId xmlns:a16="http://schemas.microsoft.com/office/drawing/2014/main" id="{7D0672D2-5267-A911-562D-39603669A0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a-DK"/>
              <a:t>Klik for at redigere undertiteltypografien i masteren</a:t>
            </a:r>
          </a:p>
        </p:txBody>
      </p:sp>
      <p:sp>
        <p:nvSpPr>
          <p:cNvPr id="5" name="Pladsholder til billede 12">
            <a:extLst>
              <a:ext uri="{FF2B5EF4-FFF2-40B4-BE49-F238E27FC236}">
                <a16:creationId xmlns:a16="http://schemas.microsoft.com/office/drawing/2014/main" id="{9AF77A8E-4EA9-C4BB-1860-94BDFE3020F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6" name="Pladsholder til billede 14">
            <a:extLst>
              <a:ext uri="{FF2B5EF4-FFF2-40B4-BE49-F238E27FC236}">
                <a16:creationId xmlns:a16="http://schemas.microsoft.com/office/drawing/2014/main" id="{5A5127ED-39D5-EDC3-6AF7-26831279E3B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562398" y="359999"/>
            <a:ext cx="1231203" cy="13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7" name="Tekstfelt 3">
            <a:extLst>
              <a:ext uri="{FF2B5EF4-FFF2-40B4-BE49-F238E27FC236}">
                <a16:creationId xmlns:a16="http://schemas.microsoft.com/office/drawing/2014/main" id="{48A52E53-DB25-23EE-3E3C-7109D6671DD8}"/>
              </a:ext>
            </a:extLst>
          </p:cNvPr>
          <p:cNvSpPr txBox="1"/>
          <p:nvPr/>
        </p:nvSpPr>
        <p:spPr>
          <a:xfrm>
            <a:off x="-1468316" y="0"/>
            <a:ext cx="128368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Indsæt fuldside billede ved klik på billede ikon midt på siden.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Dernæst højreklik og vælg ”flyt bagest”.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undertitel og overskrift har fast placering og skriftstørrelse. Vælg derfor et foto, som egner sig til at have en overskrift i midten.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Er der brug for at skifte logomærket (F’et) eller ”Finansforbundet” øverst på siden fordi billedet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43272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D4183A-1F8E-769C-6C05-BA6B624F48D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4EC69826-9194-4387-D7D3-7C81269B76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lnSpc>
                <a:spcPts val="2700"/>
              </a:lnSpc>
              <a:spcAft>
                <a:spcPts val="600"/>
              </a:spcAft>
              <a:defRPr sz="2400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Bullet agenda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BFDA746-C87C-5055-B23D-9C000C102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8B3E9CD-E3F5-D76D-9618-CADDBDCB5367}"/>
              </a:ext>
            </a:extLst>
          </p:cNvPr>
          <p:cNvSpPr txBox="1"/>
          <p:nvPr/>
        </p:nvSpPr>
        <p:spPr>
          <a:xfrm>
            <a:off x="-1397477" y="0"/>
            <a:ext cx="1274390" cy="1200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</p:txBody>
      </p:sp>
    </p:spTree>
    <p:extLst>
      <p:ext uri="{BB962C8B-B14F-4D97-AF65-F5344CB8AC3E}">
        <p14:creationId xmlns:p14="http://schemas.microsoft.com/office/powerpoint/2010/main" val="6663008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kelt tekstbok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0E048-5037-8068-ED9E-D5D926E64F3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5698A66-0B3B-7D9B-158A-BFCC1ED194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0" indent="0">
              <a:buNone/>
              <a:defRPr>
                <a:solidFill>
                  <a:srgbClr val="001965"/>
                </a:solidFill>
              </a:defRPr>
            </a:lvl2pPr>
            <a:lvl3pPr marL="287999" indent="0">
              <a:buNone/>
              <a:defRPr>
                <a:solidFill>
                  <a:srgbClr val="001965"/>
                </a:solidFill>
              </a:defRPr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FF7FC6EC-DB0F-2BBD-B0FC-5BEEA1993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7">
            <a:extLst>
              <a:ext uri="{FF2B5EF4-FFF2-40B4-BE49-F238E27FC236}">
                <a16:creationId xmlns:a16="http://schemas.microsoft.com/office/drawing/2014/main" id="{3688D73C-23CD-4885-1859-5CA61AF613F3}"/>
              </a:ext>
            </a:extLst>
          </p:cNvPr>
          <p:cNvSpPr txBox="1"/>
          <p:nvPr/>
        </p:nvSpPr>
        <p:spPr>
          <a:xfrm>
            <a:off x="-1397477" y="0"/>
            <a:ext cx="1274390" cy="16466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 og tekstfelt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</a:t>
            </a:r>
            <a:r>
              <a:rPr lang="da-DK" sz="11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417104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 tekstboks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2946C1-D7AA-C697-DB5B-0DB3117452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9BB8BDC6-E825-47A2-2CA7-7F0886766F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A808411C-62E6-B017-48B7-CC213CB30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A7C9B45A-1D01-1FB3-2E71-500D542CB7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0ED10A9F-4060-217F-A18E-FA3BDCAABA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079504"/>
            <a:ext cx="4744803" cy="576264"/>
          </a:xfrm>
        </p:spPr>
        <p:txBody>
          <a:bodyPr anchor="ctr"/>
          <a:lstStyle>
            <a:lvl1pPr marL="0" indent="0">
              <a:lnSpc>
                <a:spcPts val="2700"/>
              </a:lnSpc>
              <a:buNone/>
              <a:defRPr sz="2400" b="1"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7" name="Tekstfelt 7">
            <a:extLst>
              <a:ext uri="{FF2B5EF4-FFF2-40B4-BE49-F238E27FC236}">
                <a16:creationId xmlns:a16="http://schemas.microsoft.com/office/drawing/2014/main" id="{0DEC760C-E650-1C1C-9E8C-F3D25D0BBF4E}"/>
              </a:ext>
            </a:extLst>
          </p:cNvPr>
          <p:cNvSpPr txBox="1"/>
          <p:nvPr/>
        </p:nvSpPr>
        <p:spPr>
          <a:xfrm>
            <a:off x="-1397477" y="0"/>
            <a:ext cx="1274390" cy="161582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overskrifter og tekstfelter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</p:txBody>
      </p:sp>
    </p:spTree>
    <p:extLst>
      <p:ext uri="{BB962C8B-B14F-4D97-AF65-F5344CB8AC3E}">
        <p14:creationId xmlns:p14="http://schemas.microsoft.com/office/powerpoint/2010/main" val="369240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høj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F8F93D-3C02-7468-9F1F-B927BD1560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217F86D9-2062-B5E5-EBA0-A6AD9DFEDB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E685D237-D2ED-6DDB-9932-5D09DE7B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05291A7F-36E1-BFF9-E411-91D529E336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64800" y="0"/>
            <a:ext cx="5824801" cy="6858000"/>
          </a:xfrm>
        </p:spPr>
        <p:txBody>
          <a:bodyPr anchor="ctr" anchorCtr="1"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7">
            <a:extLst>
              <a:ext uri="{FF2B5EF4-FFF2-40B4-BE49-F238E27FC236}">
                <a16:creationId xmlns:a16="http://schemas.microsoft.com/office/drawing/2014/main" id="{3CA46F90-CCA4-C003-92BA-547C188226F2}"/>
              </a:ext>
            </a:extLst>
          </p:cNvPr>
          <p:cNvSpPr txBox="1"/>
          <p:nvPr/>
        </p:nvSpPr>
        <p:spPr>
          <a:xfrm>
            <a:off x="-1397477" y="0"/>
            <a:ext cx="1274390" cy="300082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5196021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kstboks + foto (venstre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3BF456-EDEA-8F9B-A0FD-76F5A93AB2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64800" y="1079997"/>
            <a:ext cx="4744803" cy="575998"/>
          </a:xfrm>
        </p:spPr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6414D27B-5C5B-EDDA-0DC4-674C9F682D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64800" y="1979996"/>
            <a:ext cx="4744803" cy="4229996"/>
          </a:xfrm>
        </p:spPr>
        <p:txBody>
          <a:bodyPr/>
          <a:lstStyle>
            <a:lvl1pPr marL="0" indent="0">
              <a:buNone/>
              <a:defRPr>
                <a:solidFill>
                  <a:srgbClr val="001965"/>
                </a:solidFill>
              </a:defRPr>
            </a:lvl1pPr>
            <a:lvl2pPr marL="287999">
              <a:defRPr>
                <a:solidFill>
                  <a:srgbClr val="001965"/>
                </a:solidFill>
              </a:defRPr>
            </a:lvl2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4" name="Pladsholder til billede 12">
            <a:extLst>
              <a:ext uri="{FF2B5EF4-FFF2-40B4-BE49-F238E27FC236}">
                <a16:creationId xmlns:a16="http://schemas.microsoft.com/office/drawing/2014/main" id="{49D854BA-6726-DF01-55A7-F75888F6BB7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5999" y="359999"/>
            <a:ext cx="234004" cy="395999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a-DK"/>
              <a:t> </a:t>
            </a:r>
          </a:p>
        </p:txBody>
      </p:sp>
      <p:sp>
        <p:nvSpPr>
          <p:cNvPr id="5" name="Pladsholder til billede 9">
            <a:extLst>
              <a:ext uri="{FF2B5EF4-FFF2-40B4-BE49-F238E27FC236}">
                <a16:creationId xmlns:a16="http://schemas.microsoft.com/office/drawing/2014/main" id="{67AD7D1E-CD44-A1FF-952E-05DFA873F52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824801" cy="685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68D2EF2-D2E7-BB16-4B82-C18DA5BB7B66}"/>
              </a:ext>
            </a:extLst>
          </p:cNvPr>
          <p:cNvSpPr txBox="1"/>
          <p:nvPr/>
        </p:nvSpPr>
        <p:spPr>
          <a:xfrm>
            <a:off x="-1397477" y="0"/>
            <a:ext cx="1274390" cy="341631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Evt. mellemrubrik skrives med fed.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For bedste resultat vælges et foto der svarer til størrelsen af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eller skifte logoet pga. billedet enten er for mørkt/lyst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3985643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ADD30D-C0CC-45B2-1B80-A56AE8A1BAB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1965"/>
                </a:solidFill>
              </a:defRPr>
            </a:lvl1pPr>
          </a:lstStyle>
          <a:p>
            <a:pPr lvl="0"/>
            <a:r>
              <a:rPr lang="da-DK"/>
              <a:t>Overskrift kan skrives i en eller flere linjer</a:t>
            </a:r>
          </a:p>
        </p:txBody>
      </p:sp>
      <p:pic>
        <p:nvPicPr>
          <p:cNvPr id="3" name="Billede 8" descr="Et billede, der indeholder monitor, skærm, mørk, tv&#10;&#10;Automatisk genereret beskrivelse">
            <a:extLst>
              <a:ext uri="{FF2B5EF4-FFF2-40B4-BE49-F238E27FC236}">
                <a16:creationId xmlns:a16="http://schemas.microsoft.com/office/drawing/2014/main" id="{7CCAFC71-71A2-66A8-0F6B-76900976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999" y="359999"/>
            <a:ext cx="235458" cy="39599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dsholder til billede 4">
            <a:extLst>
              <a:ext uri="{FF2B5EF4-FFF2-40B4-BE49-F238E27FC236}">
                <a16:creationId xmlns:a16="http://schemas.microsoft.com/office/drawing/2014/main" id="{FA82470C-4A16-BCEB-4693-19E19D584D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på ikonet for at tilføje et billede</a:t>
            </a:r>
          </a:p>
        </p:txBody>
      </p:sp>
      <p:sp>
        <p:nvSpPr>
          <p:cNvPr id="5" name="Tekstfelt 5">
            <a:extLst>
              <a:ext uri="{FF2B5EF4-FFF2-40B4-BE49-F238E27FC236}">
                <a16:creationId xmlns:a16="http://schemas.microsoft.com/office/drawing/2014/main" id="{CBC05BE4-E1A9-3394-D616-070685065F15}"/>
              </a:ext>
            </a:extLst>
          </p:cNvPr>
          <p:cNvSpPr txBox="1"/>
          <p:nvPr/>
        </p:nvSpPr>
        <p:spPr>
          <a:xfrm>
            <a:off x="-1397477" y="0"/>
            <a:ext cx="1274390" cy="244682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Logo, overskrift, tekstfelt og billedfelt har fast størrelse og placering.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Samme gælder fontstørrelse og skrifttype.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Det billede du indsætter fylder pladsholderen.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900" b="0" i="0" u="none" strike="noStrike" kern="1200" cap="none" spc="0" baseline="0">
              <a:solidFill>
                <a:srgbClr val="2878FF"/>
              </a:solidFill>
              <a:uFillTx/>
              <a:latin typeface="Arial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2878FF"/>
                </a:solidFill>
                <a:uFillTx/>
                <a:latin typeface="Arial"/>
              </a:rPr>
              <a:t>Ønsker du at justere placeringen/beskære billedet – se vejledning.</a:t>
            </a:r>
          </a:p>
        </p:txBody>
      </p:sp>
    </p:spTree>
    <p:extLst>
      <p:ext uri="{BB962C8B-B14F-4D97-AF65-F5344CB8AC3E}">
        <p14:creationId xmlns:p14="http://schemas.microsoft.com/office/powerpoint/2010/main" val="185644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9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DAB82E8A-8836-2CFE-F3A2-8D8BF5DD5A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7387199" cy="575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7920E61-09E3-6C2C-DDD8-622B897CBF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79997" y="1979996"/>
            <a:ext cx="7387199" cy="4229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marL="0" marR="0" lvl="0" indent="0" algn="l" defTabSz="914400" rtl="0" fontAlgn="auto" hangingPunct="1">
        <a:lnSpc>
          <a:spcPts val="2700"/>
        </a:lnSpc>
        <a:spcBef>
          <a:spcPts val="0"/>
        </a:spcBef>
        <a:spcAft>
          <a:spcPts val="0"/>
        </a:spcAft>
        <a:buNone/>
        <a:tabLst/>
        <a:defRPr lang="da-DK" sz="2400" b="1" i="0" u="none" strike="noStrike" kern="1200" cap="none" spc="0" baseline="0">
          <a:solidFill>
            <a:srgbClr val="FFFFFF"/>
          </a:solidFill>
          <a:uFillTx/>
          <a:latin typeface="Arial" pitchFamily="34"/>
        </a:defRPr>
      </a:lvl1pPr>
    </p:titleStyle>
    <p:bodyStyle>
      <a:lvl1pPr marL="287999" marR="0" lvl="0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1pPr>
      <a:lvl2pPr marL="575998" marR="0" lvl="1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2pPr>
      <a:lvl3pPr marL="863998" marR="0" lvl="2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3pPr>
      <a:lvl4pPr marL="1151997" marR="0" lvl="3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4pPr>
      <a:lvl5pPr marL="1439997" marR="0" lvl="4" indent="-287999" algn="l" defTabSz="914400" rtl="0" fontAlgn="auto" hangingPunct="1">
        <a:lnSpc>
          <a:spcPts val="2000"/>
        </a:lnSpc>
        <a:spcBef>
          <a:spcPts val="0"/>
        </a:spcBef>
        <a:spcAft>
          <a:spcPts val="0"/>
        </a:spcAft>
        <a:buSzPct val="100000"/>
        <a:buFont typeface="Arial" pitchFamily="34"/>
        <a:buChar char="•"/>
        <a:tabLst/>
        <a:defRPr lang="da-DK" sz="1600" b="0" i="0" u="none" strike="noStrike" kern="1200" cap="none" spc="0" baseline="0">
          <a:solidFill>
            <a:srgbClr val="FFFFFF"/>
          </a:solidFill>
          <a:uFillTx/>
          <a:latin typeface="Arial" pitchFamily="34"/>
          <a:cs typeface="Arial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67B8E9-A658-7938-0726-99688B25A0C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a-DK" sz="4000" i="1"/>
              <a:t>Få styr på arbejdspresset</a:t>
            </a:r>
            <a:br>
              <a:rPr lang="da-DK" sz="4000" i="1"/>
            </a:br>
            <a:r>
              <a:rPr lang="da-DK" sz="4000" b="0"/>
              <a:t>5 udvalgte værktøjer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2034A23-15DB-42E9-9068-5310B20D8B4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11521" y="6498000"/>
            <a:ext cx="9168953" cy="180493"/>
          </a:xfrm>
        </p:spPr>
        <p:txBody>
          <a:bodyPr anchor="b" anchorCtr="1"/>
          <a:lstStyle/>
          <a:p>
            <a:endParaRPr lang="da-D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FAF1C02-4EA1-AA72-4B21-452400FCF7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1079997"/>
            <a:ext cx="5284802" cy="575998"/>
          </a:xfrm>
        </p:spPr>
        <p:txBody>
          <a:bodyPr/>
          <a:lstStyle/>
          <a:p>
            <a:pPr lvl="0"/>
            <a:r>
              <a:rPr lang="da-DK" sz="2200"/>
              <a:t>Hvordan bruger du værktøjerne?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423C2735-82A3-236C-2892-66644444BE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Værktøjerne er udvalgt og præsenteret så de er nemme at gå til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</a:t>
            </a:r>
            <a:r>
              <a:rPr lang="da-DK" sz="1800" i="1">
                <a:solidFill>
                  <a:srgbClr val="001965"/>
                </a:solidFill>
              </a:rPr>
              <a:t>Sådan går du frem</a:t>
            </a:r>
            <a:r>
              <a:rPr lang="da-DK" sz="1800">
                <a:solidFill>
                  <a:srgbClr val="001965"/>
                </a:solidFill>
              </a:rPr>
              <a:t> med få enkle skridt </a:t>
            </a:r>
          </a:p>
          <a:p>
            <a:pPr marL="285750" lvl="0" indent="-285750"/>
            <a:endParaRPr lang="da-DK" sz="1800">
              <a:solidFill>
                <a:srgbClr val="001965"/>
              </a:solidFill>
            </a:endParaRPr>
          </a:p>
          <a:p>
            <a:pPr marL="285750" lvl="0" indent="-285750"/>
            <a:r>
              <a:rPr lang="da-DK" sz="1800">
                <a:solidFill>
                  <a:srgbClr val="001965"/>
                </a:solidFill>
              </a:rPr>
              <a:t>Hvert værktøj har 1 side med et </a:t>
            </a:r>
            <a:r>
              <a:rPr lang="da-DK" sz="1800" i="1">
                <a:solidFill>
                  <a:srgbClr val="001965"/>
                </a:solidFill>
              </a:rPr>
              <a:t>arbejdsskema</a:t>
            </a:r>
            <a:r>
              <a:rPr lang="da-DK" sz="1800">
                <a:solidFill>
                  <a:srgbClr val="001965"/>
                </a:solidFill>
              </a:rPr>
              <a:t>, som kan printes, og som kan udfyldes med dine egne noter</a:t>
            </a:r>
          </a:p>
        </p:txBody>
      </p:sp>
      <p:pic>
        <p:nvPicPr>
          <p:cNvPr id="4" name="Pladsholder til billede 7">
            <a:extLst>
              <a:ext uri="{FF2B5EF4-FFF2-40B4-BE49-F238E27FC236}">
                <a16:creationId xmlns:a16="http://schemas.microsoft.com/office/drawing/2014/main" id="{D91922E4-973A-1068-34D2-6CF85767AE9B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27" r="2027"/>
          <a:stretch>
            <a:fillRect/>
          </a:stretch>
        </p:blipFill>
        <p:spPr>
          <a:xfrm>
            <a:off x="6364800" y="0"/>
            <a:ext cx="5824801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A7BC78-59F4-51C2-0C68-DC4297420D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78174" y="2349998"/>
            <a:ext cx="9868972" cy="620173"/>
          </a:xfrm>
        </p:spPr>
        <p:txBody>
          <a:bodyPr/>
          <a:lstStyle/>
          <a:p>
            <a:pPr lvl="0"/>
            <a:r>
              <a:rPr lang="da-DK" sz="3600">
                <a:latin typeface="Arial"/>
                <a:cs typeface="Arial"/>
              </a:rPr>
              <a:t>Hvorfor er håndtering af arbejdspres vigtigt?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63102080-FCBA-BD4E-D525-96DF8E258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13045" y="1264907"/>
            <a:ext cx="4576133" cy="135862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ARBEJDSPRES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200">
                <a:solidFill>
                  <a:srgbClr val="2878FF"/>
                </a:solidFill>
              </a:rPr>
              <a:t>2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600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4000">
              <a:solidFill>
                <a:srgbClr val="001965"/>
              </a:solidFill>
            </a:endParaRPr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6686BF82-48E1-889A-68B1-31E4F397D30B}"/>
              </a:ext>
            </a:extLst>
          </p:cNvPr>
          <p:cNvGraphicFramePr/>
          <p:nvPr/>
        </p:nvGraphicFramePr>
        <p:xfrm>
          <a:off x="12433005" y="133346"/>
          <a:ext cx="4572000" cy="659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lede 13">
            <a:extLst>
              <a:ext uri="{FF2B5EF4-FFF2-40B4-BE49-F238E27FC236}">
                <a16:creationId xmlns:a16="http://schemas.microsoft.com/office/drawing/2014/main" id="{87186298-FE89-31C9-C687-77E843D52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761" y="1264907"/>
            <a:ext cx="3325663" cy="522288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kstfelt 15">
            <a:extLst>
              <a:ext uri="{FF2B5EF4-FFF2-40B4-BE49-F238E27FC236}">
                <a16:creationId xmlns:a16="http://schemas.microsoft.com/office/drawing/2014/main" id="{D406220F-E7CF-AEA8-6220-5EED806D2CAF}"/>
              </a:ext>
            </a:extLst>
          </p:cNvPr>
          <p:cNvSpPr txBox="1"/>
          <p:nvPr/>
        </p:nvSpPr>
        <p:spPr>
          <a:xfrm>
            <a:off x="10037131" y="1095149"/>
            <a:ext cx="1398876" cy="4001094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Gns. af  de, der har svaret ”Altid” eller i ”Ofte” til disse 4 spørgsmål: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Hvor ofte sker det, at du ikke når alle dine arbejdsopgaver?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Hvor ofte får du uventede arbejdsopgaver, der sætter dig under tidspres?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Er det nødvendigt at arbejde meget hurtigt?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900" b="0" i="0" u="none" strike="noStrike" kern="1200" cap="none" spc="0" baseline="0">
                <a:solidFill>
                  <a:srgbClr val="000000"/>
                </a:solidFill>
                <a:uFillTx/>
                <a:latin typeface="Verdana" pitchFamily="34"/>
              </a:rPr>
              <a:t>Kommer du bagud med dine 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000000"/>
              </a:solidFill>
              <a:uFillTx/>
              <a:latin typeface="Aptos Narrow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Data: Finansforbundet 2024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NOA_L 2023</a:t>
            </a:r>
            <a:endParaRPr lang="da-DK" sz="11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E7D69C8E-FB8C-16BE-984D-BE95FC844D5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20901" y="1129393"/>
            <a:ext cx="4576133" cy="1358624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INDFLYDELSE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Finanssektoren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7200">
                <a:solidFill>
                  <a:srgbClr val="2878FF"/>
                </a:solidFill>
              </a:rPr>
              <a:t>24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ud af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6000">
                <a:solidFill>
                  <a:srgbClr val="2878FF"/>
                </a:solidFill>
              </a:rPr>
              <a:t>37 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r>
              <a:rPr lang="da-DK" sz="4000">
                <a:solidFill>
                  <a:srgbClr val="001965"/>
                </a:solidFill>
              </a:rPr>
              <a:t>branchegrupper</a:t>
            </a:r>
          </a:p>
          <a:p>
            <a:pPr marL="0" lvl="0" indent="0" algn="ctr">
              <a:lnSpc>
                <a:spcPct val="100000"/>
              </a:lnSpc>
              <a:spcAft>
                <a:spcPts val="600"/>
              </a:spcAft>
              <a:buNone/>
            </a:pPr>
            <a:endParaRPr lang="da-DK" sz="4000">
              <a:solidFill>
                <a:srgbClr val="001965"/>
              </a:solidFill>
            </a:endParaRPr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1FC573E9-89AD-BFF8-6342-E2E6AF4B5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3" y="1020726"/>
            <a:ext cx="3536414" cy="509299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kstfelt 5">
            <a:extLst>
              <a:ext uri="{FF2B5EF4-FFF2-40B4-BE49-F238E27FC236}">
                <a16:creationId xmlns:a16="http://schemas.microsoft.com/office/drawing/2014/main" id="{723DE374-2316-C9BF-73A2-8DBA5C5E0255}"/>
              </a:ext>
            </a:extLst>
          </p:cNvPr>
          <p:cNvSpPr txBox="1"/>
          <p:nvPr/>
        </p:nvSpPr>
        <p:spPr>
          <a:xfrm>
            <a:off x="10069034" y="1020726"/>
            <a:ext cx="1398876" cy="5001365"/>
          </a:xfrm>
          <a:prstGeom prst="rect">
            <a:avLst/>
          </a:prstGeom>
          <a:solidFill>
            <a:srgbClr val="FFFFFF"/>
          </a:solidFill>
          <a:ln w="12701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Gns. af  de, der har svaret ”I meget høj grad” eller i ”I høj grad” til disse 4 spørgsmål: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Har du indflydelse på, hvordan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Har du tilstrækkelige beføjelser i forhold til det ansvar, du har i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 Har du mulighed for at træffe væsentlige beslutninger om dit arbejde?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Har du indflydelse på, i hvilken rækkefølge du løser dine arbejdsopgaver? </a:t>
            </a: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100" b="0" i="0" u="none" strike="noStrike" kern="1200" cap="none" spc="0" baseline="0">
              <a:solidFill>
                <a:srgbClr val="000000"/>
              </a:solidFill>
              <a:uFillTx/>
              <a:latin typeface="Aptos Narrow" pitchFamily="34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Data: Finansforbundet 2024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100" b="0" i="0" u="none" strike="noStrike" kern="1200" cap="none" spc="0" baseline="0">
                <a:solidFill>
                  <a:srgbClr val="000000"/>
                </a:solidFill>
                <a:uFillTx/>
                <a:latin typeface="Aptos Narrow" pitchFamily="34"/>
              </a:rPr>
              <a:t>NOA_L 2023</a:t>
            </a:r>
            <a:endParaRPr lang="da-DK" sz="11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2">
            <a:extLst>
              <a:ext uri="{FF2B5EF4-FFF2-40B4-BE49-F238E27FC236}">
                <a16:creationId xmlns:a16="http://schemas.microsoft.com/office/drawing/2014/main" id="{C8D37814-9667-2CE9-6161-04308D5BA30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623721" y="2181008"/>
            <a:ext cx="7387199" cy="4229996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buNone/>
            </a:pPr>
            <a:endParaRPr lang="da-DK" sz="6000">
              <a:solidFill>
                <a:srgbClr val="FD6D6F"/>
              </a:solidFill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da-DK" sz="9600">
                <a:solidFill>
                  <a:srgbClr val="FD6D6F"/>
                </a:solidFill>
              </a:rPr>
              <a:t> </a:t>
            </a:r>
            <a:r>
              <a:rPr lang="da-DK" sz="4400">
                <a:solidFill>
                  <a:srgbClr val="FD6D6F"/>
                </a:solidFill>
              </a:rPr>
              <a:t>Nr. </a:t>
            </a:r>
            <a:r>
              <a:rPr lang="da-DK" sz="9600">
                <a:solidFill>
                  <a:srgbClr val="FD6D6F"/>
                </a:solidFill>
              </a:rPr>
              <a:t>9 </a:t>
            </a:r>
          </a:p>
          <a:p>
            <a:pPr marL="0" lvl="0" indent="0" algn="ctr">
              <a:lnSpc>
                <a:spcPct val="100000"/>
              </a:lnSpc>
              <a:buNone/>
            </a:pPr>
            <a:r>
              <a:rPr lang="da-DK" sz="3600">
                <a:solidFill>
                  <a:srgbClr val="FD6D6F"/>
                </a:solidFill>
              </a:rPr>
              <a:t>    af  37</a:t>
            </a:r>
          </a:p>
          <a:p>
            <a:pPr marL="0" lvl="0" indent="0" algn="ctr">
              <a:lnSpc>
                <a:spcPct val="100000"/>
              </a:lnSpc>
              <a:buNone/>
            </a:pPr>
            <a:endParaRPr lang="da-DK" sz="6000">
              <a:solidFill>
                <a:srgbClr val="FD6D6F"/>
              </a:solidFill>
            </a:endParaRPr>
          </a:p>
          <a:p>
            <a:pPr marL="0" lvl="0" indent="0">
              <a:buNone/>
            </a:pPr>
            <a:endParaRPr lang="da-DK" sz="6000">
              <a:solidFill>
                <a:srgbClr val="FD6D6F"/>
              </a:solidFill>
            </a:endParaRPr>
          </a:p>
          <a:p>
            <a:pPr marL="0" lvl="0" indent="0">
              <a:buNone/>
            </a:pPr>
            <a:endParaRPr lang="da-DK">
              <a:solidFill>
                <a:srgbClr val="001965"/>
              </a:solidFill>
            </a:endParaRPr>
          </a:p>
        </p:txBody>
      </p:sp>
      <p:pic>
        <p:nvPicPr>
          <p:cNvPr id="3" name="Billede 3">
            <a:extLst>
              <a:ext uri="{FF2B5EF4-FFF2-40B4-BE49-F238E27FC236}">
                <a16:creationId xmlns:a16="http://schemas.microsoft.com/office/drawing/2014/main" id="{059D8F2F-2AFF-6408-7D9F-9823628B3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7431" y="-701536"/>
            <a:ext cx="13505898" cy="77335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Billede 4">
            <a:extLst>
              <a:ext uri="{FF2B5EF4-FFF2-40B4-BE49-F238E27FC236}">
                <a16:creationId xmlns:a16="http://schemas.microsoft.com/office/drawing/2014/main" id="{84A9D011-FE5B-075F-0B0B-E31BF0351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121" y="5973619"/>
            <a:ext cx="603558" cy="603558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5" name="Diagram 7">
            <a:extLst>
              <a:ext uri="{FF2B5EF4-FFF2-40B4-BE49-F238E27FC236}">
                <a16:creationId xmlns:a16="http://schemas.microsoft.com/office/drawing/2014/main" id="{778791AA-E77E-2CE0-3C0E-2A8052E6BE09}"/>
              </a:ext>
            </a:extLst>
          </p:cNvPr>
          <p:cNvGraphicFramePr/>
          <p:nvPr/>
        </p:nvGraphicFramePr>
        <p:xfrm>
          <a:off x="6495604" y="180749"/>
          <a:ext cx="4572000" cy="623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kstfelt 8">
            <a:extLst>
              <a:ext uri="{FF2B5EF4-FFF2-40B4-BE49-F238E27FC236}">
                <a16:creationId xmlns:a16="http://schemas.microsoft.com/office/drawing/2014/main" id="{6595F608-194E-3AF6-58F9-CA951204B01E}"/>
              </a:ext>
            </a:extLst>
          </p:cNvPr>
          <p:cNvSpPr txBox="1"/>
          <p:nvPr/>
        </p:nvSpPr>
        <p:spPr>
          <a:xfrm>
            <a:off x="6377940" y="6431030"/>
            <a:ext cx="4848423" cy="246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000" b="0" i="1" u="none" strike="noStrike" kern="1200" cap="none" spc="0" baseline="0">
                <a:solidFill>
                  <a:srgbClr val="000000"/>
                </a:solidFill>
                <a:uFillTx/>
                <a:latin typeface="Arial"/>
              </a:rPr>
              <a:t>Sp. Hvor ofte har du følt dig stresset inden for de seneste 2 uger?, (Ofte/hele tiden)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242573FA-20B9-C505-1E4E-8C7E49F87B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79997" y="2429999"/>
            <a:ext cx="9144000" cy="1517309"/>
          </a:xfrm>
        </p:spPr>
        <p:txBody>
          <a:bodyPr/>
          <a:lstStyle/>
          <a:p>
            <a:pPr lvl="0"/>
            <a:r>
              <a:rPr lang="da-DK"/>
              <a:t>God arbejdslyst!</a:t>
            </a:r>
            <a:br>
              <a:rPr lang="da-DK"/>
            </a:br>
            <a:endParaRPr lang="da-DK"/>
          </a:p>
        </p:txBody>
      </p:sp>
      <p:sp>
        <p:nvSpPr>
          <p:cNvPr id="3" name="Tekstfelt 1">
            <a:extLst>
              <a:ext uri="{FF2B5EF4-FFF2-40B4-BE49-F238E27FC236}">
                <a16:creationId xmlns:a16="http://schemas.microsoft.com/office/drawing/2014/main" id="{F69246ED-B582-7768-F4F5-481F2FB2A2BE}"/>
              </a:ext>
            </a:extLst>
          </p:cNvPr>
          <p:cNvSpPr txBox="1"/>
          <p:nvPr/>
        </p:nvSpPr>
        <p:spPr>
          <a:xfrm>
            <a:off x="2381061" y="4264185"/>
            <a:ext cx="6002450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a-DK" sz="1800" b="1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Få mere inspiration til trivselsarbejdet (link, eller QR kode til BFA’s t</a:t>
            </a:r>
            <a:r>
              <a:rPr lang="da-DK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rPr>
              <a:t>rivselstools)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da-DK" sz="1800" b="0" i="0" u="none" strike="noStrike" kern="1200" cap="none" spc="0" baseline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D06F0-28B9-0518-6BD9-BDF7EE6D9C0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/>
              <a:t>Kort om de 5 værktøjer </a:t>
            </a:r>
          </a:p>
        </p:txBody>
      </p:sp>
      <p:grpSp>
        <p:nvGrpSpPr>
          <p:cNvPr id="3" name="Pladsholder til tekst 2">
            <a:extLst>
              <a:ext uri="{FF2B5EF4-FFF2-40B4-BE49-F238E27FC236}">
                <a16:creationId xmlns:a16="http://schemas.microsoft.com/office/drawing/2014/main" id="{E160EE41-D7D7-75EB-9E57-ABF5F95A50C1}"/>
              </a:ext>
            </a:extLst>
          </p:cNvPr>
          <p:cNvGrpSpPr/>
          <p:nvPr/>
        </p:nvGrpSpPr>
        <p:grpSpPr>
          <a:xfrm>
            <a:off x="1079494" y="1980517"/>
            <a:ext cx="10029606" cy="4228972"/>
            <a:chOff x="1079494" y="1980517"/>
            <a:chExt cx="10029606" cy="4228972"/>
          </a:xfrm>
        </p:grpSpPr>
        <p:sp>
          <p:nvSpPr>
            <p:cNvPr id="4" name="Kombinationstegning: figur 3">
              <a:extLst>
                <a:ext uri="{FF2B5EF4-FFF2-40B4-BE49-F238E27FC236}">
                  <a16:creationId xmlns:a16="http://schemas.microsoft.com/office/drawing/2014/main" id="{67D6E76E-C4D8-166F-642C-E9B8E5D64B01}"/>
                </a:ext>
              </a:extLst>
            </p:cNvPr>
            <p:cNvSpPr/>
            <p:nvPr/>
          </p:nvSpPr>
          <p:spPr>
            <a:xfrm>
              <a:off x="1079494" y="1980517"/>
              <a:ext cx="10029596" cy="1208279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DD6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5" name="Rektangel 4" descr="Gruppe">
              <a:extLst>
                <a:ext uri="{FF2B5EF4-FFF2-40B4-BE49-F238E27FC236}">
                  <a16:creationId xmlns:a16="http://schemas.microsoft.com/office/drawing/2014/main" id="{7688F259-8998-F5C5-ECD8-96AD2B318B0A}"/>
                </a:ext>
              </a:extLst>
            </p:cNvPr>
            <p:cNvSpPr/>
            <p:nvPr/>
          </p:nvSpPr>
          <p:spPr>
            <a:xfrm>
              <a:off x="1444998" y="2252377"/>
              <a:ext cx="664549" cy="664549"/>
            </a:xfrm>
            <a:prstGeom prst="rect">
              <a:avLst/>
            </a:prstGeom>
            <a:blipFill>
              <a:blip r:embed="rId2">
                <a:alphaModFix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6" name="Kombinationstegning: figur 5">
              <a:extLst>
                <a:ext uri="{FF2B5EF4-FFF2-40B4-BE49-F238E27FC236}">
                  <a16:creationId xmlns:a16="http://schemas.microsoft.com/office/drawing/2014/main" id="{B24C183D-7B32-ECDA-5975-66382947F36A}"/>
                </a:ext>
              </a:extLst>
            </p:cNvPr>
            <p:cNvSpPr/>
            <p:nvPr/>
          </p:nvSpPr>
          <p:spPr>
            <a:xfrm>
              <a:off x="2475061" y="1980517"/>
              <a:ext cx="8634039" cy="1208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34040"/>
                <a:gd name="f7" fmla="val 1208276"/>
                <a:gd name="f8" fmla="+- 0 0 -90"/>
                <a:gd name="f9" fmla="*/ f3 1 8634040"/>
                <a:gd name="f10" fmla="*/ f4 1 120827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8634040"/>
                <a:gd name="f19" fmla="*/ f15 1 1208276"/>
                <a:gd name="f20" fmla="*/ 0 f16 1"/>
                <a:gd name="f21" fmla="*/ 0 f15 1"/>
                <a:gd name="f22" fmla="*/ 8634040 f16 1"/>
                <a:gd name="f23" fmla="*/ 1208276 f15 1"/>
                <a:gd name="f24" fmla="+- f17 0 f1"/>
                <a:gd name="f25" fmla="*/ f20 1 8634040"/>
                <a:gd name="f26" fmla="*/ f21 1 1208276"/>
                <a:gd name="f27" fmla="*/ f22 1 8634040"/>
                <a:gd name="f28" fmla="*/ f23 1 120827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8634040" h="120827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27878" tIns="127878" rIns="127878" bIns="127878" anchor="ctr" anchorCtr="0" compatLnSpc="1">
              <a:noAutofit/>
            </a:bodyPr>
            <a:lstStyle/>
            <a:p>
              <a:pPr marL="0" marR="0" lvl="0" indent="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Værktøjerne er udvalgt og bearbejdet af tillidsvalgte ud fra kriteriet om, at de skal være nemme at forstå og bruge i dagligdagen  </a:t>
              </a:r>
              <a:endPara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" name="Kombinationstegning: figur 6">
              <a:extLst>
                <a:ext uri="{FF2B5EF4-FFF2-40B4-BE49-F238E27FC236}">
                  <a16:creationId xmlns:a16="http://schemas.microsoft.com/office/drawing/2014/main" id="{D36072C0-682E-22D3-DB1A-1168FB19D5FA}"/>
                </a:ext>
              </a:extLst>
            </p:cNvPr>
            <p:cNvSpPr/>
            <p:nvPr/>
          </p:nvSpPr>
          <p:spPr>
            <a:xfrm>
              <a:off x="1079494" y="3490859"/>
              <a:ext cx="10029596" cy="1208279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DD6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056CA663-629C-E433-F610-F21B0221790E}"/>
                </a:ext>
              </a:extLst>
            </p:cNvPr>
            <p:cNvSpPr/>
            <p:nvPr/>
          </p:nvSpPr>
          <p:spPr>
            <a:xfrm>
              <a:off x="1444998" y="3762719"/>
              <a:ext cx="664549" cy="664549"/>
            </a:xfrm>
            <a:prstGeom prst="rect">
              <a:avLst/>
            </a:prstGeom>
            <a:solidFill>
              <a:srgbClr val="2878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9" name="Kombinationstegning: figur 8">
              <a:extLst>
                <a:ext uri="{FF2B5EF4-FFF2-40B4-BE49-F238E27FC236}">
                  <a16:creationId xmlns:a16="http://schemas.microsoft.com/office/drawing/2014/main" id="{CCD0ECC3-EC44-BF25-0266-073E001B0198}"/>
                </a:ext>
              </a:extLst>
            </p:cNvPr>
            <p:cNvSpPr/>
            <p:nvPr/>
          </p:nvSpPr>
          <p:spPr>
            <a:xfrm>
              <a:off x="2475061" y="3490859"/>
              <a:ext cx="8634039" cy="1208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34040"/>
                <a:gd name="f7" fmla="val 1208276"/>
                <a:gd name="f8" fmla="+- 0 0 -90"/>
                <a:gd name="f9" fmla="*/ f3 1 8634040"/>
                <a:gd name="f10" fmla="*/ f4 1 120827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8634040"/>
                <a:gd name="f19" fmla="*/ f15 1 1208276"/>
                <a:gd name="f20" fmla="*/ 0 f16 1"/>
                <a:gd name="f21" fmla="*/ 0 f15 1"/>
                <a:gd name="f22" fmla="*/ 8634040 f16 1"/>
                <a:gd name="f23" fmla="*/ 1208276 f15 1"/>
                <a:gd name="f24" fmla="+- f17 0 f1"/>
                <a:gd name="f25" fmla="*/ f20 1 8634040"/>
                <a:gd name="f26" fmla="*/ f21 1 1208276"/>
                <a:gd name="f27" fmla="*/ f22 1 8634040"/>
                <a:gd name="f28" fmla="*/ f23 1 120827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8634040" h="120827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27878" tIns="127878" rIns="127878" bIns="127878" anchor="ctr" anchorCtr="0" compatLnSpc="1">
              <a:noAutofit/>
            </a:bodyPr>
            <a:lstStyle/>
            <a:p>
              <a:pPr marL="0" marR="0" lvl="0" indent="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Målgruppen for værktøjerne er medarbejdere, tillidsrepræsentanter, arbejdsmiljørepræsentanter og ledere. Værktøjerne kan bruges både individuelt </a:t>
              </a: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og i </a:t>
              </a:r>
              <a:r>
                <a:rPr lang="da-DK" sz="2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grupper</a:t>
              </a:r>
              <a:r>
                <a:rPr lang="en-US" sz="2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  </a:t>
              </a:r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C47BF20B-B91B-D3EC-7787-5CA903A5F683}"/>
                </a:ext>
              </a:extLst>
            </p:cNvPr>
            <p:cNvSpPr/>
            <p:nvPr/>
          </p:nvSpPr>
          <p:spPr>
            <a:xfrm>
              <a:off x="1079494" y="5001210"/>
              <a:ext cx="10029596" cy="1208279"/>
            </a:xfrm>
            <a:custGeom>
              <a:avLst>
                <a:gd name="f0" fmla="val 216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CDD6FF"/>
            </a:solid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1" name="Rektangel 10" descr="Download">
              <a:extLst>
                <a:ext uri="{FF2B5EF4-FFF2-40B4-BE49-F238E27FC236}">
                  <a16:creationId xmlns:a16="http://schemas.microsoft.com/office/drawing/2014/main" id="{3AD81749-865F-A768-08BD-4A094602E275}"/>
                </a:ext>
              </a:extLst>
            </p:cNvPr>
            <p:cNvSpPr/>
            <p:nvPr/>
          </p:nvSpPr>
          <p:spPr>
            <a:xfrm>
              <a:off x="1444998" y="5273070"/>
              <a:ext cx="664549" cy="664549"/>
            </a:xfrm>
            <a:prstGeom prst="rect">
              <a:avLst/>
            </a:prstGeom>
            <a:blipFill>
              <a:blip r:embed="rId4">
                <a:alphaModFix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 cap="flat">
              <a:noFill/>
              <a:prstDash val="solid"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2" name="Kombinationstegning: figur 11">
              <a:extLst>
                <a:ext uri="{FF2B5EF4-FFF2-40B4-BE49-F238E27FC236}">
                  <a16:creationId xmlns:a16="http://schemas.microsoft.com/office/drawing/2014/main" id="{5A447158-F513-BD06-87B4-4A23C1F965CB}"/>
                </a:ext>
              </a:extLst>
            </p:cNvPr>
            <p:cNvSpPr/>
            <p:nvPr/>
          </p:nvSpPr>
          <p:spPr>
            <a:xfrm>
              <a:off x="2475061" y="5001210"/>
              <a:ext cx="8634039" cy="12082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634040"/>
                <a:gd name="f7" fmla="val 1208276"/>
                <a:gd name="f8" fmla="+- 0 0 -90"/>
                <a:gd name="f9" fmla="*/ f3 1 8634040"/>
                <a:gd name="f10" fmla="*/ f4 1 1208276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8634040"/>
                <a:gd name="f19" fmla="*/ f15 1 1208276"/>
                <a:gd name="f20" fmla="*/ 0 f16 1"/>
                <a:gd name="f21" fmla="*/ 0 f15 1"/>
                <a:gd name="f22" fmla="*/ 8634040 f16 1"/>
                <a:gd name="f23" fmla="*/ 1208276 f15 1"/>
                <a:gd name="f24" fmla="+- f17 0 f1"/>
                <a:gd name="f25" fmla="*/ f20 1 8634040"/>
                <a:gd name="f26" fmla="*/ f21 1 1208276"/>
                <a:gd name="f27" fmla="*/ f22 1 8634040"/>
                <a:gd name="f28" fmla="*/ f23 1 1208276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8634040" h="1208276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127878" tIns="127878" rIns="127878" bIns="127878" anchor="ctr" anchorCtr="0" compatLnSpc="1">
              <a:noAutofit/>
            </a:bodyPr>
            <a:lstStyle/>
            <a:p>
              <a:pPr marL="0" marR="0" lvl="0" indent="0" algn="l" defTabSz="106680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24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Værktøjerne findes på dansk og engelsk. Du downloader materialet her: (link eller QR-kode)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79E79348-CF03-BC60-F68D-A9D76F281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5507" y="0"/>
            <a:ext cx="2701567" cy="575998"/>
          </a:xfrm>
        </p:spPr>
        <p:txBody>
          <a:bodyPr/>
          <a:lstStyle/>
          <a:p>
            <a:pPr lvl="0"/>
            <a:r>
              <a:rPr lang="da-DK"/>
              <a:t>De 5 værktøjer</a:t>
            </a:r>
          </a:p>
        </p:txBody>
      </p:sp>
      <p:grpSp>
        <p:nvGrpSpPr>
          <p:cNvPr id="3" name="Pladsholder til indhold 9">
            <a:extLst>
              <a:ext uri="{FF2B5EF4-FFF2-40B4-BE49-F238E27FC236}">
                <a16:creationId xmlns:a16="http://schemas.microsoft.com/office/drawing/2014/main" id="{C8F2A30A-A6E5-0A92-E9BB-C78437FE33F1}"/>
              </a:ext>
            </a:extLst>
          </p:cNvPr>
          <p:cNvGrpSpPr/>
          <p:nvPr/>
        </p:nvGrpSpPr>
        <p:grpSpPr>
          <a:xfrm>
            <a:off x="1879540" y="666451"/>
            <a:ext cx="7811828" cy="5982681"/>
            <a:chOff x="1879540" y="666451"/>
            <a:chExt cx="7811828" cy="5982681"/>
          </a:xfrm>
        </p:grpSpPr>
        <p:sp>
          <p:nvSpPr>
            <p:cNvPr id="4" name="Kombinationstegning: figur 3">
              <a:extLst>
                <a:ext uri="{FF2B5EF4-FFF2-40B4-BE49-F238E27FC236}">
                  <a16:creationId xmlns:a16="http://schemas.microsoft.com/office/drawing/2014/main" id="{E7125DF5-895E-A601-F054-EBBF02EDA843}"/>
                </a:ext>
              </a:extLst>
            </p:cNvPr>
            <p:cNvSpPr/>
            <p:nvPr/>
          </p:nvSpPr>
          <p:spPr>
            <a:xfrm>
              <a:off x="1879540" y="666451"/>
              <a:ext cx="2432514" cy="364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2518"/>
                <a:gd name="f7" fmla="val 364877"/>
                <a:gd name="f8" fmla="+- 0 0 -90"/>
                <a:gd name="f9" fmla="*/ f3 1 2432518"/>
                <a:gd name="f10" fmla="*/ f4 1 3648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432518"/>
                <a:gd name="f19" fmla="*/ f15 1 364877"/>
                <a:gd name="f20" fmla="*/ 0 f16 1"/>
                <a:gd name="f21" fmla="*/ 0 f15 1"/>
                <a:gd name="f22" fmla="*/ 2432518 f16 1"/>
                <a:gd name="f23" fmla="*/ 364877 f15 1"/>
                <a:gd name="f24" fmla="+- f17 0 f1"/>
                <a:gd name="f25" fmla="*/ f20 1 2432518"/>
                <a:gd name="f26" fmla="*/ f21 1 364877"/>
                <a:gd name="f27" fmla="*/ f22 1 2432518"/>
                <a:gd name="f28" fmla="*/ f23 1 3648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432518" h="3648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45720" rIns="45720" bIns="0" anchor="b" anchorCtr="0" compatLnSpc="1">
              <a:noAutofit/>
            </a:bodyPr>
            <a:lstStyle/>
            <a:p>
              <a:pPr marL="0" marR="0" lvl="0" indent="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 1: Stresstrappen – tag temperaturen</a:t>
              </a:r>
            </a:p>
          </p:txBody>
        </p:sp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32EB5596-4C5E-2D92-4273-C5A852F023F9}"/>
                </a:ext>
              </a:extLst>
            </p:cNvPr>
            <p:cNvSpPr/>
            <p:nvPr/>
          </p:nvSpPr>
          <p:spPr>
            <a:xfrm>
              <a:off x="1879540" y="1103653"/>
              <a:ext cx="2432514" cy="2432514"/>
            </a:xfrm>
            <a:prstGeom prst="rect">
              <a:avLst/>
            </a:prstGeom>
            <a:blipFill>
              <a:blip r:embed="rId2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6" name="Kombinationstegning: figur 5">
              <a:extLst>
                <a:ext uri="{FF2B5EF4-FFF2-40B4-BE49-F238E27FC236}">
                  <a16:creationId xmlns:a16="http://schemas.microsoft.com/office/drawing/2014/main" id="{19D2DFE6-125C-F0A9-B2C1-A7152A1DB9EE}"/>
                </a:ext>
              </a:extLst>
            </p:cNvPr>
            <p:cNvSpPr/>
            <p:nvPr/>
          </p:nvSpPr>
          <p:spPr>
            <a:xfrm>
              <a:off x="4569201" y="666451"/>
              <a:ext cx="2432514" cy="364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2518"/>
                <a:gd name="f7" fmla="val 364877"/>
                <a:gd name="f8" fmla="+- 0 0 -90"/>
                <a:gd name="f9" fmla="*/ f3 1 2432518"/>
                <a:gd name="f10" fmla="*/ f4 1 3648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432518"/>
                <a:gd name="f19" fmla="*/ f15 1 364877"/>
                <a:gd name="f20" fmla="*/ 0 f16 1"/>
                <a:gd name="f21" fmla="*/ 0 f15 1"/>
                <a:gd name="f22" fmla="*/ 2432518 f16 1"/>
                <a:gd name="f23" fmla="*/ 364877 f15 1"/>
                <a:gd name="f24" fmla="+- f17 0 f1"/>
                <a:gd name="f25" fmla="*/ f20 1 2432518"/>
                <a:gd name="f26" fmla="*/ f21 1 364877"/>
                <a:gd name="f27" fmla="*/ f22 1 2432518"/>
                <a:gd name="f28" fmla="*/ f23 1 3648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432518" h="3648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45720" rIns="45720" bIns="0" anchor="b" anchorCtr="0" compatLnSpc="1">
              <a:noAutofit/>
            </a:bodyPr>
            <a:lstStyle/>
            <a:p>
              <a:pPr marL="0" marR="0" lvl="0" indent="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 2: Ressourcevægten – find balancen</a:t>
              </a:r>
            </a:p>
          </p:txBody>
        </p: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82C15A40-0DE7-0D2C-300A-9C0BC155C7B0}"/>
                </a:ext>
              </a:extLst>
            </p:cNvPr>
            <p:cNvSpPr/>
            <p:nvPr/>
          </p:nvSpPr>
          <p:spPr>
            <a:xfrm>
              <a:off x="4569201" y="1103653"/>
              <a:ext cx="2432514" cy="2432514"/>
            </a:xfrm>
            <a:prstGeom prst="rect">
              <a:avLst/>
            </a:prstGeom>
            <a:blipFill>
              <a:blip r:embed="rId3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8" name="Kombinationstegning: figur 7">
              <a:extLst>
                <a:ext uri="{FF2B5EF4-FFF2-40B4-BE49-F238E27FC236}">
                  <a16:creationId xmlns:a16="http://schemas.microsoft.com/office/drawing/2014/main" id="{8D83C456-9B05-8638-74A3-F08B5E0638AE}"/>
                </a:ext>
              </a:extLst>
            </p:cNvPr>
            <p:cNvSpPr/>
            <p:nvPr/>
          </p:nvSpPr>
          <p:spPr>
            <a:xfrm>
              <a:off x="7258854" y="666451"/>
              <a:ext cx="2432514" cy="364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2518"/>
                <a:gd name="f7" fmla="val 364877"/>
                <a:gd name="f8" fmla="+- 0 0 -90"/>
                <a:gd name="f9" fmla="*/ f3 1 2432518"/>
                <a:gd name="f10" fmla="*/ f4 1 3648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432518"/>
                <a:gd name="f19" fmla="*/ f15 1 364877"/>
                <a:gd name="f20" fmla="*/ 0 f16 1"/>
                <a:gd name="f21" fmla="*/ 0 f15 1"/>
                <a:gd name="f22" fmla="*/ 2432518 f16 1"/>
                <a:gd name="f23" fmla="*/ 364877 f15 1"/>
                <a:gd name="f24" fmla="+- f17 0 f1"/>
                <a:gd name="f25" fmla="*/ f20 1 2432518"/>
                <a:gd name="f26" fmla="*/ f21 1 364877"/>
                <a:gd name="f27" fmla="*/ f22 1 2432518"/>
                <a:gd name="f28" fmla="*/ f23 1 3648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432518" h="3648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45720" rIns="45720" bIns="0" anchor="b" anchorCtr="0" compatLnSpc="1">
              <a:noAutofit/>
            </a:bodyPr>
            <a:lstStyle/>
            <a:p>
              <a:pPr marL="0" marR="0" lvl="0" indent="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 3: Indflydelsescirklen – find dine indflydelsesmuligheder</a:t>
              </a:r>
            </a:p>
          </p:txBody>
        </p:sp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D4AE1553-1F26-3CBB-811E-E9AF2F25AE38}"/>
                </a:ext>
              </a:extLst>
            </p:cNvPr>
            <p:cNvSpPr/>
            <p:nvPr/>
          </p:nvSpPr>
          <p:spPr>
            <a:xfrm>
              <a:off x="7258854" y="1103653"/>
              <a:ext cx="2432514" cy="2432514"/>
            </a:xfrm>
            <a:prstGeom prst="rect">
              <a:avLst/>
            </a:prstGeom>
            <a:blipFill>
              <a:blip r:embed="rId4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0" name="Kombinationstegning: figur 9">
              <a:extLst>
                <a:ext uri="{FF2B5EF4-FFF2-40B4-BE49-F238E27FC236}">
                  <a16:creationId xmlns:a16="http://schemas.microsoft.com/office/drawing/2014/main" id="{6AD0D3A0-7F0A-F2F2-600C-C994ADF5593A}"/>
                </a:ext>
              </a:extLst>
            </p:cNvPr>
            <p:cNvSpPr/>
            <p:nvPr/>
          </p:nvSpPr>
          <p:spPr>
            <a:xfrm>
              <a:off x="3224375" y="3779416"/>
              <a:ext cx="2432514" cy="364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2518"/>
                <a:gd name="f7" fmla="val 364877"/>
                <a:gd name="f8" fmla="+- 0 0 -90"/>
                <a:gd name="f9" fmla="*/ f3 1 2432518"/>
                <a:gd name="f10" fmla="*/ f4 1 3648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432518"/>
                <a:gd name="f19" fmla="*/ f15 1 364877"/>
                <a:gd name="f20" fmla="*/ 0 f16 1"/>
                <a:gd name="f21" fmla="*/ 0 f15 1"/>
                <a:gd name="f22" fmla="*/ 2432518 f16 1"/>
                <a:gd name="f23" fmla="*/ 364877 f15 1"/>
                <a:gd name="f24" fmla="+- f17 0 f1"/>
                <a:gd name="f25" fmla="*/ f20 1 2432518"/>
                <a:gd name="f26" fmla="*/ f21 1 364877"/>
                <a:gd name="f27" fmla="*/ f22 1 2432518"/>
                <a:gd name="f28" fmla="*/ f23 1 3648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432518" h="3648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45720" rIns="45720" bIns="0" anchor="b" anchorCtr="0" compatLnSpc="1">
              <a:noAutofit/>
            </a:bodyPr>
            <a:lstStyle/>
            <a:p>
              <a:pPr marL="0" marR="0" lvl="0" indent="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 4: Firkløvermodellen - prioriter opgaverne</a:t>
              </a:r>
            </a:p>
          </p:txBody>
        </p:sp>
        <p:sp>
          <p:nvSpPr>
            <p:cNvPr id="11" name="Rektangel 10">
              <a:extLst>
                <a:ext uri="{FF2B5EF4-FFF2-40B4-BE49-F238E27FC236}">
                  <a16:creationId xmlns:a16="http://schemas.microsoft.com/office/drawing/2014/main" id="{70ABD18A-57D2-8DC9-B491-C78877EDE866}"/>
                </a:ext>
              </a:extLst>
            </p:cNvPr>
            <p:cNvSpPr/>
            <p:nvPr/>
          </p:nvSpPr>
          <p:spPr>
            <a:xfrm>
              <a:off x="3224375" y="4216618"/>
              <a:ext cx="2432514" cy="2432514"/>
            </a:xfrm>
            <a:prstGeom prst="rect">
              <a:avLst/>
            </a:prstGeom>
            <a:blipFill>
              <a:blip r:embed="rId5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da-DK"/>
            </a:p>
          </p:txBody>
        </p:sp>
        <p:sp>
          <p:nvSpPr>
            <p:cNvPr id="12" name="Kombinationstegning: figur 11">
              <a:extLst>
                <a:ext uri="{FF2B5EF4-FFF2-40B4-BE49-F238E27FC236}">
                  <a16:creationId xmlns:a16="http://schemas.microsoft.com/office/drawing/2014/main" id="{14850DBB-7A7E-B9DB-D2C4-45AD53076CEB}"/>
                </a:ext>
              </a:extLst>
            </p:cNvPr>
            <p:cNvSpPr/>
            <p:nvPr/>
          </p:nvSpPr>
          <p:spPr>
            <a:xfrm>
              <a:off x="5914028" y="3779416"/>
              <a:ext cx="2432514" cy="3648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32518"/>
                <a:gd name="f7" fmla="val 364877"/>
                <a:gd name="f8" fmla="+- 0 0 -90"/>
                <a:gd name="f9" fmla="*/ f3 1 2432518"/>
                <a:gd name="f10" fmla="*/ f4 1 364877"/>
                <a:gd name="f11" fmla="val f5"/>
                <a:gd name="f12" fmla="val f6"/>
                <a:gd name="f13" fmla="val f7"/>
                <a:gd name="f14" fmla="*/ f8 f0 1"/>
                <a:gd name="f15" fmla="+- f13 0 f11"/>
                <a:gd name="f16" fmla="+- f12 0 f11"/>
                <a:gd name="f17" fmla="*/ f14 1 f2"/>
                <a:gd name="f18" fmla="*/ f16 1 2432518"/>
                <a:gd name="f19" fmla="*/ f15 1 364877"/>
                <a:gd name="f20" fmla="*/ 0 f16 1"/>
                <a:gd name="f21" fmla="*/ 0 f15 1"/>
                <a:gd name="f22" fmla="*/ 2432518 f16 1"/>
                <a:gd name="f23" fmla="*/ 364877 f15 1"/>
                <a:gd name="f24" fmla="+- f17 0 f1"/>
                <a:gd name="f25" fmla="*/ f20 1 2432518"/>
                <a:gd name="f26" fmla="*/ f21 1 364877"/>
                <a:gd name="f27" fmla="*/ f22 1 2432518"/>
                <a:gd name="f28" fmla="*/ f23 1 364877"/>
                <a:gd name="f29" fmla="*/ f11 1 f18"/>
                <a:gd name="f30" fmla="*/ f12 1 f18"/>
                <a:gd name="f31" fmla="*/ f11 1 f19"/>
                <a:gd name="f32" fmla="*/ f13 1 f19"/>
                <a:gd name="f33" fmla="*/ f25 1 f18"/>
                <a:gd name="f34" fmla="*/ f26 1 f19"/>
                <a:gd name="f35" fmla="*/ f27 1 f18"/>
                <a:gd name="f36" fmla="*/ f28 1 f19"/>
                <a:gd name="f37" fmla="*/ f29 f9 1"/>
                <a:gd name="f38" fmla="*/ f30 f9 1"/>
                <a:gd name="f39" fmla="*/ f32 f10 1"/>
                <a:gd name="f40" fmla="*/ f31 f10 1"/>
                <a:gd name="f41" fmla="*/ f33 f9 1"/>
                <a:gd name="f42" fmla="*/ f34 f10 1"/>
                <a:gd name="f43" fmla="*/ f35 f9 1"/>
                <a:gd name="f44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4">
                  <a:pos x="f41" y="f42"/>
                </a:cxn>
                <a:cxn ang="f24">
                  <a:pos x="f43" y="f42"/>
                </a:cxn>
                <a:cxn ang="f24">
                  <a:pos x="f43" y="f44"/>
                </a:cxn>
                <a:cxn ang="f24">
                  <a:pos x="f41" y="f44"/>
                </a:cxn>
                <a:cxn ang="f24">
                  <a:pos x="f41" y="f42"/>
                </a:cxn>
              </a:cxnLst>
              <a:rect l="f37" t="f40" r="f38" b="f39"/>
              <a:pathLst>
                <a:path w="2432518" h="364877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0" tIns="45720" rIns="45720" bIns="0" anchor="b" anchorCtr="0" compatLnSpc="1">
              <a:noAutofit/>
            </a:bodyPr>
            <a:lstStyle/>
            <a:p>
              <a:pPr marL="0" marR="0" lvl="0" indent="0" algn="l" defTabSz="533396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5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da-DK" sz="12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rPr>
                <a:t>Værktøj 5: Prioriteringskortet – sæt ind med den største effekt</a:t>
              </a:r>
            </a:p>
          </p:txBody>
        </p:sp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1203F2CB-F3D1-E2E7-CD7D-E7DBDFCBF0A6}"/>
                </a:ext>
              </a:extLst>
            </p:cNvPr>
            <p:cNvSpPr/>
            <p:nvPr/>
          </p:nvSpPr>
          <p:spPr>
            <a:xfrm>
              <a:off x="5914028" y="4216618"/>
              <a:ext cx="2432514" cy="2432514"/>
            </a:xfrm>
            <a:prstGeom prst="rect">
              <a:avLst/>
            </a:prstGeom>
            <a:blipFill>
              <a:blip r:embed="rId6">
                <a:alphaModFix/>
              </a:blip>
              <a:stretch>
                <a:fillRect/>
              </a:stretch>
            </a:blip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lIns="0" tIns="0" rIns="0" bIns="0"/>
            <a:lstStyle/>
            <a:p>
              <a:endParaRPr lang="da-DK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B6B39-D37D-C511-4779-0451803F027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/>
              <a:t>VÆRKTØJ 1: Stresstrappen – tag temperaturen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7DE5E1-3ADD-6B6E-2A9C-98971527F5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Stresstrappen er et godt værktøj at bruge, når du skal forberede dig til en samtale om arbejdspres med din leder, tillidsvalgte eller team. 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Med stresstrappen kan du afklare dit arbejdspres, og du får indsigt i, hvad dit arbejdspres kan have af konsekvenser for dit arbejde og din sundhed. 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965"/>
                </a:solidFill>
                <a:latin typeface="Arial"/>
                <a:cs typeface="Arial"/>
              </a:rPr>
              <a:t>Det er også oplagt at tale om stresstrappen i dit team eller med din leder.</a:t>
            </a:r>
          </a:p>
        </p:txBody>
      </p:sp>
      <p:pic>
        <p:nvPicPr>
          <p:cNvPr id="4" name="Pladsholder til indhold 4" descr="Et billede, der indeholder tekst, skærmbillede">
            <a:extLst>
              <a:ext uri="{FF2B5EF4-FFF2-40B4-BE49-F238E27FC236}">
                <a16:creationId xmlns:a16="http://schemas.microsoft.com/office/drawing/2014/main" id="{89486B24-85E6-3056-DA62-532642154489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6702213" y="1746001"/>
            <a:ext cx="4623160" cy="46799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972CCA-0AAB-CE90-DBCD-BA97914CBE2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da-DK"/>
              <a:t>VÆRKTØJ 2: Ressourcevægten – find balancen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B8A6D-05DE-B89A-D54A-333CABD32A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Ressourcevægten hjælper dig med i at få et overblik over de krav og udfordringer, der belaster dig i dit arbejde.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Den hjælper dig også med at identificere de ressourcer, der har betydning for dit arbejdspres. 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Ved at bringe disse faktorer frem i lyset kan du sammen med din leder eller dit team finde konkrete løsninger på udfordringerne. </a:t>
            </a:r>
            <a:endParaRPr lang="en-US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8A82EE62-97DB-38D4-074A-8817DF2DB92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02213" y="1746001"/>
            <a:ext cx="4623160" cy="467999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2BF113-F5EC-A95D-0481-BB2A85654BF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VÆRKTØJ 3: Indflydelsescirklen – find dine indflydelsesmuligheder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6ED6D-3E13-32E6-EF6E-B2392F9D07F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Målet med indflydelsescirklen er, at du får et overblik over, hvilke krav du har indflydelse på at ændre og hvilke krav der er styret eller bestemt andetsteds fra. 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Krav der er styret eller bestemt af andre er sværere at handle på. 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965"/>
                </a:solidFill>
                <a:latin typeface="Arial"/>
                <a:cs typeface="Arial"/>
              </a:rPr>
              <a:t>Det er oplagt at tage en dialog med din leder eller dit team om, hvor I kan få øget indflydelse, og hvor det ikke er muligt</a:t>
            </a:r>
            <a:r>
              <a:rPr lang="da-DK" sz="1800">
                <a:solidFill>
                  <a:srgbClr val="001965"/>
                </a:solidFill>
                <a:latin typeface="Arial"/>
              </a:rPr>
              <a:t>. </a:t>
            </a:r>
            <a:endParaRPr lang="en-US" sz="180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endParaRPr lang="da-DK" sz="1800">
              <a:solidFill>
                <a:srgbClr val="FF0000"/>
              </a:solidFill>
              <a:latin typeface="Italian Plate No2"/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4C758DF1-2521-877E-78DD-12BA1E8AB3D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02213" y="1746001"/>
            <a:ext cx="4623160" cy="467999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9DF45-9C9D-1AD6-6DCA-E7088955454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VÆRKTØJ 4: Firkløvermodellen - prioriter opgaverne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6E9BA-BE2B-E31B-30A1-DD17843350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Firkløvermodellen er et godt redskab at bruge, hvis du har behov for at danne dig et overblik over dine arbejdsopgaver, og hvordan de kan prioriteres i en travl hverdag. 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Samtidig giver modellen dig også et billede af den kerneopgave, som du og dine kolleger er sammen om at løse. Det er oplagt at bringe denne indsigt ind i en dialog med din leder og dit team.</a:t>
            </a:r>
          </a:p>
          <a:p>
            <a:pPr marL="0" lvl="0" indent="0">
              <a:buNone/>
            </a:pPr>
            <a:endParaRPr lang="da-DK" sz="1800">
              <a:solidFill>
                <a:srgbClr val="001763"/>
              </a:solidFill>
              <a:latin typeface="Italian Plate No2"/>
            </a:endParaRPr>
          </a:p>
          <a:p>
            <a:pPr marL="0" lvl="0" indent="0">
              <a:buNone/>
            </a:pPr>
            <a:endParaRPr lang="en-US">
              <a:solidFill>
                <a:srgbClr val="001965"/>
              </a:solidFill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9A199503-6A19-BD4B-1D27-5E0F62ADACC2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02213" y="1746001"/>
            <a:ext cx="4623160" cy="46799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6E7B1-7537-CE84-8450-97417749A5E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Værktøj 5: Prioriteringskortet – sæt ind med den største effekt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E1DFE2-BDCB-6D49-E8D7-589173C58D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/>
          <a:lstStyle/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  <a:cs typeface="Arial"/>
              </a:rPr>
              <a:t>Prioriteringskortet kan hjælpe dig med at skabe overblik over, hvilke handlinger det bedst kan betale sig at sætte i gang for at sænke arbejdspresset.</a:t>
            </a:r>
            <a:endParaRPr lang="en-US" sz="1800">
              <a:solidFill>
                <a:srgbClr val="001965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sz="1800">
              <a:solidFill>
                <a:srgbClr val="001965"/>
              </a:solidFill>
              <a:latin typeface="Arial"/>
            </a:endParaRPr>
          </a:p>
          <a:p>
            <a:pPr marL="0" lvl="0" indent="0">
              <a:buNone/>
            </a:pPr>
            <a:r>
              <a:rPr lang="da-DK" sz="1800">
                <a:solidFill>
                  <a:srgbClr val="001763"/>
                </a:solidFill>
                <a:latin typeface="Arial"/>
              </a:rPr>
              <a:t>Prioriteringskortet kan også med fordel bruges i teamsammenhænge eller i dialog med din leder. </a:t>
            </a:r>
            <a:endParaRPr lang="en-US" sz="1800">
              <a:solidFill>
                <a:srgbClr val="001965"/>
              </a:solidFill>
              <a:latin typeface="Arial"/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837E2EE1-AD99-D120-99A8-BC103BAFC89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02213" y="1746001"/>
            <a:ext cx="4623160" cy="46799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3">
            <a:extLst>
              <a:ext uri="{FF2B5EF4-FFF2-40B4-BE49-F238E27FC236}">
                <a16:creationId xmlns:a16="http://schemas.microsoft.com/office/drawing/2014/main" id="{3A69EAE7-FC3D-ABF1-D215-A5228917AC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/>
              <a:t>Hvornår kan værktøjerne bruges?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3F81A3EB-5C72-61B3-E30E-0CA0334927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79997" y="1979996"/>
            <a:ext cx="4744803" cy="4229996"/>
          </a:xfrm>
        </p:spPr>
        <p:txBody>
          <a:bodyPr>
            <a:normAutofit/>
          </a:bodyPr>
          <a:lstStyle/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  <a:latin typeface="Arial"/>
                <a:cs typeface="Arial"/>
              </a:rPr>
              <a:t>1:1 samtaler mellem fx TR og medarbejder eller mellem Leder og medarbejder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Individuelt til forberedelse til MUS eller andre samtaler på arbejdspladsen</a:t>
            </a:r>
          </a:p>
          <a:p>
            <a:pPr marL="285750" lvl="0" indent="-285750">
              <a:spcAft>
                <a:spcPts val="600"/>
              </a:spcAft>
            </a:pPr>
            <a:endParaRPr lang="da-DK" sz="1800">
              <a:solidFill>
                <a:srgbClr val="001965"/>
              </a:solidFill>
            </a:endParaRPr>
          </a:p>
          <a:p>
            <a:pPr marL="285750" lvl="0" indent="-285750">
              <a:spcAft>
                <a:spcPts val="600"/>
              </a:spcAft>
            </a:pPr>
            <a:r>
              <a:rPr lang="da-DK" sz="1800">
                <a:solidFill>
                  <a:srgbClr val="001965"/>
                </a:solidFill>
              </a:rPr>
              <a:t>Dialog og workshop i teams, grupper og afdelinger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endParaRPr lang="da-DK">
              <a:solidFill>
                <a:srgbClr val="001965"/>
              </a:solidFill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da-DK">
                <a:solidFill>
                  <a:srgbClr val="001965"/>
                </a:solidFill>
              </a:rPr>
              <a:t> </a:t>
            </a:r>
          </a:p>
          <a:p>
            <a:pPr marL="285750" lvl="0" indent="-285750">
              <a:spcAft>
                <a:spcPts val="600"/>
              </a:spcAft>
            </a:pPr>
            <a:endParaRPr lang="da-DK">
              <a:solidFill>
                <a:srgbClr val="001965"/>
              </a:solidFill>
            </a:endParaRPr>
          </a:p>
        </p:txBody>
      </p:sp>
      <p:pic>
        <p:nvPicPr>
          <p:cNvPr id="4" name="Pladsholder til billede 8" descr="Et billede, der indeholder tekst, Ansigt, menneske, tøj&#10;&#10;Automatisk genereret beskrivelse">
            <a:extLst>
              <a:ext uri="{FF2B5EF4-FFF2-40B4-BE49-F238E27FC236}">
                <a16:creationId xmlns:a16="http://schemas.microsoft.com/office/drawing/2014/main" id="{24F3757F-E80D-27B0-8A13-3A9239761916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16440" r="-2" b="1436"/>
          <a:stretch>
            <a:fillRect/>
          </a:stretch>
        </p:blipFill>
        <p:spPr>
          <a:xfrm>
            <a:off x="6364800" y="9"/>
            <a:ext cx="5824801" cy="685799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Finansforbundet</Template>
  <TotalTime>372</TotalTime>
  <Words>802</Words>
  <Application>Microsoft Office PowerPoint</Application>
  <PresentationFormat>Widescreen</PresentationFormat>
  <Paragraphs>90</Paragraphs>
  <Slides>15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Aptos Narrow</vt:lpstr>
      <vt:lpstr>Arial</vt:lpstr>
      <vt:lpstr>Calibri</vt:lpstr>
      <vt:lpstr>Italian Plate No2</vt:lpstr>
      <vt:lpstr>Verdana</vt:lpstr>
      <vt:lpstr>Office tema</vt:lpstr>
      <vt:lpstr>Få styr på arbejdspresset 5 udvalgte værktøjer</vt:lpstr>
      <vt:lpstr>Kort om de 5 værktøjer </vt:lpstr>
      <vt:lpstr>De 5 værktøjer</vt:lpstr>
      <vt:lpstr>VÆRKTØJ 1: Stresstrappen – tag temperaturen</vt:lpstr>
      <vt:lpstr>VÆRKTØJ 2: Ressourcevægten – find balancen</vt:lpstr>
      <vt:lpstr>VÆRKTØJ 3: Indflydelsescirklen – find dine indflydelsesmuligheder</vt:lpstr>
      <vt:lpstr>VÆRKTØJ 4: Firkløvermodellen - prioriter opgaverne</vt:lpstr>
      <vt:lpstr>Værktøj 5: Prioriteringskortet – sæt ind med den største effekt</vt:lpstr>
      <vt:lpstr>Hvornår kan værktøjerne bruges?</vt:lpstr>
      <vt:lpstr>Hvordan bruger du værktøjerne?</vt:lpstr>
      <vt:lpstr>Hvorfor er håndtering af arbejdspres vigtigt?</vt:lpstr>
      <vt:lpstr>PowerPoint-præsentation</vt:lpstr>
      <vt:lpstr>PowerPoint-præsentation</vt:lpstr>
      <vt:lpstr>PowerPoint-præsentation</vt:lpstr>
      <vt:lpstr>God arbejdslyst!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&amp; MAB  Netværksarrangement 2024</dc:title>
  <dc:creator>Peder Lysgaard</dc:creator>
  <cp:lastModifiedBy>Karsten Bøjesen</cp:lastModifiedBy>
  <cp:revision>56</cp:revision>
  <cp:lastPrinted>2024-06-26T10:45:10Z</cp:lastPrinted>
  <dcterms:created xsi:type="dcterms:W3CDTF">2023-11-23T08:23:43Z</dcterms:created>
  <dcterms:modified xsi:type="dcterms:W3CDTF">2025-02-07T11:06:21Z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L_sAMAccountName">
    <vt:lpwstr>mj</vt:lpwstr>
  </property>
  <property fmtid="{D5CDD505-2E9C-101B-9397-08002B2CF9AE}" pid="3" name="DL_AuthorInitials">
    <vt:lpwstr>mj</vt:lpwstr>
  </property>
  <property fmtid="{D5CDD505-2E9C-101B-9397-08002B2CF9AE}" pid="4" name="fInit">
    <vt:lpwstr>mj</vt:lpwstr>
  </property>
  <property fmtid="{D5CDD505-2E9C-101B-9397-08002B2CF9AE}" pid="5" name="fNavn">
    <vt:lpwstr>Michael Juel Mortensen</vt:lpwstr>
  </property>
  <property fmtid="{D5CDD505-2E9C-101B-9397-08002B2CF9AE}" pid="6" name="fTlf">
    <vt:lpwstr>+4532661366</vt:lpwstr>
  </property>
  <property fmtid="{D5CDD505-2E9C-101B-9397-08002B2CF9AE}" pid="7" name="fEpost">
    <vt:lpwstr>mj@finansforbundet.dk</vt:lpwstr>
  </property>
  <property fmtid="{D5CDD505-2E9C-101B-9397-08002B2CF9AE}" pid="8" name="fLogo">
    <vt:lpwstr>http://www.exformatics.com/images/logo_new.jpg</vt:lpwstr>
  </property>
  <property fmtid="{D5CDD505-2E9C-101B-9397-08002B2CF9AE}" pid="9" name="EntityNameForeign">
    <vt:lpwstr>DL_Activities</vt:lpwstr>
  </property>
  <property fmtid="{D5CDD505-2E9C-101B-9397-08002B2CF9AE}" pid="10" name="EntityId">
    <vt:lpwstr>44563</vt:lpwstr>
  </property>
  <property fmtid="{D5CDD505-2E9C-101B-9397-08002B2CF9AE}" pid="11" name="DL_Id">
    <vt:lpwstr>44563</vt:lpwstr>
  </property>
  <property fmtid="{D5CDD505-2E9C-101B-9397-08002B2CF9AE}" pid="12" name="DL_CaseNo">
    <vt:lpwstr>202002235</vt:lpwstr>
  </property>
  <property fmtid="{D5CDD505-2E9C-101B-9397-08002B2CF9AE}" pid="13" name="sNr">
    <vt:lpwstr>202002235</vt:lpwstr>
  </property>
  <property fmtid="{D5CDD505-2E9C-101B-9397-08002B2CF9AE}" pid="14" name="sTitel">
    <vt:lpwstr>IT-Michael</vt:lpwstr>
  </property>
  <property fmtid="{D5CDD505-2E9C-101B-9397-08002B2CF9AE}" pid="15" name="sInit">
    <vt:lpwstr>mj</vt:lpwstr>
  </property>
  <property fmtid="{D5CDD505-2E9C-101B-9397-08002B2CF9AE}" pid="16" name="sProjekt">
    <vt:lpwstr/>
  </property>
  <property fmtid="{D5CDD505-2E9C-101B-9397-08002B2CF9AE}" pid="17" name="CaseNo">
    <vt:lpwstr>202002235</vt:lpwstr>
  </property>
  <property fmtid="{D5CDD505-2E9C-101B-9397-08002B2CF9AE}" pid="18" name="sAnsvarligNavn">
    <vt:lpwstr>Michael Juel Mortensen</vt:lpwstr>
  </property>
  <property fmtid="{D5CDD505-2E9C-101B-9397-08002B2CF9AE}" pid="19" name="sAnsvarligEmail">
    <vt:lpwstr>mj@finansforbundet.dk</vt:lpwstr>
  </property>
  <property fmtid="{D5CDD505-2E9C-101B-9397-08002B2CF9AE}" pid="20" name="sAnsvarligTelefon">
    <vt:lpwstr>+4532661366</vt:lpwstr>
  </property>
  <property fmtid="{D5CDD505-2E9C-101B-9397-08002B2CF9AE}" pid="21" name="sGruppe">
    <vt:lpwstr>Adm-IT</vt:lpwstr>
  </property>
  <property fmtid="{D5CDD505-2E9C-101B-9397-08002B2CF9AE}" pid="22" name="sUndergruppe">
    <vt:lpwstr>Administration</vt:lpwstr>
  </property>
  <property fmtid="{D5CDD505-2E9C-101B-9397-08002B2CF9AE}" pid="23" name="EXDocumentID">
    <vt:lpwstr>000399989</vt:lpwstr>
  </property>
  <property fmtid="{D5CDD505-2E9C-101B-9397-08002B2CF9AE}" pid="24" name="ContentTypeId">
    <vt:lpwstr>0x01010017EB71E1C315B947AF1A2B6C4232EAA2</vt:lpwstr>
  </property>
  <property fmtid="{D5CDD505-2E9C-101B-9397-08002B2CF9AE}" pid="25" name="MediaServiceImageTags">
    <vt:lpwstr/>
  </property>
</Properties>
</file>