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28"/>
  </p:notesMasterIdLst>
  <p:handoutMasterIdLst>
    <p:handoutMasterId r:id="rId29"/>
  </p:handoutMasterIdLst>
  <p:sldIdLst>
    <p:sldId id="4263" r:id="rId5"/>
    <p:sldId id="4269" r:id="rId6"/>
    <p:sldId id="4265" r:id="rId7"/>
    <p:sldId id="4271" r:id="rId8"/>
    <p:sldId id="4272" r:id="rId9"/>
    <p:sldId id="4273" r:id="rId10"/>
    <p:sldId id="4283" r:id="rId11"/>
    <p:sldId id="4290" r:id="rId12"/>
    <p:sldId id="4291" r:id="rId13"/>
    <p:sldId id="4292" r:id="rId14"/>
    <p:sldId id="4294" r:id="rId15"/>
    <p:sldId id="4275" r:id="rId16"/>
    <p:sldId id="4277" r:id="rId17"/>
    <p:sldId id="4282" r:id="rId18"/>
    <p:sldId id="4281" r:id="rId19"/>
    <p:sldId id="4280" r:id="rId20"/>
    <p:sldId id="4279" r:id="rId21"/>
    <p:sldId id="4278" r:id="rId22"/>
    <p:sldId id="4270" r:id="rId23"/>
    <p:sldId id="4295" r:id="rId24"/>
    <p:sldId id="4296" r:id="rId25"/>
    <p:sldId id="4297" r:id="rId26"/>
    <p:sldId id="4298" r:id="rId2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76ED7784-0769-45BD-9E43-A48E219BB1C0}">
          <p14:sldIdLst>
            <p14:sldId id="4263"/>
            <p14:sldId id="4269"/>
            <p14:sldId id="4265"/>
            <p14:sldId id="4271"/>
            <p14:sldId id="4272"/>
            <p14:sldId id="4273"/>
            <p14:sldId id="4283"/>
            <p14:sldId id="4290"/>
            <p14:sldId id="4291"/>
            <p14:sldId id="4292"/>
            <p14:sldId id="4294"/>
            <p14:sldId id="4275"/>
            <p14:sldId id="4277"/>
            <p14:sldId id="4282"/>
            <p14:sldId id="4281"/>
            <p14:sldId id="4280"/>
            <p14:sldId id="4279"/>
            <p14:sldId id="4278"/>
            <p14:sldId id="4270"/>
            <p14:sldId id="4295"/>
            <p14:sldId id="4296"/>
            <p14:sldId id="4297"/>
            <p14:sldId id="4298"/>
          </p14:sldIdLst>
        </p14:section>
        <p14:section name="Skjulte PP" id="{759D86F8-9A16-4E9E-B88F-AEDC5F6938A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AFAC8C-CD43-81E8-D2C5-70B653A88DA3}" name="Louise Zack Nielsen" initials="" userId="S::lzn@finansforbundet.dk::903d44e0-eb68-49f1-817d-be606a53b938" providerId="AD"/>
  <p188:author id="{1FD5E6FB-7E39-46BB-2838-6B96E57E9C26}" name="Majbritt Sandberg" initials="MS" userId="S::msa@finansforbundet.dk::13108673-18fd-446f-b1f3-2cca29ac18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Juel Mortensen" initials="MJM" lastIdx="1" clrIdx="0">
    <p:extLst>
      <p:ext uri="{19B8F6BF-5375-455C-9EA6-DF929625EA0E}">
        <p15:presenceInfo xmlns:p15="http://schemas.microsoft.com/office/powerpoint/2012/main" userId="S::mj@finansforbundet.dk::4c147f2f-7fbd-40bb-abd3-80f0b4b45f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65"/>
    <a:srgbClr val="69F0BE"/>
    <a:srgbClr val="FFFFFF"/>
    <a:srgbClr val="121828"/>
    <a:srgbClr val="FCF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806C48BB-4A63-4A90-B2FD-867287D098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solidFill>
                <a:srgbClr val="001965"/>
              </a:solidFill>
              <a:latin typeface="Arial" panose="020B0604020202020204" pitchFamily="34" charset="0"/>
              <a:cs typeface="Arial" panose="020B0604020202020204" pitchFamily="34" charset="0"/>
            </a:endParaRPr>
          </a:p>
        </p:txBody>
      </p:sp>
      <p:sp>
        <p:nvSpPr>
          <p:cNvPr id="3" name="Pladsholder til dato 2">
            <a:extLst>
              <a:ext uri="{FF2B5EF4-FFF2-40B4-BE49-F238E27FC236}">
                <a16:creationId xmlns:a16="http://schemas.microsoft.com/office/drawing/2014/main" id="{C1C51F93-47F1-47D4-924C-176AD79113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B2A7C-6135-45F0-9ECA-8C5102577C39}" type="datetimeFigureOut">
              <a:rPr lang="da-DK" smtClean="0">
                <a:latin typeface="Arial" panose="020B0604020202020204" pitchFamily="34" charset="0"/>
                <a:cs typeface="Arial" panose="020B0604020202020204" pitchFamily="34" charset="0"/>
              </a:rPr>
              <a:t>04-03-2026</a:t>
            </a:fld>
            <a:endParaRPr lang="da-DK">
              <a:latin typeface="Arial" panose="020B0604020202020204" pitchFamily="34" charset="0"/>
              <a:cs typeface="Arial" panose="020B0604020202020204" pitchFamily="34" charset="0"/>
            </a:endParaRPr>
          </a:p>
        </p:txBody>
      </p:sp>
      <p:sp>
        <p:nvSpPr>
          <p:cNvPr id="4" name="Pladsholder til sidefod 3">
            <a:extLst>
              <a:ext uri="{FF2B5EF4-FFF2-40B4-BE49-F238E27FC236}">
                <a16:creationId xmlns:a16="http://schemas.microsoft.com/office/drawing/2014/main" id="{4253530B-A5EA-4A44-82F0-C4391EBF7A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latin typeface="Arial" panose="020B0604020202020204" pitchFamily="34" charset="0"/>
              <a:cs typeface="Arial" panose="020B0604020202020204" pitchFamily="34" charset="0"/>
            </a:endParaRPr>
          </a:p>
        </p:txBody>
      </p:sp>
      <p:sp>
        <p:nvSpPr>
          <p:cNvPr id="5" name="Pladsholder til slidenummer 4">
            <a:extLst>
              <a:ext uri="{FF2B5EF4-FFF2-40B4-BE49-F238E27FC236}">
                <a16:creationId xmlns:a16="http://schemas.microsoft.com/office/drawing/2014/main" id="{B39BB854-AA0E-4D59-A8B5-6E7B5B5A9D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C23520-170F-45CF-A2DA-FD5614B92869}" type="slidenum">
              <a:rPr lang="da-DK" smtClean="0">
                <a:latin typeface="Arial" panose="020B0604020202020204" pitchFamily="34" charset="0"/>
                <a:cs typeface="Arial" panose="020B0604020202020204" pitchFamily="34" charset="0"/>
              </a:rPr>
              <a:t>‹nr.›</a:t>
            </a:fld>
            <a:endParaRPr lang="da-DK">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6071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C4FE394E-63E0-48C0-A7DE-1735F7C49101}" type="datetimeFigureOut">
              <a:rPr lang="da-DK" smtClean="0"/>
              <a:pPr/>
              <a:t>04-03-2026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CE6F891D-1D96-456C-99DE-6FF75A310EB3}" type="slidenum">
              <a:rPr lang="da-DK" smtClean="0"/>
              <a:pPr/>
              <a:t>‹nr.›</a:t>
            </a:fld>
            <a:endParaRPr lang="da-DK"/>
          </a:p>
        </p:txBody>
      </p:sp>
    </p:spTree>
    <p:extLst>
      <p:ext uri="{BB962C8B-B14F-4D97-AF65-F5344CB8AC3E}">
        <p14:creationId xmlns:p14="http://schemas.microsoft.com/office/powerpoint/2010/main" val="35428281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blå">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0" y="2527150"/>
            <a:ext cx="10029600" cy="1974331"/>
          </a:xfrm>
        </p:spPr>
        <p:txBody>
          <a:bodyPr anchor="t" anchorCtr="1"/>
          <a:lstStyle>
            <a:lvl1pPr algn="ctr">
              <a:lnSpc>
                <a:spcPts val="6000"/>
              </a:lnSpc>
              <a:defRPr sz="5000"/>
            </a:lvl1pPr>
          </a:lstStyle>
          <a:p>
            <a:r>
              <a:rPr lang="da-DK"/>
              <a:t>Overskrift i én eller to linjer</a:t>
            </a:r>
          </a:p>
        </p:txBody>
      </p:sp>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9" name="Tekstfelt 8">
            <a:extLst>
              <a:ext uri="{FF2B5EF4-FFF2-40B4-BE49-F238E27FC236}">
                <a16:creationId xmlns:a16="http://schemas.microsoft.com/office/drawing/2014/main" id="{F48B27CF-E881-4DC6-AF41-2BD18179865E}"/>
              </a:ext>
            </a:extLst>
          </p:cNvPr>
          <p:cNvSpPr txBox="1"/>
          <p:nvPr userDrawn="1"/>
        </p:nvSpPr>
        <p:spPr>
          <a:xfrm>
            <a:off x="-1397479" y="0"/>
            <a:ext cx="1212841" cy="923330"/>
          </a:xfrm>
          <a:prstGeom prst="rect">
            <a:avLst/>
          </a:prstGeom>
          <a:noFill/>
        </p:spPr>
        <p:txBody>
          <a:bodyPr wrap="square" rtlCol="0">
            <a:spAutoFit/>
          </a:bodyPr>
          <a:lstStyle/>
          <a:p>
            <a:r>
              <a:rPr lang="da-DK" sz="900" b="0">
                <a:solidFill>
                  <a:schemeClr val="accent2"/>
                </a:solidFill>
              </a:rPr>
              <a:t>Logo, baggrundsfarve, overskrift og undertitel har fast placering og skriftstørrelse. </a:t>
            </a:r>
          </a:p>
        </p:txBody>
      </p:sp>
      <p:pic>
        <p:nvPicPr>
          <p:cNvPr id="12" name="Billede 11">
            <a:extLst>
              <a:ext uri="{FF2B5EF4-FFF2-40B4-BE49-F238E27FC236}">
                <a16:creationId xmlns:a16="http://schemas.microsoft.com/office/drawing/2014/main" id="{DC473A91-1CA2-9F92-5604-139A9E98FC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42943"/>
          </a:xfrm>
          <a:prstGeom prst="rect">
            <a:avLst/>
          </a:prstGeom>
        </p:spPr>
      </p:pic>
    </p:spTree>
    <p:extLst>
      <p:ext uri="{BB962C8B-B14F-4D97-AF65-F5344CB8AC3E}">
        <p14:creationId xmlns:p14="http://schemas.microsoft.com/office/powerpoint/2010/main" val="28016417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kst + element">
    <p:bg>
      <p:bgRef idx="1001">
        <a:schemeClr val="bg1"/>
      </p:bgRef>
    </p:bg>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5069E749-0D94-4B40-9493-5D2B9A91E77F}"/>
              </a:ext>
            </a:extLst>
          </p:cNvPr>
          <p:cNvSpPr txBox="1"/>
          <p:nvPr userDrawn="1"/>
        </p:nvSpPr>
        <p:spPr>
          <a:xfrm>
            <a:off x="-1397479" y="0"/>
            <a:ext cx="1274387" cy="2200602"/>
          </a:xfrm>
          <a:prstGeom prst="rect">
            <a:avLst/>
          </a:prstGeom>
          <a:noFill/>
        </p:spPr>
        <p:txBody>
          <a:bodyPr wrap="square" rtlCol="0">
            <a:spAutoFit/>
          </a:bodyPr>
          <a:lstStyle/>
          <a:p>
            <a:r>
              <a:rPr lang="da-DK" sz="900" b="0">
                <a:solidFill>
                  <a:schemeClr val="accent2"/>
                </a:solidFill>
              </a:rPr>
              <a:t>Logo, overskrift, tekstfelt og felt til valgfrit element har fast størrelse og placering.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Skal der vises et større element – vælges layoutet ”Element u/tekst”</a:t>
            </a:r>
          </a:p>
          <a:p>
            <a:endParaRPr lang="da-DK" sz="1100" b="0">
              <a:solidFill>
                <a:schemeClr val="accent2"/>
              </a:solidFill>
            </a:endParaRPr>
          </a:p>
        </p:txBody>
      </p:sp>
      <p:sp>
        <p:nvSpPr>
          <p:cNvPr id="4" name="Pladsholder til indhold 3">
            <a:extLst>
              <a:ext uri="{FF2B5EF4-FFF2-40B4-BE49-F238E27FC236}">
                <a16:creationId xmlns:a16="http://schemas.microsoft.com/office/drawing/2014/main" id="{4D228619-7AD1-4B3C-8594-2DBB998BA5A4}"/>
              </a:ext>
            </a:extLst>
          </p:cNvPr>
          <p:cNvSpPr>
            <a:spLocks noGrp="1"/>
          </p:cNvSpPr>
          <p:nvPr>
            <p:ph sz="quarter" idx="11"/>
          </p:nvPr>
        </p:nvSpPr>
        <p:spPr>
          <a:xfrm>
            <a:off x="6364800" y="1200329"/>
            <a:ext cx="4744800" cy="500967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tekst 6">
            <a:extLst>
              <a:ext uri="{FF2B5EF4-FFF2-40B4-BE49-F238E27FC236}">
                <a16:creationId xmlns:a16="http://schemas.microsoft.com/office/drawing/2014/main" id="{1BF39A33-22B7-BE20-B11D-3FE28BA88AB5}"/>
              </a:ext>
            </a:extLst>
          </p:cNvPr>
          <p:cNvSpPr>
            <a:spLocks noGrp="1"/>
          </p:cNvSpPr>
          <p:nvPr>
            <p:ph type="body" sz="quarter" idx="10"/>
          </p:nvPr>
        </p:nvSpPr>
        <p:spPr>
          <a:xfrm>
            <a:off x="1080000" y="1971674"/>
            <a:ext cx="4802368" cy="4238325"/>
          </a:xfrm>
        </p:spPr>
        <p:txBody>
          <a:bodyPr/>
          <a:lstStyle>
            <a:lvl1pPr marL="0" indent="0">
              <a:spcBef>
                <a:spcPts val="0"/>
              </a:spcBef>
              <a:buNone/>
              <a:defRPr b="0">
                <a:solidFill>
                  <a:srgbClr val="001965"/>
                </a:solidFill>
              </a:defRPr>
            </a:lvl1pPr>
            <a:lvl2pPr marL="0" indent="0">
              <a:spcBef>
                <a:spcPts val="0"/>
              </a:spcBef>
              <a:spcAft>
                <a:spcPts val="0"/>
              </a:spcAft>
              <a:buClr>
                <a:srgbClr val="001965"/>
              </a:buClr>
              <a:buFont typeface="Arial" panose="020B0604020202020204" pitchFamily="34" charset="0"/>
              <a:buNone/>
              <a:defRPr>
                <a:solidFill>
                  <a:srgbClr val="001965"/>
                </a:solidFill>
              </a:defRPr>
            </a:lvl2pPr>
            <a:lvl3pPr marL="288000" indent="0">
              <a:spcBef>
                <a:spcPts val="0"/>
              </a:spcBef>
              <a:spcAft>
                <a:spcPts val="0"/>
              </a:spcAft>
              <a:buClr>
                <a:srgbClr val="001965"/>
              </a:buClr>
              <a:buFont typeface="Arial" panose="020B0604020202020204" pitchFamily="34" charset="0"/>
              <a:buNone/>
              <a:defRPr>
                <a:solidFill>
                  <a:srgbClr val="001965"/>
                </a:solidFill>
              </a:defRPr>
            </a:lvl3pPr>
            <a:lvl4pPr marL="288000" indent="0">
              <a:spcBef>
                <a:spcPts val="0"/>
              </a:spcBef>
              <a:spcAft>
                <a:spcPts val="0"/>
              </a:spcAft>
              <a:buClr>
                <a:srgbClr val="001965"/>
              </a:buClr>
              <a:buFont typeface="+mj-lt"/>
              <a:buNone/>
              <a:defRPr>
                <a:solidFill>
                  <a:srgbClr val="001965"/>
                </a:solidFill>
              </a:defRPr>
            </a:lvl4pPr>
            <a:lvl5pPr marL="1206900" indent="-342900">
              <a:spcBef>
                <a:spcPts val="0"/>
              </a:spcBef>
              <a:spcAft>
                <a:spcPts val="0"/>
              </a:spcAft>
              <a:buClr>
                <a:srgbClr val="001965"/>
              </a:buClr>
              <a:buFont typeface="+mj-lt"/>
              <a:buAutoNum type="arabicPeriod"/>
              <a:defRPr>
                <a:solidFill>
                  <a:srgbClr val="001965"/>
                </a:solidFill>
              </a:defRPr>
            </a:lvl5pPr>
          </a:lstStyle>
          <a:p>
            <a:pPr lvl="0"/>
            <a:r>
              <a:rPr lang="da-DK"/>
              <a:t>Klik for at redigere teksttypografierne i masteren</a:t>
            </a:r>
          </a:p>
        </p:txBody>
      </p:sp>
      <p:sp>
        <p:nvSpPr>
          <p:cNvPr id="5" name="Titel 1">
            <a:extLst>
              <a:ext uri="{FF2B5EF4-FFF2-40B4-BE49-F238E27FC236}">
                <a16:creationId xmlns:a16="http://schemas.microsoft.com/office/drawing/2014/main" id="{900C3D2D-9AFA-5111-3D12-DCDD0C3B2503}"/>
              </a:ext>
            </a:extLst>
          </p:cNvPr>
          <p:cNvSpPr>
            <a:spLocks noGrp="1"/>
          </p:cNvSpPr>
          <p:nvPr>
            <p:ph type="title" hasCustomPrompt="1"/>
          </p:nvPr>
        </p:nvSpPr>
        <p:spPr>
          <a:xfrm>
            <a:off x="1080000" y="1200329"/>
            <a:ext cx="4802368" cy="576000"/>
          </a:xfrm>
        </p:spPr>
        <p:txBody>
          <a:bodyPr anchor="t"/>
          <a:lstStyle>
            <a:lvl1pPr>
              <a:lnSpc>
                <a:spcPts val="2400"/>
              </a:lnSpc>
              <a:defRPr sz="2000">
                <a:solidFill>
                  <a:srgbClr val="001965"/>
                </a:solidFill>
              </a:defRPr>
            </a:lvl1pPr>
          </a:lstStyle>
          <a:p>
            <a:r>
              <a:rPr lang="da-DK"/>
              <a:t>Overskrift kan skrives i en eller flere linjer</a:t>
            </a:r>
          </a:p>
        </p:txBody>
      </p:sp>
      <p:pic>
        <p:nvPicPr>
          <p:cNvPr id="8" name="Billede 7">
            <a:extLst>
              <a:ext uri="{FF2B5EF4-FFF2-40B4-BE49-F238E27FC236}">
                <a16:creationId xmlns:a16="http://schemas.microsoft.com/office/drawing/2014/main" id="{6289E039-D660-9775-EBBD-5D7646133F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Tree>
    <p:extLst>
      <p:ext uri="{BB962C8B-B14F-4D97-AF65-F5344CB8AC3E}">
        <p14:creationId xmlns:p14="http://schemas.microsoft.com/office/powerpoint/2010/main" val="33681094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lement u/tekst">
    <p:bg>
      <p:bgRef idx="1001">
        <a:schemeClr val="bg1"/>
      </p:bgRef>
    </p:bg>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CDA9DB07-933E-4F50-854B-530ABB65A855}"/>
              </a:ext>
            </a:extLst>
          </p:cNvPr>
          <p:cNvSpPr txBox="1"/>
          <p:nvPr userDrawn="1"/>
        </p:nvSpPr>
        <p:spPr>
          <a:xfrm>
            <a:off x="-1397479" y="0"/>
            <a:ext cx="1397479" cy="2062103"/>
          </a:xfrm>
          <a:prstGeom prst="rect">
            <a:avLst/>
          </a:prstGeom>
          <a:noFill/>
        </p:spPr>
        <p:txBody>
          <a:bodyPr wrap="square" rtlCol="0">
            <a:spAutoFit/>
          </a:bodyPr>
          <a:lstStyle/>
          <a:p>
            <a:r>
              <a:rPr lang="da-DK" sz="900" b="0">
                <a:solidFill>
                  <a:schemeClr val="accent2"/>
                </a:solidFill>
              </a:rPr>
              <a:t>Logo, overskrift, tekstfelt og felt til diagram har fast størrelse og placering.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Skal der skrives tekst til elementet – vælges layoutet ”Tekst + element”</a:t>
            </a:r>
          </a:p>
          <a:p>
            <a:endParaRPr lang="da-DK" sz="1100" b="0">
              <a:solidFill>
                <a:schemeClr val="accent2"/>
              </a:solidFill>
            </a:endParaRPr>
          </a:p>
        </p:txBody>
      </p:sp>
      <p:sp>
        <p:nvSpPr>
          <p:cNvPr id="4" name="Pladsholder til indhold 3">
            <a:extLst>
              <a:ext uri="{FF2B5EF4-FFF2-40B4-BE49-F238E27FC236}">
                <a16:creationId xmlns:a16="http://schemas.microsoft.com/office/drawing/2014/main" id="{382609D1-E96A-40F7-ADD6-628D5CD3030C}"/>
              </a:ext>
            </a:extLst>
          </p:cNvPr>
          <p:cNvSpPr>
            <a:spLocks noGrp="1"/>
          </p:cNvSpPr>
          <p:nvPr>
            <p:ph sz="quarter" idx="10"/>
          </p:nvPr>
        </p:nvSpPr>
        <p:spPr>
          <a:xfrm>
            <a:off x="1079499" y="1980000"/>
            <a:ext cx="10029600" cy="4230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6" name="Titel 1">
            <a:extLst>
              <a:ext uri="{FF2B5EF4-FFF2-40B4-BE49-F238E27FC236}">
                <a16:creationId xmlns:a16="http://schemas.microsoft.com/office/drawing/2014/main" id="{81D23961-9609-8485-BDA0-AEB9B97F2C60}"/>
              </a:ext>
            </a:extLst>
          </p:cNvPr>
          <p:cNvSpPr>
            <a:spLocks noGrp="1"/>
          </p:cNvSpPr>
          <p:nvPr>
            <p:ph type="title" hasCustomPrompt="1"/>
          </p:nvPr>
        </p:nvSpPr>
        <p:spPr>
          <a:xfrm>
            <a:off x="1079999" y="1200329"/>
            <a:ext cx="10029099" cy="576000"/>
          </a:xfrm>
        </p:spPr>
        <p:txBody>
          <a:bodyPr anchor="t"/>
          <a:lstStyle>
            <a:lvl1pPr>
              <a:lnSpc>
                <a:spcPts val="2400"/>
              </a:lnSpc>
              <a:defRPr sz="2000">
                <a:solidFill>
                  <a:srgbClr val="001965"/>
                </a:solidFill>
              </a:defRPr>
            </a:lvl1pPr>
          </a:lstStyle>
          <a:p>
            <a:r>
              <a:rPr lang="da-DK"/>
              <a:t>Overskrift kan skrives i en eller flere linjer</a:t>
            </a:r>
          </a:p>
        </p:txBody>
      </p:sp>
      <p:pic>
        <p:nvPicPr>
          <p:cNvPr id="7" name="Billede 6">
            <a:extLst>
              <a:ext uri="{FF2B5EF4-FFF2-40B4-BE49-F238E27FC236}">
                <a16:creationId xmlns:a16="http://schemas.microsoft.com/office/drawing/2014/main" id="{F17D4599-ADF3-28C4-8430-B419681E2B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Tree>
    <p:extLst>
      <p:ext uri="{BB962C8B-B14F-4D97-AF65-F5344CB8AC3E}">
        <p14:creationId xmlns:p14="http://schemas.microsoft.com/office/powerpoint/2010/main" val="402420997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verskrift + video">
    <p:bg>
      <p:bgRef idx="1001">
        <a:schemeClr val="bg1"/>
      </p:bgRef>
    </p:bg>
    <p:spTree>
      <p:nvGrpSpPr>
        <p:cNvPr id="1" name=""/>
        <p:cNvGrpSpPr/>
        <p:nvPr/>
      </p:nvGrpSpPr>
      <p:grpSpPr>
        <a:xfrm>
          <a:off x="0" y="0"/>
          <a:ext cx="0" cy="0"/>
          <a:chOff x="0" y="0"/>
          <a:chExt cx="0" cy="0"/>
        </a:xfrm>
      </p:grpSpPr>
      <p:sp>
        <p:nvSpPr>
          <p:cNvPr id="4" name="Pladsholder til medieklip 3">
            <a:extLst>
              <a:ext uri="{FF2B5EF4-FFF2-40B4-BE49-F238E27FC236}">
                <a16:creationId xmlns:a16="http://schemas.microsoft.com/office/drawing/2014/main" id="{4BE0A61E-C3E8-4AA6-A6F6-5EFBCE1D63E5}"/>
              </a:ext>
            </a:extLst>
          </p:cNvPr>
          <p:cNvSpPr>
            <a:spLocks noGrp="1"/>
          </p:cNvSpPr>
          <p:nvPr>
            <p:ph type="media" sz="quarter" idx="10"/>
          </p:nvPr>
        </p:nvSpPr>
        <p:spPr>
          <a:xfrm>
            <a:off x="1079500" y="1980000"/>
            <a:ext cx="7387200" cy="4230000"/>
          </a:xfrm>
        </p:spPr>
        <p:txBody>
          <a:bodyPr/>
          <a:lstStyle/>
          <a:p>
            <a:r>
              <a:rPr lang="da-DK"/>
              <a:t>Klik på ikonet for at tilføje et medie</a:t>
            </a:r>
          </a:p>
        </p:txBody>
      </p:sp>
      <p:sp>
        <p:nvSpPr>
          <p:cNvPr id="5" name="Tekstfelt 4">
            <a:extLst>
              <a:ext uri="{FF2B5EF4-FFF2-40B4-BE49-F238E27FC236}">
                <a16:creationId xmlns:a16="http://schemas.microsoft.com/office/drawing/2014/main" id="{1C880CEE-1C13-4651-AFF8-73834D3D9C8C}"/>
              </a:ext>
            </a:extLst>
          </p:cNvPr>
          <p:cNvSpPr txBox="1"/>
          <p:nvPr userDrawn="1"/>
        </p:nvSpPr>
        <p:spPr>
          <a:xfrm>
            <a:off x="-1397479" y="0"/>
            <a:ext cx="1274387" cy="1754326"/>
          </a:xfrm>
          <a:prstGeom prst="rect">
            <a:avLst/>
          </a:prstGeom>
          <a:noFill/>
        </p:spPr>
        <p:txBody>
          <a:bodyPr wrap="square" rtlCol="0">
            <a:spAutoFit/>
          </a:bodyPr>
          <a:lstStyle/>
          <a:p>
            <a:r>
              <a:rPr lang="da-DK" sz="900" b="0">
                <a:solidFill>
                  <a:schemeClr val="accent2"/>
                </a:solidFill>
              </a:rPr>
              <a:t>Logo, overskrift og videofelt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Den video du indsætter fylder pladsholderen.</a:t>
            </a:r>
          </a:p>
        </p:txBody>
      </p:sp>
      <p:pic>
        <p:nvPicPr>
          <p:cNvPr id="3" name="Billede 2">
            <a:extLst>
              <a:ext uri="{FF2B5EF4-FFF2-40B4-BE49-F238E27FC236}">
                <a16:creationId xmlns:a16="http://schemas.microsoft.com/office/drawing/2014/main" id="{E22624DE-45DF-CC5F-65A7-78EFE524E8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
        <p:nvSpPr>
          <p:cNvPr id="6" name="Titel 1">
            <a:extLst>
              <a:ext uri="{FF2B5EF4-FFF2-40B4-BE49-F238E27FC236}">
                <a16:creationId xmlns:a16="http://schemas.microsoft.com/office/drawing/2014/main" id="{EF9CF82C-5FFB-A503-121D-A294C74FCCCD}"/>
              </a:ext>
            </a:extLst>
          </p:cNvPr>
          <p:cNvSpPr>
            <a:spLocks noGrp="1"/>
          </p:cNvSpPr>
          <p:nvPr>
            <p:ph type="title" hasCustomPrompt="1"/>
          </p:nvPr>
        </p:nvSpPr>
        <p:spPr>
          <a:xfrm>
            <a:off x="1079999" y="1200329"/>
            <a:ext cx="7386701" cy="576000"/>
          </a:xfrm>
        </p:spPr>
        <p:txBody>
          <a:bodyPr anchor="t"/>
          <a:lstStyle>
            <a:lvl1pPr>
              <a:lnSpc>
                <a:spcPts val="2400"/>
              </a:lnSpc>
              <a:defRPr sz="2000">
                <a:solidFill>
                  <a:srgbClr val="001965"/>
                </a:solidFill>
              </a:defRPr>
            </a:lvl1pPr>
          </a:lstStyle>
          <a:p>
            <a:r>
              <a:rPr lang="da-DK"/>
              <a:t>Overskrift kan skrives i en eller flere linjer</a:t>
            </a:r>
          </a:p>
        </p:txBody>
      </p:sp>
    </p:spTree>
    <p:extLst>
      <p:ext uri="{BB962C8B-B14F-4D97-AF65-F5344CB8AC3E}">
        <p14:creationId xmlns:p14="http://schemas.microsoft.com/office/powerpoint/2010/main" val="103795146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Video - fuldt slide">
    <p:bg>
      <p:bgRef idx="1001">
        <a:schemeClr val="bg1"/>
      </p:bgRef>
    </p:bg>
    <p:spTree>
      <p:nvGrpSpPr>
        <p:cNvPr id="1" name=""/>
        <p:cNvGrpSpPr/>
        <p:nvPr/>
      </p:nvGrpSpPr>
      <p:grpSpPr>
        <a:xfrm>
          <a:off x="0" y="0"/>
          <a:ext cx="0" cy="0"/>
          <a:chOff x="0" y="0"/>
          <a:chExt cx="0" cy="0"/>
        </a:xfrm>
      </p:grpSpPr>
      <p:sp>
        <p:nvSpPr>
          <p:cNvPr id="4" name="Pladsholder til medieklip 3">
            <a:extLst>
              <a:ext uri="{FF2B5EF4-FFF2-40B4-BE49-F238E27FC236}">
                <a16:creationId xmlns:a16="http://schemas.microsoft.com/office/drawing/2014/main" id="{4BE0A61E-C3E8-4AA6-A6F6-5EFBCE1D63E5}"/>
              </a:ext>
            </a:extLst>
          </p:cNvPr>
          <p:cNvSpPr>
            <a:spLocks noGrp="1"/>
          </p:cNvSpPr>
          <p:nvPr>
            <p:ph type="media" sz="quarter" idx="10"/>
          </p:nvPr>
        </p:nvSpPr>
        <p:spPr>
          <a:xfrm>
            <a:off x="0" y="0"/>
            <a:ext cx="12189600" cy="6858000"/>
          </a:xfrm>
        </p:spPr>
        <p:txBody>
          <a:bodyPr/>
          <a:lstStyle/>
          <a:p>
            <a:r>
              <a:rPr lang="da-DK"/>
              <a:t>Klik på ikonet for at tilføje et medie</a:t>
            </a:r>
          </a:p>
        </p:txBody>
      </p:sp>
      <p:sp>
        <p:nvSpPr>
          <p:cNvPr id="6" name="Tekstfelt 5">
            <a:extLst>
              <a:ext uri="{FF2B5EF4-FFF2-40B4-BE49-F238E27FC236}">
                <a16:creationId xmlns:a16="http://schemas.microsoft.com/office/drawing/2014/main" id="{81E66E48-BC9F-4E17-A811-E690074C05B6}"/>
              </a:ext>
            </a:extLst>
          </p:cNvPr>
          <p:cNvSpPr txBox="1"/>
          <p:nvPr userDrawn="1"/>
        </p:nvSpPr>
        <p:spPr>
          <a:xfrm>
            <a:off x="-1397479" y="0"/>
            <a:ext cx="1274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Videoen fylder hele </a:t>
            </a:r>
            <a:r>
              <a:rPr lang="da-DK" sz="900" b="0" err="1">
                <a:solidFill>
                  <a:schemeClr val="accent2"/>
                </a:solidFill>
              </a:rPr>
              <a:t>slidet</a:t>
            </a:r>
            <a:r>
              <a:rPr lang="da-DK" sz="900" b="0">
                <a:solidFill>
                  <a:schemeClr val="accent2"/>
                </a:solidFill>
              </a:rPr>
              <a:t>.</a:t>
            </a:r>
          </a:p>
        </p:txBody>
      </p:sp>
    </p:spTree>
    <p:extLst>
      <p:ext uri="{BB962C8B-B14F-4D97-AF65-F5344CB8AC3E}">
        <p14:creationId xmlns:p14="http://schemas.microsoft.com/office/powerpoint/2010/main" val="210014408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_id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0" y="2430000"/>
            <a:ext cx="12191999" cy="1800000"/>
          </a:xfrm>
        </p:spPr>
        <p:txBody>
          <a:bodyPr anchor="ctr" anchorCtr="1"/>
          <a:lstStyle>
            <a:lvl1pPr algn="ctr">
              <a:lnSpc>
                <a:spcPts val="5300"/>
              </a:lnSpc>
              <a:defRPr sz="5000">
                <a:solidFill>
                  <a:srgbClr val="001965"/>
                </a:solidFill>
              </a:defRPr>
            </a:lvl1pPr>
          </a:lstStyle>
          <a:p>
            <a:r>
              <a:rPr lang="da-DK"/>
              <a:t>Overskrift i én eller to linjer</a:t>
            </a:r>
          </a:p>
        </p:txBody>
      </p:sp>
      <p:sp>
        <p:nvSpPr>
          <p:cNvPr id="5" name="Tekstfelt 4">
            <a:extLst>
              <a:ext uri="{FF2B5EF4-FFF2-40B4-BE49-F238E27FC236}">
                <a16:creationId xmlns:a16="http://schemas.microsoft.com/office/drawing/2014/main" id="{1BB5BAB5-4944-49F3-A4A2-4F7506833D86}"/>
              </a:ext>
            </a:extLst>
          </p:cNvPr>
          <p:cNvSpPr txBox="1"/>
          <p:nvPr userDrawn="1"/>
        </p:nvSpPr>
        <p:spPr>
          <a:xfrm>
            <a:off x="-1415561" y="0"/>
            <a:ext cx="1230924" cy="646331"/>
          </a:xfrm>
          <a:prstGeom prst="rect">
            <a:avLst/>
          </a:prstGeom>
          <a:noFill/>
        </p:spPr>
        <p:txBody>
          <a:bodyPr wrap="square" rtlCol="0">
            <a:spAutoFit/>
          </a:bodyPr>
          <a:lstStyle/>
          <a:p>
            <a:r>
              <a:rPr lang="da-DK" sz="900" b="0">
                <a:solidFill>
                  <a:schemeClr val="accent2"/>
                </a:solidFill>
              </a:rPr>
              <a:t>Logo, baggrunds- grafik og overskrift har fast placering og skriftstørrelse. </a:t>
            </a:r>
          </a:p>
        </p:txBody>
      </p:sp>
      <p:pic>
        <p:nvPicPr>
          <p:cNvPr id="4" name="Billede 3">
            <a:extLst>
              <a:ext uri="{FF2B5EF4-FFF2-40B4-BE49-F238E27FC236}">
                <a16:creationId xmlns:a16="http://schemas.microsoft.com/office/drawing/2014/main" id="{5277683A-9B0A-2ECB-0CD0-DF3A6B2637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142943"/>
          </a:xfrm>
          <a:prstGeom prst="rect">
            <a:avLst/>
          </a:prstGeom>
        </p:spPr>
      </p:pic>
    </p:spTree>
    <p:extLst>
      <p:ext uri="{BB962C8B-B14F-4D97-AF65-F5344CB8AC3E}">
        <p14:creationId xmlns:p14="http://schemas.microsoft.com/office/powerpoint/2010/main" val="1503863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_Vid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4D83623-5A7C-46FB-A9B9-08D3AF74262C}"/>
              </a:ext>
            </a:extLst>
          </p:cNvPr>
          <p:cNvSpPr txBox="1"/>
          <p:nvPr userDrawn="1"/>
        </p:nvSpPr>
        <p:spPr>
          <a:xfrm>
            <a:off x="-1415561" y="0"/>
            <a:ext cx="1230924" cy="646331"/>
          </a:xfrm>
          <a:prstGeom prst="rect">
            <a:avLst/>
          </a:prstGeom>
          <a:noFill/>
        </p:spPr>
        <p:txBody>
          <a:bodyPr wrap="square" rtlCol="0">
            <a:spAutoFit/>
          </a:bodyPr>
          <a:lstStyle/>
          <a:p>
            <a:r>
              <a:rPr lang="da-DK" sz="900" b="0">
                <a:solidFill>
                  <a:schemeClr val="accent2"/>
                </a:solidFill>
              </a:rPr>
              <a:t>Logo, baggrunds- grafik og overskrift har fast placering og skriftstørrelse. </a:t>
            </a:r>
          </a:p>
        </p:txBody>
      </p:sp>
      <p:sp>
        <p:nvSpPr>
          <p:cNvPr id="3" name="Titel 1">
            <a:extLst>
              <a:ext uri="{FF2B5EF4-FFF2-40B4-BE49-F238E27FC236}">
                <a16:creationId xmlns:a16="http://schemas.microsoft.com/office/drawing/2014/main" id="{632779EA-F000-6DBD-D8DA-D511B3155F1E}"/>
              </a:ext>
            </a:extLst>
          </p:cNvPr>
          <p:cNvSpPr>
            <a:spLocks noGrp="1" noChangeAspect="1"/>
          </p:cNvSpPr>
          <p:nvPr>
            <p:ph type="ctrTitle" hasCustomPrompt="1"/>
          </p:nvPr>
        </p:nvSpPr>
        <p:spPr>
          <a:xfrm>
            <a:off x="0" y="2527150"/>
            <a:ext cx="12192000" cy="1974331"/>
          </a:xfrm>
        </p:spPr>
        <p:txBody>
          <a:bodyPr anchor="t" anchorCtr="1"/>
          <a:lstStyle>
            <a:lvl1pPr algn="ctr">
              <a:lnSpc>
                <a:spcPts val="6000"/>
              </a:lnSpc>
              <a:defRPr sz="5000"/>
            </a:lvl1pPr>
          </a:lstStyle>
          <a:p>
            <a:r>
              <a:rPr lang="da-DK"/>
              <a:t>Overskrift i én eller to linjer</a:t>
            </a:r>
          </a:p>
        </p:txBody>
      </p:sp>
      <p:pic>
        <p:nvPicPr>
          <p:cNvPr id="5" name="Billede 4">
            <a:extLst>
              <a:ext uri="{FF2B5EF4-FFF2-40B4-BE49-F238E27FC236}">
                <a16:creationId xmlns:a16="http://schemas.microsoft.com/office/drawing/2014/main" id="{4E925B81-E27D-B7C0-F6D5-625F58FEFB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142943"/>
          </a:xfrm>
          <a:prstGeom prst="rect">
            <a:avLst/>
          </a:prstGeom>
        </p:spPr>
      </p:pic>
    </p:spTree>
    <p:extLst>
      <p:ext uri="{BB962C8B-B14F-4D97-AF65-F5344CB8AC3E}">
        <p14:creationId xmlns:p14="http://schemas.microsoft.com/office/powerpoint/2010/main" val="3385995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_F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A1DDAB5D-50CA-4D81-90A9-C7F1B27AED3D}"/>
              </a:ext>
            </a:extLst>
          </p:cNvPr>
          <p:cNvSpPr txBox="1"/>
          <p:nvPr userDrawn="1"/>
        </p:nvSpPr>
        <p:spPr>
          <a:xfrm>
            <a:off x="-1415561" y="0"/>
            <a:ext cx="1230924" cy="646331"/>
          </a:xfrm>
          <a:prstGeom prst="rect">
            <a:avLst/>
          </a:prstGeom>
          <a:noFill/>
        </p:spPr>
        <p:txBody>
          <a:bodyPr wrap="square" rtlCol="0">
            <a:spAutoFit/>
          </a:bodyPr>
          <a:lstStyle/>
          <a:p>
            <a:r>
              <a:rPr lang="da-DK" sz="900" b="0">
                <a:solidFill>
                  <a:schemeClr val="accent2"/>
                </a:solidFill>
              </a:rPr>
              <a:t>Logo, baggrunds- grafik og overskrift har fast placering og skriftstørrelse. </a:t>
            </a:r>
          </a:p>
        </p:txBody>
      </p:sp>
      <p:sp>
        <p:nvSpPr>
          <p:cNvPr id="5" name="Titel 1">
            <a:extLst>
              <a:ext uri="{FF2B5EF4-FFF2-40B4-BE49-F238E27FC236}">
                <a16:creationId xmlns:a16="http://schemas.microsoft.com/office/drawing/2014/main" id="{37987F5C-379E-97C5-411A-EBB801A5763F}"/>
              </a:ext>
            </a:extLst>
          </p:cNvPr>
          <p:cNvSpPr>
            <a:spLocks noGrp="1" noChangeAspect="1"/>
          </p:cNvSpPr>
          <p:nvPr>
            <p:ph type="ctrTitle" hasCustomPrompt="1"/>
          </p:nvPr>
        </p:nvSpPr>
        <p:spPr>
          <a:xfrm>
            <a:off x="0" y="2527150"/>
            <a:ext cx="12192000" cy="1974331"/>
          </a:xfrm>
        </p:spPr>
        <p:txBody>
          <a:bodyPr anchor="t" anchorCtr="1"/>
          <a:lstStyle>
            <a:lvl1pPr algn="ctr">
              <a:lnSpc>
                <a:spcPts val="6000"/>
              </a:lnSpc>
              <a:defRPr sz="5000"/>
            </a:lvl1pPr>
          </a:lstStyle>
          <a:p>
            <a:r>
              <a:rPr lang="da-DK"/>
              <a:t>Overskrift i én eller to linjer</a:t>
            </a:r>
          </a:p>
        </p:txBody>
      </p:sp>
      <p:pic>
        <p:nvPicPr>
          <p:cNvPr id="7" name="Billede 6">
            <a:extLst>
              <a:ext uri="{FF2B5EF4-FFF2-40B4-BE49-F238E27FC236}">
                <a16:creationId xmlns:a16="http://schemas.microsoft.com/office/drawing/2014/main" id="{E50E5470-B808-31A7-6407-25A593EFF3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142943"/>
          </a:xfrm>
          <a:prstGeom prst="rect">
            <a:avLst/>
          </a:prstGeom>
        </p:spPr>
      </p:pic>
    </p:spTree>
    <p:extLst>
      <p:ext uri="{BB962C8B-B14F-4D97-AF65-F5344CB8AC3E}">
        <p14:creationId xmlns:p14="http://schemas.microsoft.com/office/powerpoint/2010/main" val="1804289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_fuldside bille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2400" y="2430000"/>
            <a:ext cx="12194400" cy="1974331"/>
          </a:xfrm>
        </p:spPr>
        <p:txBody>
          <a:bodyPr anchor="ctr" anchorCtr="1"/>
          <a:lstStyle>
            <a:lvl1pPr algn="ctr">
              <a:lnSpc>
                <a:spcPts val="5300"/>
              </a:lnSpc>
              <a:defRPr sz="5000"/>
            </a:lvl1pPr>
          </a:lstStyle>
          <a:p>
            <a:r>
              <a:rPr lang="da-DK"/>
              <a:t>Overskrift i én eller to linjer</a:t>
            </a:r>
          </a:p>
        </p:txBody>
      </p:sp>
      <p:sp>
        <p:nvSpPr>
          <p:cNvPr id="17" name="Pladsholder til billede 16">
            <a:extLst>
              <a:ext uri="{FF2B5EF4-FFF2-40B4-BE49-F238E27FC236}">
                <a16:creationId xmlns:a16="http://schemas.microsoft.com/office/drawing/2014/main" id="{7B09BBE5-4447-4617-B001-8FABBEBC6130}"/>
              </a:ext>
            </a:extLst>
          </p:cNvPr>
          <p:cNvSpPr>
            <a:spLocks noGrp="1"/>
          </p:cNvSpPr>
          <p:nvPr>
            <p:ph type="pic" sz="quarter" idx="12" hasCustomPrompt="1"/>
          </p:nvPr>
        </p:nvSpPr>
        <p:spPr>
          <a:xfrm>
            <a:off x="0" y="0"/>
            <a:ext cx="12189600" cy="6858000"/>
          </a:xfrm>
        </p:spPr>
        <p:txBody>
          <a:bodyPr/>
          <a:lstStyle>
            <a:lvl1pPr marL="0" indent="0">
              <a:buFont typeface="Arial" panose="020B0604020202020204" pitchFamily="34" charset="0"/>
              <a:buNone/>
              <a:defRPr/>
            </a:lvl1pPr>
          </a:lstStyle>
          <a:p>
            <a:r>
              <a:rPr lang="da-DK"/>
              <a:t> </a:t>
            </a:r>
          </a:p>
        </p:txBody>
      </p:sp>
      <p:sp>
        <p:nvSpPr>
          <p:cNvPr id="7" name="Tekstfelt 6">
            <a:extLst>
              <a:ext uri="{FF2B5EF4-FFF2-40B4-BE49-F238E27FC236}">
                <a16:creationId xmlns:a16="http://schemas.microsoft.com/office/drawing/2014/main" id="{FBB51C28-DF2B-479A-B56E-8C7C7F9B0209}"/>
              </a:ext>
            </a:extLst>
          </p:cNvPr>
          <p:cNvSpPr txBox="1"/>
          <p:nvPr userDrawn="1"/>
        </p:nvSpPr>
        <p:spPr>
          <a:xfrm>
            <a:off x="-2037276" y="416344"/>
            <a:ext cx="1283677" cy="3000821"/>
          </a:xfrm>
          <a:prstGeom prst="rect">
            <a:avLst/>
          </a:prstGeom>
          <a:noFill/>
        </p:spPr>
        <p:txBody>
          <a:bodyPr wrap="square" rtlCol="0">
            <a:spAutoFit/>
          </a:bodyPr>
          <a:lstStyle/>
          <a:p>
            <a:r>
              <a:rPr lang="da-DK" sz="900" b="0">
                <a:solidFill>
                  <a:schemeClr val="accent2"/>
                </a:solidFill>
              </a:rPr>
              <a:t>Indsæt fuldside billede ved klik på billede ikon midt på siden.</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Dernæst højreklik og vælg ”flyt bagest”.</a:t>
            </a:r>
          </a:p>
          <a:p>
            <a:endParaRPr lang="da-DK" sz="900" b="0">
              <a:solidFill>
                <a:schemeClr val="accent2"/>
              </a:solidFill>
            </a:endParaRPr>
          </a:p>
          <a:p>
            <a:r>
              <a:rPr lang="da-DK" sz="900" b="0">
                <a:solidFill>
                  <a:schemeClr val="accent2"/>
                </a:solidFill>
              </a:rPr>
              <a:t>Logo og overskrift har fast placering og skriftstørrelse. Vælg derfor et foto, som egner sig til at have en overskrift i midten.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Er der brug for at skifte logomærket (F’et) øverst på siden, fordi billedet er for mørkt/lyst – se vejledning.</a:t>
            </a:r>
          </a:p>
        </p:txBody>
      </p:sp>
      <p:pic>
        <p:nvPicPr>
          <p:cNvPr id="4" name="Billede 3">
            <a:extLst>
              <a:ext uri="{FF2B5EF4-FFF2-40B4-BE49-F238E27FC236}">
                <a16:creationId xmlns:a16="http://schemas.microsoft.com/office/drawing/2014/main" id="{B402898A-FFC6-159B-2A2B-3C8816988B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42943"/>
          </a:xfrm>
          <a:prstGeom prst="rect">
            <a:avLst/>
          </a:prstGeom>
        </p:spPr>
      </p:pic>
    </p:spTree>
    <p:extLst>
      <p:ext uri="{BB962C8B-B14F-4D97-AF65-F5344CB8AC3E}">
        <p14:creationId xmlns:p14="http://schemas.microsoft.com/office/powerpoint/2010/main" val="258841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9" name="Tekstfelt 8">
            <a:extLst>
              <a:ext uri="{FF2B5EF4-FFF2-40B4-BE49-F238E27FC236}">
                <a16:creationId xmlns:a16="http://schemas.microsoft.com/office/drawing/2014/main" id="{F48B27CF-E881-4DC6-AF41-2BD18179865E}"/>
              </a:ext>
            </a:extLst>
          </p:cNvPr>
          <p:cNvSpPr txBox="1"/>
          <p:nvPr userDrawn="1"/>
        </p:nvSpPr>
        <p:spPr>
          <a:xfrm>
            <a:off x="-1397479" y="0"/>
            <a:ext cx="1212841" cy="923330"/>
          </a:xfrm>
          <a:prstGeom prst="rect">
            <a:avLst/>
          </a:prstGeom>
          <a:noFill/>
        </p:spPr>
        <p:txBody>
          <a:bodyPr wrap="square" rtlCol="0">
            <a:spAutoFit/>
          </a:bodyPr>
          <a:lstStyle/>
          <a:p>
            <a:r>
              <a:rPr lang="da-DK" sz="900" b="0">
                <a:solidFill>
                  <a:schemeClr val="accent2"/>
                </a:solidFill>
              </a:rPr>
              <a:t>Logo, baggrundsfarve, overskrift og undertitel har fast placering og skriftstørrelse. </a:t>
            </a:r>
          </a:p>
        </p:txBody>
      </p:sp>
      <p:pic>
        <p:nvPicPr>
          <p:cNvPr id="4" name="Billede 3">
            <a:extLst>
              <a:ext uri="{FF2B5EF4-FFF2-40B4-BE49-F238E27FC236}">
                <a16:creationId xmlns:a16="http://schemas.microsoft.com/office/drawing/2014/main" id="{82A834EA-346E-0951-EF62-2216CA502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42943"/>
          </a:xfrm>
          <a:prstGeom prst="rect">
            <a:avLst/>
          </a:prstGeom>
        </p:spPr>
      </p:pic>
      <p:sp>
        <p:nvSpPr>
          <p:cNvPr id="6" name="Titel 1">
            <a:extLst>
              <a:ext uri="{FF2B5EF4-FFF2-40B4-BE49-F238E27FC236}">
                <a16:creationId xmlns:a16="http://schemas.microsoft.com/office/drawing/2014/main" id="{B039D9ED-55CF-32AC-D2CD-873B1352E112}"/>
              </a:ext>
            </a:extLst>
          </p:cNvPr>
          <p:cNvSpPr>
            <a:spLocks noGrp="1" noChangeAspect="1"/>
          </p:cNvSpPr>
          <p:nvPr>
            <p:ph type="ctrTitle" hasCustomPrompt="1"/>
          </p:nvPr>
        </p:nvSpPr>
        <p:spPr>
          <a:xfrm>
            <a:off x="0" y="2527150"/>
            <a:ext cx="12192000" cy="1974331"/>
          </a:xfrm>
        </p:spPr>
        <p:txBody>
          <a:bodyPr anchor="t" anchorCtr="1"/>
          <a:lstStyle>
            <a:lvl1pPr algn="ctr">
              <a:lnSpc>
                <a:spcPts val="6000"/>
              </a:lnSpc>
              <a:defRPr sz="5000"/>
            </a:lvl1pPr>
          </a:lstStyle>
          <a:p>
            <a:r>
              <a:rPr lang="da-DK"/>
              <a:t>Overskrift i én eller to linjer</a:t>
            </a:r>
          </a:p>
        </p:txBody>
      </p:sp>
    </p:spTree>
    <p:extLst>
      <p:ext uri="{BB962C8B-B14F-4D97-AF65-F5344CB8AC3E}">
        <p14:creationId xmlns:p14="http://schemas.microsoft.com/office/powerpoint/2010/main" val="1980508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5" name="Billede 4">
            <a:extLst>
              <a:ext uri="{FF2B5EF4-FFF2-40B4-BE49-F238E27FC236}">
                <a16:creationId xmlns:a16="http://schemas.microsoft.com/office/drawing/2014/main" id="{FA02205D-50EE-40B2-AE8B-1B0723B7F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000" y="360000"/>
            <a:ext cx="342486" cy="576000"/>
          </a:xfrm>
          <a:prstGeom prst="rect">
            <a:avLst/>
          </a:prstGeom>
        </p:spPr>
      </p:pic>
      <p:pic>
        <p:nvPicPr>
          <p:cNvPr id="7" name="Billede 6">
            <a:extLst>
              <a:ext uri="{FF2B5EF4-FFF2-40B4-BE49-F238E27FC236}">
                <a16:creationId xmlns:a16="http://schemas.microsoft.com/office/drawing/2014/main" id="{BE7EAA58-EA3A-498F-8882-0FF066CD5D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2400" y="396000"/>
            <a:ext cx="1231200" cy="134632"/>
          </a:xfrm>
          <a:prstGeom prst="rect">
            <a:avLst/>
          </a:prstGeom>
        </p:spPr>
      </p:pic>
      <p:sp>
        <p:nvSpPr>
          <p:cNvPr id="9" name="Tekstfelt 8">
            <a:extLst>
              <a:ext uri="{FF2B5EF4-FFF2-40B4-BE49-F238E27FC236}">
                <a16:creationId xmlns:a16="http://schemas.microsoft.com/office/drawing/2014/main" id="{F48B27CF-E881-4DC6-AF41-2BD18179865E}"/>
              </a:ext>
            </a:extLst>
          </p:cNvPr>
          <p:cNvSpPr txBox="1"/>
          <p:nvPr userDrawn="1"/>
        </p:nvSpPr>
        <p:spPr>
          <a:xfrm>
            <a:off x="-1397479" y="0"/>
            <a:ext cx="1212841" cy="923330"/>
          </a:xfrm>
          <a:prstGeom prst="rect">
            <a:avLst/>
          </a:prstGeom>
          <a:noFill/>
        </p:spPr>
        <p:txBody>
          <a:bodyPr wrap="square" rtlCol="0">
            <a:spAutoFit/>
          </a:bodyPr>
          <a:lstStyle/>
          <a:p>
            <a:r>
              <a:rPr lang="da-DK" sz="900" b="0">
                <a:solidFill>
                  <a:schemeClr val="accent2"/>
                </a:solidFill>
              </a:rPr>
              <a:t>Logo, baggrundsfarve, overskrift og undertitel har fast placering og skriftstørrelse. </a:t>
            </a:r>
          </a:p>
        </p:txBody>
      </p:sp>
      <p:sp>
        <p:nvSpPr>
          <p:cNvPr id="4" name="Titel 1">
            <a:extLst>
              <a:ext uri="{FF2B5EF4-FFF2-40B4-BE49-F238E27FC236}">
                <a16:creationId xmlns:a16="http://schemas.microsoft.com/office/drawing/2014/main" id="{F3A752E6-80F0-E365-13CA-DB85F71EADC3}"/>
              </a:ext>
            </a:extLst>
          </p:cNvPr>
          <p:cNvSpPr>
            <a:spLocks noGrp="1" noChangeAspect="1"/>
          </p:cNvSpPr>
          <p:nvPr>
            <p:ph type="ctrTitle" hasCustomPrompt="1"/>
          </p:nvPr>
        </p:nvSpPr>
        <p:spPr>
          <a:xfrm>
            <a:off x="0" y="2527150"/>
            <a:ext cx="12192000" cy="1974331"/>
          </a:xfrm>
        </p:spPr>
        <p:txBody>
          <a:bodyPr anchor="t" anchorCtr="1"/>
          <a:lstStyle>
            <a:lvl1pPr algn="ctr">
              <a:lnSpc>
                <a:spcPts val="6000"/>
              </a:lnSpc>
              <a:defRPr sz="5000"/>
            </a:lvl1pPr>
          </a:lstStyle>
          <a:p>
            <a:r>
              <a:rPr lang="da-DK"/>
              <a:t>Overskrift i én eller to linjer</a:t>
            </a:r>
          </a:p>
        </p:txBody>
      </p:sp>
    </p:spTree>
    <p:extLst>
      <p:ext uri="{BB962C8B-B14F-4D97-AF65-F5344CB8AC3E}">
        <p14:creationId xmlns:p14="http://schemas.microsoft.com/office/powerpoint/2010/main" val="243532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hvid">
    <p:bg>
      <p:bgRef idx="1001">
        <a:schemeClr val="bg1"/>
      </p:bgRef>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solidFill>
                  <a:srgbClr val="00196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9" name="Tekstfelt 8">
            <a:extLst>
              <a:ext uri="{FF2B5EF4-FFF2-40B4-BE49-F238E27FC236}">
                <a16:creationId xmlns:a16="http://schemas.microsoft.com/office/drawing/2014/main" id="{F48B27CF-E881-4DC6-AF41-2BD18179865E}"/>
              </a:ext>
            </a:extLst>
          </p:cNvPr>
          <p:cNvSpPr txBox="1"/>
          <p:nvPr userDrawn="1"/>
        </p:nvSpPr>
        <p:spPr>
          <a:xfrm>
            <a:off x="-1397479" y="0"/>
            <a:ext cx="1212841" cy="923330"/>
          </a:xfrm>
          <a:prstGeom prst="rect">
            <a:avLst/>
          </a:prstGeom>
          <a:noFill/>
        </p:spPr>
        <p:txBody>
          <a:bodyPr wrap="square" rtlCol="0">
            <a:spAutoFit/>
          </a:bodyPr>
          <a:lstStyle/>
          <a:p>
            <a:r>
              <a:rPr lang="da-DK" sz="900" b="0">
                <a:solidFill>
                  <a:schemeClr val="accent2"/>
                </a:solidFill>
              </a:rPr>
              <a:t>Logo, baggrundsfarve, overskrift og undertitel har fast placering og skriftstørrelse. </a:t>
            </a:r>
          </a:p>
        </p:txBody>
      </p:sp>
      <p:pic>
        <p:nvPicPr>
          <p:cNvPr id="8" name="Billede 7">
            <a:extLst>
              <a:ext uri="{FF2B5EF4-FFF2-40B4-BE49-F238E27FC236}">
                <a16:creationId xmlns:a16="http://schemas.microsoft.com/office/drawing/2014/main" id="{218E6C6E-2745-96CA-BDC2-E32EBD421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42943"/>
          </a:xfrm>
          <a:prstGeom prst="rect">
            <a:avLst/>
          </a:prstGeom>
        </p:spPr>
      </p:pic>
      <p:sp>
        <p:nvSpPr>
          <p:cNvPr id="11" name="Titel 1">
            <a:extLst>
              <a:ext uri="{FF2B5EF4-FFF2-40B4-BE49-F238E27FC236}">
                <a16:creationId xmlns:a16="http://schemas.microsoft.com/office/drawing/2014/main" id="{E63C140F-A5F6-865E-9F0B-1371E55676E1}"/>
              </a:ext>
            </a:extLst>
          </p:cNvPr>
          <p:cNvSpPr>
            <a:spLocks noGrp="1" noChangeAspect="1"/>
          </p:cNvSpPr>
          <p:nvPr>
            <p:ph type="ctrTitle" hasCustomPrompt="1"/>
          </p:nvPr>
        </p:nvSpPr>
        <p:spPr>
          <a:xfrm>
            <a:off x="1080000" y="2527150"/>
            <a:ext cx="10029600" cy="1974331"/>
          </a:xfrm>
        </p:spPr>
        <p:txBody>
          <a:bodyPr anchor="t" anchorCtr="1"/>
          <a:lstStyle>
            <a:lvl1pPr algn="ctr">
              <a:lnSpc>
                <a:spcPts val="6000"/>
              </a:lnSpc>
              <a:defRPr sz="5000"/>
            </a:lvl1pPr>
          </a:lstStyle>
          <a:p>
            <a:r>
              <a:rPr lang="da-DK"/>
              <a:t>Overskrift i én eller to linjer</a:t>
            </a:r>
          </a:p>
        </p:txBody>
      </p:sp>
    </p:spTree>
    <p:extLst>
      <p:ext uri="{BB962C8B-B14F-4D97-AF65-F5344CB8AC3E}">
        <p14:creationId xmlns:p14="http://schemas.microsoft.com/office/powerpoint/2010/main" val="1230346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 og indholdsobjek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a:xfrm>
            <a:off x="1079999" y="1080000"/>
            <a:ext cx="10029099" cy="576000"/>
          </a:xfrm>
        </p:spPr>
        <p:txBody>
          <a:bodyPr/>
          <a:lstStyle>
            <a:lvl1pPr>
              <a:defRPr>
                <a:solidFill>
                  <a:srgbClr val="001965"/>
                </a:solidFill>
              </a:defRPr>
            </a:lvl1pPr>
          </a:lstStyle>
          <a:p>
            <a:r>
              <a:rPr lang="da-DK"/>
              <a:t>Overskrift kan skrives i en eller flere linjer</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5" name="Tekstfelt 4">
            <a:extLst>
              <a:ext uri="{FF2B5EF4-FFF2-40B4-BE49-F238E27FC236}">
                <a16:creationId xmlns:a16="http://schemas.microsoft.com/office/drawing/2014/main" id="{CDA9DB07-933E-4F50-854B-530ABB65A855}"/>
              </a:ext>
            </a:extLst>
          </p:cNvPr>
          <p:cNvSpPr txBox="1"/>
          <p:nvPr userDrawn="1"/>
        </p:nvSpPr>
        <p:spPr>
          <a:xfrm>
            <a:off x="-1397479" y="0"/>
            <a:ext cx="1397479" cy="2062103"/>
          </a:xfrm>
          <a:prstGeom prst="rect">
            <a:avLst/>
          </a:prstGeom>
          <a:noFill/>
        </p:spPr>
        <p:txBody>
          <a:bodyPr wrap="square" rtlCol="0">
            <a:spAutoFit/>
          </a:bodyPr>
          <a:lstStyle/>
          <a:p>
            <a:r>
              <a:rPr lang="da-DK" sz="900" b="0">
                <a:solidFill>
                  <a:schemeClr val="accent2"/>
                </a:solidFill>
              </a:rPr>
              <a:t>Logo, overskrift, tekstfelt og felt til diagram har fast størrelse og placering.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Skal der skrives tekst til elementet – vælges layoutet ”Tekst + element”</a:t>
            </a:r>
          </a:p>
          <a:p>
            <a:endParaRPr lang="da-DK" sz="1100" b="0">
              <a:solidFill>
                <a:schemeClr val="accent2"/>
              </a:solidFill>
            </a:endParaRPr>
          </a:p>
        </p:txBody>
      </p:sp>
      <p:sp>
        <p:nvSpPr>
          <p:cNvPr id="4" name="Pladsholder til indhold 3">
            <a:extLst>
              <a:ext uri="{FF2B5EF4-FFF2-40B4-BE49-F238E27FC236}">
                <a16:creationId xmlns:a16="http://schemas.microsoft.com/office/drawing/2014/main" id="{382609D1-E96A-40F7-ADD6-628D5CD3030C}"/>
              </a:ext>
            </a:extLst>
          </p:cNvPr>
          <p:cNvSpPr>
            <a:spLocks noGrp="1"/>
          </p:cNvSpPr>
          <p:nvPr>
            <p:ph sz="quarter" idx="10"/>
          </p:nvPr>
        </p:nvSpPr>
        <p:spPr>
          <a:xfrm>
            <a:off x="1079499" y="1980000"/>
            <a:ext cx="10029600" cy="4230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25058797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fuldside foto">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AD31EA2-3AC1-4073-BCB1-F59A20C5BD97}"/>
              </a:ext>
            </a:extLst>
          </p:cNvPr>
          <p:cNvSpPr txBox="1"/>
          <p:nvPr userDrawn="1"/>
        </p:nvSpPr>
        <p:spPr>
          <a:xfrm>
            <a:off x="-1577082" y="12680"/>
            <a:ext cx="1283677" cy="2169825"/>
          </a:xfrm>
          <a:prstGeom prst="rect">
            <a:avLst/>
          </a:prstGeom>
          <a:solidFill>
            <a:schemeClr val="accent2"/>
          </a:solidFill>
        </p:spPr>
        <p:txBody>
          <a:bodyPr wrap="square" rtlCol="0">
            <a:spAutoFit/>
          </a:bodyPr>
          <a:lstStyle/>
          <a:p>
            <a:r>
              <a:rPr lang="da-DK" sz="900" b="0">
                <a:solidFill>
                  <a:schemeClr val="bg1"/>
                </a:solidFill>
              </a:rPr>
              <a:t>Indsæt fuldside billede ved klik på billede ikon midt på siden.</a:t>
            </a:r>
          </a:p>
          <a:p>
            <a:endParaRPr lang="da-DK" sz="900" b="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bg1"/>
                </a:solidFill>
              </a:rPr>
              <a:t>Dernæst højreklik og vælg ”flyt bagest”.</a:t>
            </a:r>
          </a:p>
          <a:p>
            <a:endParaRPr lang="da-DK" sz="900" b="0">
              <a:solidFill>
                <a:schemeClr val="bg1"/>
              </a:solidFill>
            </a:endParaRPr>
          </a:p>
          <a:p>
            <a:r>
              <a:rPr lang="da-DK" sz="900" b="0">
                <a:solidFill>
                  <a:schemeClr val="bg1"/>
                </a:solidFill>
              </a:rPr>
              <a:t>Logo, undertitel og overskrift har fast placering og skriftstørrelse. Vælg derfor et foto, som egner sig til at have en overskrift i midten. </a:t>
            </a:r>
          </a:p>
        </p:txBody>
      </p:sp>
      <p:sp>
        <p:nvSpPr>
          <p:cNvPr id="9" name="Pladsholder til billede 16">
            <a:extLst>
              <a:ext uri="{FF2B5EF4-FFF2-40B4-BE49-F238E27FC236}">
                <a16:creationId xmlns:a16="http://schemas.microsoft.com/office/drawing/2014/main" id="{F9486BE3-D21C-D9D3-D782-E09503B95A38}"/>
              </a:ext>
            </a:extLst>
          </p:cNvPr>
          <p:cNvSpPr>
            <a:spLocks noGrp="1"/>
          </p:cNvSpPr>
          <p:nvPr>
            <p:ph type="pic" sz="quarter" idx="12" hasCustomPrompt="1"/>
          </p:nvPr>
        </p:nvSpPr>
        <p:spPr>
          <a:xfrm>
            <a:off x="0" y="0"/>
            <a:ext cx="12192000" cy="6858000"/>
          </a:xfrm>
        </p:spPr>
        <p:txBody>
          <a:bodyPr/>
          <a:lstStyle>
            <a:lvl1pPr marL="0" indent="0">
              <a:buFont typeface="Arial" panose="020B0604020202020204" pitchFamily="34" charset="0"/>
              <a:buNone/>
              <a:defRPr/>
            </a:lvl1pPr>
          </a:lstStyle>
          <a:p>
            <a:r>
              <a:rPr lang="da-DK"/>
              <a:t> </a:t>
            </a:r>
          </a:p>
        </p:txBody>
      </p:sp>
      <p:sp>
        <p:nvSpPr>
          <p:cNvPr id="10" name="Undertitel 2">
            <a:extLst>
              <a:ext uri="{FF2B5EF4-FFF2-40B4-BE49-F238E27FC236}">
                <a16:creationId xmlns:a16="http://schemas.microsoft.com/office/drawing/2014/main" id="{02B78CD1-42A6-C126-4D0A-8B91B7E03F93}"/>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4" name="Titel 1">
            <a:extLst>
              <a:ext uri="{FF2B5EF4-FFF2-40B4-BE49-F238E27FC236}">
                <a16:creationId xmlns:a16="http://schemas.microsoft.com/office/drawing/2014/main" id="{D78EB967-5DB2-41C5-5B1A-8D4D828A1B9C}"/>
              </a:ext>
            </a:extLst>
          </p:cNvPr>
          <p:cNvSpPr>
            <a:spLocks noGrp="1" noChangeAspect="1"/>
          </p:cNvSpPr>
          <p:nvPr>
            <p:ph type="ctrTitle" hasCustomPrompt="1"/>
          </p:nvPr>
        </p:nvSpPr>
        <p:spPr>
          <a:xfrm>
            <a:off x="0" y="2527150"/>
            <a:ext cx="12192000" cy="1974331"/>
          </a:xfrm>
        </p:spPr>
        <p:txBody>
          <a:bodyPr anchor="t" anchorCtr="1"/>
          <a:lstStyle>
            <a:lvl1pPr algn="ctr">
              <a:lnSpc>
                <a:spcPts val="6000"/>
              </a:lnSpc>
              <a:defRPr sz="5000"/>
            </a:lvl1pPr>
          </a:lstStyle>
          <a:p>
            <a:r>
              <a:rPr lang="da-DK"/>
              <a:t>Overskrift i én eller to linjer</a:t>
            </a:r>
          </a:p>
        </p:txBody>
      </p:sp>
      <p:pic>
        <p:nvPicPr>
          <p:cNvPr id="19" name="Billede 18">
            <a:extLst>
              <a:ext uri="{FF2B5EF4-FFF2-40B4-BE49-F238E27FC236}">
                <a16:creationId xmlns:a16="http://schemas.microsoft.com/office/drawing/2014/main" id="{6AAC0E9C-1546-55A5-89AA-041428199F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42943"/>
          </a:xfrm>
          <a:prstGeom prst="rect">
            <a:avLst/>
          </a:prstGeom>
        </p:spPr>
      </p:pic>
    </p:spTree>
    <p:extLst>
      <p:ext uri="{BB962C8B-B14F-4D97-AF65-F5344CB8AC3E}">
        <p14:creationId xmlns:p14="http://schemas.microsoft.com/office/powerpoint/2010/main" val="273027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a:xfrm>
            <a:off x="1080000" y="1200329"/>
            <a:ext cx="7387200" cy="576000"/>
          </a:xfrm>
        </p:spPr>
        <p:txBody>
          <a:bodyPr anchor="t"/>
          <a:lstStyle>
            <a:lvl1pPr>
              <a:lnSpc>
                <a:spcPts val="2400"/>
              </a:lnSpc>
              <a:defRPr sz="2000">
                <a:solidFill>
                  <a:srgbClr val="001965"/>
                </a:solidFill>
              </a:defRPr>
            </a:lvl1pPr>
          </a:lstStyle>
          <a:p>
            <a:r>
              <a:rPr lang="da-DK"/>
              <a:t>Overskrift kan skrives i en eller flere linjer</a:t>
            </a:r>
          </a:p>
        </p:txBody>
      </p:sp>
      <p:sp>
        <p:nvSpPr>
          <p:cNvPr id="7" name="Pladsholder til tekst 6">
            <a:extLst>
              <a:ext uri="{FF2B5EF4-FFF2-40B4-BE49-F238E27FC236}">
                <a16:creationId xmlns:a16="http://schemas.microsoft.com/office/drawing/2014/main" id="{F21A953B-B315-4906-9921-E82BFDFEB5E5}"/>
              </a:ext>
            </a:extLst>
          </p:cNvPr>
          <p:cNvSpPr>
            <a:spLocks noGrp="1"/>
          </p:cNvSpPr>
          <p:nvPr>
            <p:ph type="body" sz="quarter" idx="10" hasCustomPrompt="1"/>
          </p:nvPr>
        </p:nvSpPr>
        <p:spPr>
          <a:xfrm>
            <a:off x="1080000" y="1980000"/>
            <a:ext cx="7387200" cy="4230000"/>
          </a:xfrm>
        </p:spPr>
        <p:txBody>
          <a:bodyPr/>
          <a:lstStyle>
            <a:lvl1pPr marL="288000" indent="-288000">
              <a:lnSpc>
                <a:spcPts val="2600"/>
              </a:lnSpc>
              <a:spcBef>
                <a:spcPts val="0"/>
              </a:spcBef>
              <a:spcAft>
                <a:spcPts val="600"/>
              </a:spcAft>
              <a:defRPr sz="2000" b="1">
                <a:solidFill>
                  <a:srgbClr val="001965"/>
                </a:solidFill>
              </a:defRPr>
            </a:lvl1pPr>
            <a:lvl2pPr marL="0" indent="-288000">
              <a:lnSpc>
                <a:spcPts val="2700"/>
              </a:lnSpc>
              <a:spcBef>
                <a:spcPts val="600"/>
              </a:spcBef>
              <a:spcAft>
                <a:spcPts val="0"/>
              </a:spcAft>
              <a:defRPr lang="da-DK" sz="2400" kern="1200" dirty="0">
                <a:solidFill>
                  <a:srgbClr val="001965"/>
                </a:solidFill>
                <a:latin typeface="Arial" panose="020B0604020202020204" pitchFamily="34" charset="0"/>
                <a:ea typeface="+mn-ea"/>
                <a:cs typeface="Arial" panose="020B0604020202020204" pitchFamily="34" charset="0"/>
              </a:defRPr>
            </a:lvl2pPr>
            <a:lvl3pPr marL="0" indent="-288000">
              <a:lnSpc>
                <a:spcPts val="2700"/>
              </a:lnSpc>
              <a:spcBef>
                <a:spcPts val="600"/>
              </a:spcBef>
              <a:spcAft>
                <a:spcPts val="0"/>
              </a:spcAft>
              <a:defRPr sz="2400">
                <a:solidFill>
                  <a:srgbClr val="001965"/>
                </a:solidFill>
              </a:defRPr>
            </a:lvl3pPr>
            <a:lvl4pPr marL="0" indent="-288000">
              <a:lnSpc>
                <a:spcPts val="2700"/>
              </a:lnSpc>
              <a:spcBef>
                <a:spcPts val="600"/>
              </a:spcBef>
              <a:spcAft>
                <a:spcPts val="0"/>
              </a:spcAft>
              <a:defRPr sz="2400">
                <a:solidFill>
                  <a:srgbClr val="001965"/>
                </a:solidFill>
              </a:defRPr>
            </a:lvl4pPr>
            <a:lvl5pPr marL="0" indent="-288000">
              <a:lnSpc>
                <a:spcPts val="2700"/>
              </a:lnSpc>
              <a:spcBef>
                <a:spcPts val="600"/>
              </a:spcBef>
              <a:spcAft>
                <a:spcPts val="0"/>
              </a:spcAft>
              <a:defRPr sz="2400">
                <a:solidFill>
                  <a:srgbClr val="001965"/>
                </a:solidFill>
              </a:defRPr>
            </a:lvl5pPr>
          </a:lstStyle>
          <a:p>
            <a:pPr lvl="0"/>
            <a:r>
              <a:rPr lang="da-DK"/>
              <a:t>Bullet agenda</a:t>
            </a:r>
          </a:p>
        </p:txBody>
      </p:sp>
      <p:sp>
        <p:nvSpPr>
          <p:cNvPr id="5" name="Tekstfelt 4">
            <a:extLst>
              <a:ext uri="{FF2B5EF4-FFF2-40B4-BE49-F238E27FC236}">
                <a16:creationId xmlns:a16="http://schemas.microsoft.com/office/drawing/2014/main" id="{A20AA485-9A70-4707-A699-8AE8DEC27753}"/>
              </a:ext>
            </a:extLst>
          </p:cNvPr>
          <p:cNvSpPr txBox="1"/>
          <p:nvPr userDrawn="1"/>
        </p:nvSpPr>
        <p:spPr>
          <a:xfrm>
            <a:off x="-1951199" y="370160"/>
            <a:ext cx="1274387" cy="1200329"/>
          </a:xfrm>
          <a:prstGeom prst="rect">
            <a:avLst/>
          </a:prstGeom>
          <a:noFill/>
        </p:spPr>
        <p:txBody>
          <a:bodyPr wrap="square" rtlCol="0">
            <a:spAutoFit/>
          </a:bodyPr>
          <a:lstStyle/>
          <a:p>
            <a:r>
              <a:rPr lang="da-DK" sz="900" b="0">
                <a:solidFill>
                  <a:schemeClr val="accent2"/>
                </a:solidFill>
              </a:rPr>
              <a:t>Logo, overskrift og tekstfelt har fast størrelse og placering. </a:t>
            </a:r>
          </a:p>
          <a:p>
            <a:endParaRPr lang="da-DK" sz="900" b="0">
              <a:solidFill>
                <a:schemeClr val="accent2"/>
              </a:solidFill>
            </a:endParaRPr>
          </a:p>
          <a:p>
            <a:r>
              <a:rPr lang="da-DK" sz="900" b="0">
                <a:solidFill>
                  <a:schemeClr val="accent2"/>
                </a:solidFill>
              </a:rPr>
              <a:t>Samme gælder fontstørrelse og skrifttype.</a:t>
            </a:r>
          </a:p>
        </p:txBody>
      </p:sp>
      <p:pic>
        <p:nvPicPr>
          <p:cNvPr id="4" name="Billede 3">
            <a:extLst>
              <a:ext uri="{FF2B5EF4-FFF2-40B4-BE49-F238E27FC236}">
                <a16:creationId xmlns:a16="http://schemas.microsoft.com/office/drawing/2014/main" id="{E87F6842-89A6-ED58-C6C0-AF579F8B4C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Tree>
    <p:extLst>
      <p:ext uri="{BB962C8B-B14F-4D97-AF65-F5344CB8AC3E}">
        <p14:creationId xmlns:p14="http://schemas.microsoft.com/office/powerpoint/2010/main" val="65725824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kelt tekstboks">
    <p:bg>
      <p:bgRef idx="1001">
        <a:schemeClr val="bg1"/>
      </p:bgRef>
    </p:bg>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F21A953B-B315-4906-9921-E82BFDFEB5E5}"/>
              </a:ext>
            </a:extLst>
          </p:cNvPr>
          <p:cNvSpPr>
            <a:spLocks noGrp="1"/>
          </p:cNvSpPr>
          <p:nvPr>
            <p:ph type="body" sz="quarter" idx="10"/>
          </p:nvPr>
        </p:nvSpPr>
        <p:spPr>
          <a:xfrm>
            <a:off x="1080000" y="1816554"/>
            <a:ext cx="7387200" cy="4393446"/>
          </a:xfrm>
        </p:spPr>
        <p:txBody>
          <a:bodyPr/>
          <a:lstStyle>
            <a:lvl1pPr marL="0" indent="0">
              <a:spcBef>
                <a:spcPts val="0"/>
              </a:spcBef>
              <a:buNone/>
              <a:defRPr b="0">
                <a:solidFill>
                  <a:srgbClr val="001965"/>
                </a:solidFill>
              </a:defRPr>
            </a:lvl1pPr>
            <a:lvl2pPr marL="0" indent="0">
              <a:spcBef>
                <a:spcPts val="0"/>
              </a:spcBef>
              <a:spcAft>
                <a:spcPts val="0"/>
              </a:spcAft>
              <a:buClr>
                <a:srgbClr val="001965"/>
              </a:buClr>
              <a:buFont typeface="Arial" panose="020B0604020202020204" pitchFamily="34" charset="0"/>
              <a:buNone/>
              <a:defRPr>
                <a:solidFill>
                  <a:srgbClr val="001965"/>
                </a:solidFill>
              </a:defRPr>
            </a:lvl2pPr>
            <a:lvl3pPr marL="288000" indent="0">
              <a:spcBef>
                <a:spcPts val="0"/>
              </a:spcBef>
              <a:spcAft>
                <a:spcPts val="0"/>
              </a:spcAft>
              <a:buClr>
                <a:srgbClr val="001965"/>
              </a:buClr>
              <a:buFont typeface="Arial" panose="020B0604020202020204" pitchFamily="34" charset="0"/>
              <a:buNone/>
              <a:defRPr>
                <a:solidFill>
                  <a:srgbClr val="001965"/>
                </a:solidFill>
              </a:defRPr>
            </a:lvl3pPr>
            <a:lvl4pPr marL="288000" indent="0">
              <a:spcBef>
                <a:spcPts val="0"/>
              </a:spcBef>
              <a:spcAft>
                <a:spcPts val="0"/>
              </a:spcAft>
              <a:buClr>
                <a:srgbClr val="001965"/>
              </a:buClr>
              <a:buFont typeface="+mj-lt"/>
              <a:buNone/>
              <a:defRPr>
                <a:solidFill>
                  <a:srgbClr val="001965"/>
                </a:solidFill>
              </a:defRPr>
            </a:lvl4pPr>
            <a:lvl5pPr marL="1206900" indent="-342900">
              <a:spcBef>
                <a:spcPts val="0"/>
              </a:spcBef>
              <a:spcAft>
                <a:spcPts val="0"/>
              </a:spcAft>
              <a:buClr>
                <a:srgbClr val="001965"/>
              </a:buClr>
              <a:buFont typeface="+mj-lt"/>
              <a:buAutoNum type="arabicPeriod"/>
              <a:defRPr>
                <a:solidFill>
                  <a:srgbClr val="001965"/>
                </a:solidFill>
              </a:defRPr>
            </a:lvl5pPr>
          </a:lstStyle>
          <a:p>
            <a:pPr lvl="0"/>
            <a:r>
              <a:rPr lang="da-DK"/>
              <a:t>Klik for at redigere teksttypografierne i masteren</a:t>
            </a:r>
          </a:p>
        </p:txBody>
      </p:sp>
      <p:sp>
        <p:nvSpPr>
          <p:cNvPr id="8" name="Tekstfelt 7">
            <a:extLst>
              <a:ext uri="{FF2B5EF4-FFF2-40B4-BE49-F238E27FC236}">
                <a16:creationId xmlns:a16="http://schemas.microsoft.com/office/drawing/2014/main" id="{BBE42AD3-DE01-4014-9182-3AB47EC9BDDF}"/>
              </a:ext>
            </a:extLst>
          </p:cNvPr>
          <p:cNvSpPr txBox="1"/>
          <p:nvPr userDrawn="1"/>
        </p:nvSpPr>
        <p:spPr>
          <a:xfrm>
            <a:off x="-1397479" y="0"/>
            <a:ext cx="1274387" cy="1646605"/>
          </a:xfrm>
          <a:prstGeom prst="rect">
            <a:avLst/>
          </a:prstGeom>
          <a:noFill/>
        </p:spPr>
        <p:txBody>
          <a:bodyPr wrap="square" rtlCol="0">
            <a:spAutoFit/>
          </a:bodyPr>
          <a:lstStyle/>
          <a:p>
            <a:r>
              <a:rPr lang="da-DK" sz="900" b="0">
                <a:solidFill>
                  <a:schemeClr val="accent2"/>
                </a:solidFill>
              </a:rPr>
              <a:t>Logo, overskrift og tekstfelt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Evt. mellemrubrik skrives med fed</a:t>
            </a:r>
            <a:r>
              <a:rPr lang="da-DK" sz="1100" b="0">
                <a:solidFill>
                  <a:schemeClr val="accent2"/>
                </a:solidFill>
              </a:rPr>
              <a:t>.</a:t>
            </a:r>
          </a:p>
        </p:txBody>
      </p:sp>
      <p:sp>
        <p:nvSpPr>
          <p:cNvPr id="3" name="Titel 1">
            <a:extLst>
              <a:ext uri="{FF2B5EF4-FFF2-40B4-BE49-F238E27FC236}">
                <a16:creationId xmlns:a16="http://schemas.microsoft.com/office/drawing/2014/main" id="{4C6495C4-EE30-090F-4D2C-EFD45A374573}"/>
              </a:ext>
            </a:extLst>
          </p:cNvPr>
          <p:cNvSpPr>
            <a:spLocks noGrp="1"/>
          </p:cNvSpPr>
          <p:nvPr>
            <p:ph type="title" hasCustomPrompt="1"/>
          </p:nvPr>
        </p:nvSpPr>
        <p:spPr>
          <a:xfrm>
            <a:off x="1080000" y="1200329"/>
            <a:ext cx="7387200" cy="576000"/>
          </a:xfrm>
        </p:spPr>
        <p:txBody>
          <a:bodyPr anchor="t"/>
          <a:lstStyle>
            <a:lvl1pPr>
              <a:lnSpc>
                <a:spcPts val="2400"/>
              </a:lnSpc>
              <a:defRPr sz="2000">
                <a:solidFill>
                  <a:srgbClr val="001965"/>
                </a:solidFill>
              </a:defRPr>
            </a:lvl1pPr>
          </a:lstStyle>
          <a:p>
            <a:r>
              <a:rPr lang="da-DK"/>
              <a:t>Overskrift kan skrives i en eller flere linjer</a:t>
            </a:r>
          </a:p>
        </p:txBody>
      </p:sp>
      <p:pic>
        <p:nvPicPr>
          <p:cNvPr id="4" name="Billede 3">
            <a:extLst>
              <a:ext uri="{FF2B5EF4-FFF2-40B4-BE49-F238E27FC236}">
                <a16:creationId xmlns:a16="http://schemas.microsoft.com/office/drawing/2014/main" id="{B48EB6A3-2B9F-E38F-E006-E69FF2CC3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Tree>
    <p:extLst>
      <p:ext uri="{BB962C8B-B14F-4D97-AF65-F5344CB8AC3E}">
        <p14:creationId xmlns:p14="http://schemas.microsoft.com/office/powerpoint/2010/main" val="30485389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o tekstbokse">
    <p:bg>
      <p:bgRef idx="1001">
        <a:schemeClr val="bg1"/>
      </p:bgRef>
    </p:bg>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E8D8E91B-8C45-4461-91EB-E934B25F3BA8}"/>
              </a:ext>
            </a:extLst>
          </p:cNvPr>
          <p:cNvSpPr txBox="1"/>
          <p:nvPr userDrawn="1"/>
        </p:nvSpPr>
        <p:spPr>
          <a:xfrm>
            <a:off x="-1397479" y="0"/>
            <a:ext cx="1274387" cy="1615827"/>
          </a:xfrm>
          <a:prstGeom prst="rect">
            <a:avLst/>
          </a:prstGeom>
          <a:noFill/>
        </p:spPr>
        <p:txBody>
          <a:bodyPr wrap="square" rtlCol="0">
            <a:spAutoFit/>
          </a:bodyPr>
          <a:lstStyle/>
          <a:p>
            <a:r>
              <a:rPr lang="da-DK" sz="900" b="0">
                <a:solidFill>
                  <a:schemeClr val="accent2"/>
                </a:solidFill>
              </a:rPr>
              <a:t>Logo, overskrifter og tekstfelter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Evt. mellemrubrik skrives med fed.</a:t>
            </a:r>
          </a:p>
        </p:txBody>
      </p:sp>
      <p:sp>
        <p:nvSpPr>
          <p:cNvPr id="3" name="Pladsholder til tekst 6">
            <a:extLst>
              <a:ext uri="{FF2B5EF4-FFF2-40B4-BE49-F238E27FC236}">
                <a16:creationId xmlns:a16="http://schemas.microsoft.com/office/drawing/2014/main" id="{A31241D9-45DF-A2F1-517B-D65CCEDD159D}"/>
              </a:ext>
            </a:extLst>
          </p:cNvPr>
          <p:cNvSpPr>
            <a:spLocks noGrp="1"/>
          </p:cNvSpPr>
          <p:nvPr>
            <p:ph type="body" sz="quarter" idx="10"/>
          </p:nvPr>
        </p:nvSpPr>
        <p:spPr>
          <a:xfrm>
            <a:off x="1080000" y="1971674"/>
            <a:ext cx="4802368" cy="4238325"/>
          </a:xfrm>
        </p:spPr>
        <p:txBody>
          <a:bodyPr/>
          <a:lstStyle>
            <a:lvl1pPr marL="0" indent="0">
              <a:spcBef>
                <a:spcPts val="0"/>
              </a:spcBef>
              <a:buNone/>
              <a:defRPr b="0">
                <a:solidFill>
                  <a:srgbClr val="001965"/>
                </a:solidFill>
              </a:defRPr>
            </a:lvl1pPr>
            <a:lvl2pPr marL="0" indent="0">
              <a:spcBef>
                <a:spcPts val="0"/>
              </a:spcBef>
              <a:spcAft>
                <a:spcPts val="0"/>
              </a:spcAft>
              <a:buClr>
                <a:srgbClr val="001965"/>
              </a:buClr>
              <a:buFont typeface="Arial" panose="020B0604020202020204" pitchFamily="34" charset="0"/>
              <a:buNone/>
              <a:defRPr>
                <a:solidFill>
                  <a:srgbClr val="001965"/>
                </a:solidFill>
              </a:defRPr>
            </a:lvl2pPr>
            <a:lvl3pPr marL="288000" indent="0">
              <a:spcBef>
                <a:spcPts val="0"/>
              </a:spcBef>
              <a:spcAft>
                <a:spcPts val="0"/>
              </a:spcAft>
              <a:buClr>
                <a:srgbClr val="001965"/>
              </a:buClr>
              <a:buFont typeface="Arial" panose="020B0604020202020204" pitchFamily="34" charset="0"/>
              <a:buNone/>
              <a:defRPr>
                <a:solidFill>
                  <a:srgbClr val="001965"/>
                </a:solidFill>
              </a:defRPr>
            </a:lvl3pPr>
            <a:lvl4pPr marL="288000" indent="0">
              <a:spcBef>
                <a:spcPts val="0"/>
              </a:spcBef>
              <a:spcAft>
                <a:spcPts val="0"/>
              </a:spcAft>
              <a:buClr>
                <a:srgbClr val="001965"/>
              </a:buClr>
              <a:buFont typeface="+mj-lt"/>
              <a:buNone/>
              <a:defRPr>
                <a:solidFill>
                  <a:srgbClr val="001965"/>
                </a:solidFill>
              </a:defRPr>
            </a:lvl4pPr>
            <a:lvl5pPr marL="1206900" indent="-342900">
              <a:spcBef>
                <a:spcPts val="0"/>
              </a:spcBef>
              <a:spcAft>
                <a:spcPts val="0"/>
              </a:spcAft>
              <a:buClr>
                <a:srgbClr val="001965"/>
              </a:buClr>
              <a:buFont typeface="+mj-lt"/>
              <a:buAutoNum type="arabicPeriod"/>
              <a:defRPr>
                <a:solidFill>
                  <a:srgbClr val="001965"/>
                </a:solidFill>
              </a:defRPr>
            </a:lvl5pPr>
          </a:lstStyle>
          <a:p>
            <a:pPr lvl="0"/>
            <a:r>
              <a:rPr lang="da-DK"/>
              <a:t>Klik for at redigere teksttypografierne i masteren</a:t>
            </a:r>
          </a:p>
        </p:txBody>
      </p:sp>
      <p:sp>
        <p:nvSpPr>
          <p:cNvPr id="6" name="Titel 1">
            <a:extLst>
              <a:ext uri="{FF2B5EF4-FFF2-40B4-BE49-F238E27FC236}">
                <a16:creationId xmlns:a16="http://schemas.microsoft.com/office/drawing/2014/main" id="{CE75DB78-0499-FD91-F457-5C4619CBC7CE}"/>
              </a:ext>
            </a:extLst>
          </p:cNvPr>
          <p:cNvSpPr>
            <a:spLocks noGrp="1"/>
          </p:cNvSpPr>
          <p:nvPr>
            <p:ph type="title" hasCustomPrompt="1"/>
          </p:nvPr>
        </p:nvSpPr>
        <p:spPr>
          <a:xfrm>
            <a:off x="1080000" y="1200329"/>
            <a:ext cx="4802368" cy="576000"/>
          </a:xfrm>
        </p:spPr>
        <p:txBody>
          <a:bodyPr anchor="t"/>
          <a:lstStyle>
            <a:lvl1pPr>
              <a:lnSpc>
                <a:spcPts val="2400"/>
              </a:lnSpc>
              <a:defRPr sz="2000">
                <a:solidFill>
                  <a:srgbClr val="001965"/>
                </a:solidFill>
              </a:defRPr>
            </a:lvl1pPr>
          </a:lstStyle>
          <a:p>
            <a:r>
              <a:rPr lang="da-DK"/>
              <a:t>Overskrift kan skrives i en eller flere linjer</a:t>
            </a:r>
          </a:p>
        </p:txBody>
      </p:sp>
      <p:sp>
        <p:nvSpPr>
          <p:cNvPr id="10" name="Pladsholder til tekst 6">
            <a:extLst>
              <a:ext uri="{FF2B5EF4-FFF2-40B4-BE49-F238E27FC236}">
                <a16:creationId xmlns:a16="http://schemas.microsoft.com/office/drawing/2014/main" id="{EAC36274-7743-FF64-B10F-1377DCF49A03}"/>
              </a:ext>
            </a:extLst>
          </p:cNvPr>
          <p:cNvSpPr>
            <a:spLocks noGrp="1"/>
          </p:cNvSpPr>
          <p:nvPr>
            <p:ph type="body" sz="quarter" idx="11"/>
          </p:nvPr>
        </p:nvSpPr>
        <p:spPr>
          <a:xfrm>
            <a:off x="6309632" y="1971674"/>
            <a:ext cx="4802368" cy="4238325"/>
          </a:xfrm>
        </p:spPr>
        <p:txBody>
          <a:bodyPr/>
          <a:lstStyle>
            <a:lvl1pPr marL="0" indent="0">
              <a:spcBef>
                <a:spcPts val="0"/>
              </a:spcBef>
              <a:buNone/>
              <a:defRPr b="0">
                <a:solidFill>
                  <a:srgbClr val="001965"/>
                </a:solidFill>
              </a:defRPr>
            </a:lvl1pPr>
            <a:lvl2pPr marL="0" indent="0">
              <a:spcBef>
                <a:spcPts val="0"/>
              </a:spcBef>
              <a:spcAft>
                <a:spcPts val="0"/>
              </a:spcAft>
              <a:buClr>
                <a:srgbClr val="001965"/>
              </a:buClr>
              <a:buFont typeface="Arial" panose="020B0604020202020204" pitchFamily="34" charset="0"/>
              <a:buNone/>
              <a:defRPr>
                <a:solidFill>
                  <a:srgbClr val="001965"/>
                </a:solidFill>
              </a:defRPr>
            </a:lvl2pPr>
            <a:lvl3pPr marL="288000" indent="0">
              <a:spcBef>
                <a:spcPts val="0"/>
              </a:spcBef>
              <a:spcAft>
                <a:spcPts val="0"/>
              </a:spcAft>
              <a:buClr>
                <a:srgbClr val="001965"/>
              </a:buClr>
              <a:buFont typeface="Arial" panose="020B0604020202020204" pitchFamily="34" charset="0"/>
              <a:buNone/>
              <a:defRPr>
                <a:solidFill>
                  <a:srgbClr val="001965"/>
                </a:solidFill>
              </a:defRPr>
            </a:lvl3pPr>
            <a:lvl4pPr marL="288000" indent="0">
              <a:spcBef>
                <a:spcPts val="0"/>
              </a:spcBef>
              <a:spcAft>
                <a:spcPts val="0"/>
              </a:spcAft>
              <a:buClr>
                <a:srgbClr val="001965"/>
              </a:buClr>
              <a:buFont typeface="+mj-lt"/>
              <a:buNone/>
              <a:defRPr>
                <a:solidFill>
                  <a:srgbClr val="001965"/>
                </a:solidFill>
              </a:defRPr>
            </a:lvl4pPr>
            <a:lvl5pPr marL="1206900" indent="-342900">
              <a:spcBef>
                <a:spcPts val="0"/>
              </a:spcBef>
              <a:spcAft>
                <a:spcPts val="0"/>
              </a:spcAft>
              <a:buClr>
                <a:srgbClr val="001965"/>
              </a:buClr>
              <a:buFont typeface="+mj-lt"/>
              <a:buAutoNum type="arabicPeriod"/>
              <a:defRPr>
                <a:solidFill>
                  <a:srgbClr val="001965"/>
                </a:solidFill>
              </a:defRPr>
            </a:lvl5pPr>
          </a:lstStyle>
          <a:p>
            <a:pPr lvl="0"/>
            <a:r>
              <a:rPr lang="da-DK"/>
              <a:t>Klik for at redigere teksttypografierne i masteren</a:t>
            </a:r>
          </a:p>
        </p:txBody>
      </p:sp>
      <p:pic>
        <p:nvPicPr>
          <p:cNvPr id="12" name="Billede 11">
            <a:extLst>
              <a:ext uri="{FF2B5EF4-FFF2-40B4-BE49-F238E27FC236}">
                <a16:creationId xmlns:a16="http://schemas.microsoft.com/office/drawing/2014/main" id="{3DAE2214-17F1-7422-E7BB-3EFBB6D76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
        <p:nvSpPr>
          <p:cNvPr id="17" name="Pladsholder til tekst 16">
            <a:extLst>
              <a:ext uri="{FF2B5EF4-FFF2-40B4-BE49-F238E27FC236}">
                <a16:creationId xmlns:a16="http://schemas.microsoft.com/office/drawing/2014/main" id="{50A6B17F-8EC1-9165-0BA0-F555A16C7C58}"/>
              </a:ext>
            </a:extLst>
          </p:cNvPr>
          <p:cNvSpPr>
            <a:spLocks noGrp="1"/>
          </p:cNvSpPr>
          <p:nvPr>
            <p:ph type="body" sz="quarter" idx="12" hasCustomPrompt="1"/>
          </p:nvPr>
        </p:nvSpPr>
        <p:spPr>
          <a:xfrm>
            <a:off x="6309632" y="1200151"/>
            <a:ext cx="4802368" cy="576000"/>
          </a:xfrm>
        </p:spPr>
        <p:txBody>
          <a:bodyPr/>
          <a:lstStyle>
            <a:lvl1pPr marL="0" marR="0" indent="0" algn="l" defTabSz="914400" rtl="0" eaLnBrk="1" fontAlgn="auto" latinLnBrk="0" hangingPunct="1">
              <a:lnSpc>
                <a:spcPts val="2400"/>
              </a:lnSpc>
              <a:spcBef>
                <a:spcPts val="0"/>
              </a:spcBef>
              <a:spcAft>
                <a:spcPts val="0"/>
              </a:spcAft>
              <a:buClrTx/>
              <a:buSzTx/>
              <a:buFont typeface="Arial" panose="020B0604020202020204" pitchFamily="34" charset="0"/>
              <a:buNone/>
              <a:tabLst/>
              <a:defRPr sz="2000" b="1">
                <a:solidFill>
                  <a:schemeClr val="accent1"/>
                </a:solidFill>
              </a:defRPr>
            </a:lvl1pPr>
            <a:lvl2pPr marL="576000" marR="0" indent="-2880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lvl2pPr>
          </a:lstStyle>
          <a:p>
            <a:pPr lvl="0"/>
            <a:r>
              <a:rPr lang="da-DK"/>
              <a:t>Overskrift kan skrives i en eller flere linjer</a:t>
            </a:r>
          </a:p>
        </p:txBody>
      </p:sp>
    </p:spTree>
    <p:extLst>
      <p:ext uri="{BB962C8B-B14F-4D97-AF65-F5344CB8AC3E}">
        <p14:creationId xmlns:p14="http://schemas.microsoft.com/office/powerpoint/2010/main" val="33315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boks + foto (højre)">
    <p:bg>
      <p:bgRef idx="1001">
        <a:schemeClr val="bg1"/>
      </p:bgRef>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9EE20644-E995-463C-8301-109E10D8710C}"/>
              </a:ext>
            </a:extLst>
          </p:cNvPr>
          <p:cNvSpPr>
            <a:spLocks noGrp="1"/>
          </p:cNvSpPr>
          <p:nvPr>
            <p:ph type="pic" sz="quarter" idx="11"/>
          </p:nvPr>
        </p:nvSpPr>
        <p:spPr>
          <a:xfrm>
            <a:off x="6364800" y="0"/>
            <a:ext cx="5824800" cy="6858000"/>
          </a:xfrm>
        </p:spPr>
        <p:txBody>
          <a:bodyPr wrap="square" anchor="ctr" anchorCtr="1"/>
          <a:lstStyle/>
          <a:p>
            <a:r>
              <a:rPr lang="da-DK"/>
              <a:t>Klik på ikonet for at tilføje et billede</a:t>
            </a:r>
          </a:p>
        </p:txBody>
      </p:sp>
      <p:sp>
        <p:nvSpPr>
          <p:cNvPr id="8" name="Tekstfelt 7">
            <a:extLst>
              <a:ext uri="{FF2B5EF4-FFF2-40B4-BE49-F238E27FC236}">
                <a16:creationId xmlns:a16="http://schemas.microsoft.com/office/drawing/2014/main" id="{FB761568-09A5-4C0D-A9C6-F764CF7AEF7E}"/>
              </a:ext>
            </a:extLst>
          </p:cNvPr>
          <p:cNvSpPr txBox="1"/>
          <p:nvPr userDrawn="1"/>
        </p:nvSpPr>
        <p:spPr>
          <a:xfrm>
            <a:off x="-1756796" y="142240"/>
            <a:ext cx="1274387" cy="3000821"/>
          </a:xfrm>
          <a:prstGeom prst="rect">
            <a:avLst/>
          </a:prstGeom>
          <a:noFill/>
        </p:spPr>
        <p:txBody>
          <a:bodyPr wrap="square" rtlCol="0">
            <a:spAutoFit/>
          </a:bodyPr>
          <a:lstStyle/>
          <a:p>
            <a:r>
              <a:rPr lang="da-DK" sz="900" b="0">
                <a:solidFill>
                  <a:schemeClr val="accent2"/>
                </a:solidFill>
              </a:rPr>
              <a:t>Logo, overskrift, tekstfelt og billedfelt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Evt. mellemrubrik skrives med fed.</a:t>
            </a:r>
          </a:p>
          <a:p>
            <a:endParaRPr lang="da-DK" sz="900" b="0">
              <a:solidFill>
                <a:schemeClr val="accent2"/>
              </a:solidFill>
            </a:endParaRPr>
          </a:p>
          <a:p>
            <a:r>
              <a:rPr lang="da-DK" sz="900" b="0">
                <a:solidFill>
                  <a:schemeClr val="accent2"/>
                </a:solidFill>
              </a:rPr>
              <a:t>For bedste resultat vælges et foto der svarer til størrelsen af pladsholderen.</a:t>
            </a:r>
          </a:p>
          <a:p>
            <a:endParaRPr lang="da-DK" sz="900" b="0">
              <a:solidFill>
                <a:schemeClr val="accent2"/>
              </a:solidFill>
            </a:endParaRPr>
          </a:p>
          <a:p>
            <a:r>
              <a:rPr lang="da-DK" sz="900" b="0">
                <a:solidFill>
                  <a:schemeClr val="accent2"/>
                </a:solidFill>
              </a:rPr>
              <a:t>Ønsker du at justere placeringen/beskære billedet – se vejledning.</a:t>
            </a:r>
          </a:p>
        </p:txBody>
      </p:sp>
      <p:sp>
        <p:nvSpPr>
          <p:cNvPr id="3" name="Pladsholder til tekst 6">
            <a:extLst>
              <a:ext uri="{FF2B5EF4-FFF2-40B4-BE49-F238E27FC236}">
                <a16:creationId xmlns:a16="http://schemas.microsoft.com/office/drawing/2014/main" id="{4870306B-F4E2-9D45-E702-0E6C4729F07C}"/>
              </a:ext>
            </a:extLst>
          </p:cNvPr>
          <p:cNvSpPr>
            <a:spLocks noGrp="1"/>
          </p:cNvSpPr>
          <p:nvPr>
            <p:ph type="body" sz="quarter" idx="10"/>
          </p:nvPr>
        </p:nvSpPr>
        <p:spPr>
          <a:xfrm>
            <a:off x="1080000" y="1971674"/>
            <a:ext cx="4802368" cy="4238325"/>
          </a:xfrm>
        </p:spPr>
        <p:txBody>
          <a:bodyPr/>
          <a:lstStyle>
            <a:lvl1pPr marL="0" indent="0">
              <a:spcBef>
                <a:spcPts val="0"/>
              </a:spcBef>
              <a:buNone/>
              <a:defRPr b="0">
                <a:solidFill>
                  <a:srgbClr val="001965"/>
                </a:solidFill>
              </a:defRPr>
            </a:lvl1pPr>
            <a:lvl2pPr marL="0" indent="0">
              <a:spcBef>
                <a:spcPts val="0"/>
              </a:spcBef>
              <a:spcAft>
                <a:spcPts val="0"/>
              </a:spcAft>
              <a:buClr>
                <a:srgbClr val="001965"/>
              </a:buClr>
              <a:buFont typeface="Arial" panose="020B0604020202020204" pitchFamily="34" charset="0"/>
              <a:buNone/>
              <a:defRPr>
                <a:solidFill>
                  <a:srgbClr val="001965"/>
                </a:solidFill>
              </a:defRPr>
            </a:lvl2pPr>
            <a:lvl3pPr marL="288000" indent="0">
              <a:spcBef>
                <a:spcPts val="0"/>
              </a:spcBef>
              <a:spcAft>
                <a:spcPts val="0"/>
              </a:spcAft>
              <a:buClr>
                <a:srgbClr val="001965"/>
              </a:buClr>
              <a:buFont typeface="Arial" panose="020B0604020202020204" pitchFamily="34" charset="0"/>
              <a:buNone/>
              <a:defRPr>
                <a:solidFill>
                  <a:srgbClr val="001965"/>
                </a:solidFill>
              </a:defRPr>
            </a:lvl3pPr>
            <a:lvl4pPr marL="288000" indent="0">
              <a:spcBef>
                <a:spcPts val="0"/>
              </a:spcBef>
              <a:spcAft>
                <a:spcPts val="0"/>
              </a:spcAft>
              <a:buClr>
                <a:srgbClr val="001965"/>
              </a:buClr>
              <a:buFont typeface="+mj-lt"/>
              <a:buNone/>
              <a:defRPr>
                <a:solidFill>
                  <a:srgbClr val="001965"/>
                </a:solidFill>
              </a:defRPr>
            </a:lvl4pPr>
            <a:lvl5pPr marL="1206900" indent="-342900">
              <a:spcBef>
                <a:spcPts val="0"/>
              </a:spcBef>
              <a:spcAft>
                <a:spcPts val="0"/>
              </a:spcAft>
              <a:buClr>
                <a:srgbClr val="001965"/>
              </a:buClr>
              <a:buFont typeface="+mj-lt"/>
              <a:buAutoNum type="arabicPeriod"/>
              <a:defRPr>
                <a:solidFill>
                  <a:srgbClr val="001965"/>
                </a:solidFill>
              </a:defRPr>
            </a:lvl5pPr>
          </a:lstStyle>
          <a:p>
            <a:pPr lvl="0"/>
            <a:r>
              <a:rPr lang="da-DK"/>
              <a:t>Klik for at redigere teksttypografierne i masteren</a:t>
            </a:r>
          </a:p>
        </p:txBody>
      </p:sp>
      <p:sp>
        <p:nvSpPr>
          <p:cNvPr id="4" name="Titel 1">
            <a:extLst>
              <a:ext uri="{FF2B5EF4-FFF2-40B4-BE49-F238E27FC236}">
                <a16:creationId xmlns:a16="http://schemas.microsoft.com/office/drawing/2014/main" id="{DB41AC30-9A14-77BA-8378-766D5A2F65C1}"/>
              </a:ext>
            </a:extLst>
          </p:cNvPr>
          <p:cNvSpPr>
            <a:spLocks noGrp="1"/>
          </p:cNvSpPr>
          <p:nvPr>
            <p:ph type="title" hasCustomPrompt="1"/>
          </p:nvPr>
        </p:nvSpPr>
        <p:spPr>
          <a:xfrm>
            <a:off x="1080000" y="1200329"/>
            <a:ext cx="4802368" cy="576000"/>
          </a:xfrm>
        </p:spPr>
        <p:txBody>
          <a:bodyPr anchor="t"/>
          <a:lstStyle>
            <a:lvl1pPr>
              <a:lnSpc>
                <a:spcPts val="2400"/>
              </a:lnSpc>
              <a:defRPr sz="2000">
                <a:solidFill>
                  <a:srgbClr val="001965"/>
                </a:solidFill>
              </a:defRPr>
            </a:lvl1pPr>
          </a:lstStyle>
          <a:p>
            <a:r>
              <a:rPr lang="da-DK"/>
              <a:t>Overskrift kan skrives i en eller flere linjer</a:t>
            </a:r>
          </a:p>
        </p:txBody>
      </p:sp>
      <p:pic>
        <p:nvPicPr>
          <p:cNvPr id="5" name="Billede 4">
            <a:extLst>
              <a:ext uri="{FF2B5EF4-FFF2-40B4-BE49-F238E27FC236}">
                <a16:creationId xmlns:a16="http://schemas.microsoft.com/office/drawing/2014/main" id="{7CB2142A-8BAF-F1F7-DD08-8B8746ABFA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Tree>
    <p:extLst>
      <p:ext uri="{BB962C8B-B14F-4D97-AF65-F5344CB8AC3E}">
        <p14:creationId xmlns:p14="http://schemas.microsoft.com/office/powerpoint/2010/main" val="187272363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kstboks + foto (venstre)">
    <p:bg>
      <p:bgRef idx="1001">
        <a:schemeClr val="bg1"/>
      </p:bgRef>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0A5C0050-A6D5-4102-9FD7-586FBC2F6608}"/>
              </a:ext>
            </a:extLst>
          </p:cNvPr>
          <p:cNvSpPr>
            <a:spLocks noGrp="1"/>
          </p:cNvSpPr>
          <p:nvPr>
            <p:ph type="pic" sz="quarter" idx="12"/>
          </p:nvPr>
        </p:nvSpPr>
        <p:spPr>
          <a:xfrm>
            <a:off x="0" y="0"/>
            <a:ext cx="5824800" cy="6858000"/>
          </a:xfrm>
        </p:spPr>
        <p:txBody>
          <a:bodyPr/>
          <a:lstStyle/>
          <a:p>
            <a:r>
              <a:rPr lang="da-DK"/>
              <a:t>Klik på ikonet for at tilføje et billede</a:t>
            </a:r>
          </a:p>
        </p:txBody>
      </p:sp>
      <p:sp>
        <p:nvSpPr>
          <p:cNvPr id="6" name="Tekstfelt 5">
            <a:extLst>
              <a:ext uri="{FF2B5EF4-FFF2-40B4-BE49-F238E27FC236}">
                <a16:creationId xmlns:a16="http://schemas.microsoft.com/office/drawing/2014/main" id="{9D8CF036-B972-426E-83D4-FB0543EFD245}"/>
              </a:ext>
            </a:extLst>
          </p:cNvPr>
          <p:cNvSpPr txBox="1"/>
          <p:nvPr userDrawn="1"/>
        </p:nvSpPr>
        <p:spPr>
          <a:xfrm>
            <a:off x="-1397479" y="0"/>
            <a:ext cx="1274387" cy="3416320"/>
          </a:xfrm>
          <a:prstGeom prst="rect">
            <a:avLst/>
          </a:prstGeom>
          <a:noFill/>
        </p:spPr>
        <p:txBody>
          <a:bodyPr wrap="square" rtlCol="0">
            <a:spAutoFit/>
          </a:bodyPr>
          <a:lstStyle/>
          <a:p>
            <a:r>
              <a:rPr lang="da-DK" sz="900" b="0">
                <a:solidFill>
                  <a:schemeClr val="accent2"/>
                </a:solidFill>
              </a:rPr>
              <a:t>Logo, overskrift, tekstfelt og billedfelt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Evt. mellemrubrik skrives med fed.</a:t>
            </a:r>
          </a:p>
          <a:p>
            <a:endParaRPr lang="da-DK" sz="900" b="0">
              <a:solidFill>
                <a:schemeClr val="accent2"/>
              </a:solidFill>
            </a:endParaRPr>
          </a:p>
          <a:p>
            <a:r>
              <a:rPr lang="da-DK" sz="900" b="0">
                <a:solidFill>
                  <a:schemeClr val="accent2"/>
                </a:solidFill>
              </a:rPr>
              <a:t>For bedste resultat vælges et foto der svarer til størrelsen af pladsholderen.</a:t>
            </a:r>
          </a:p>
          <a:p>
            <a:endParaRPr lang="da-DK" sz="900" b="0">
              <a:solidFill>
                <a:schemeClr val="accent2"/>
              </a:solidFill>
            </a:endParaRPr>
          </a:p>
          <a:p>
            <a:r>
              <a:rPr lang="da-DK" sz="900" b="0">
                <a:solidFill>
                  <a:schemeClr val="accent2"/>
                </a:solidFill>
              </a:rPr>
              <a:t>Ønsker du at justere placeringen/beskære billedet eller skifte logoet pga. billedet enten er for mørkt/lyst – se vejledning.</a:t>
            </a:r>
          </a:p>
        </p:txBody>
      </p:sp>
      <p:sp>
        <p:nvSpPr>
          <p:cNvPr id="3" name="Pladsholder til tekst 6">
            <a:extLst>
              <a:ext uri="{FF2B5EF4-FFF2-40B4-BE49-F238E27FC236}">
                <a16:creationId xmlns:a16="http://schemas.microsoft.com/office/drawing/2014/main" id="{DB14B4D8-9635-08F9-C4EB-D8D589722779}"/>
              </a:ext>
            </a:extLst>
          </p:cNvPr>
          <p:cNvSpPr>
            <a:spLocks noGrp="1"/>
          </p:cNvSpPr>
          <p:nvPr>
            <p:ph type="body" sz="quarter" idx="10"/>
          </p:nvPr>
        </p:nvSpPr>
        <p:spPr>
          <a:xfrm>
            <a:off x="6367202" y="1971674"/>
            <a:ext cx="4802368" cy="4238325"/>
          </a:xfrm>
        </p:spPr>
        <p:txBody>
          <a:bodyPr/>
          <a:lstStyle>
            <a:lvl1pPr marL="0" indent="0">
              <a:spcBef>
                <a:spcPts val="0"/>
              </a:spcBef>
              <a:buNone/>
              <a:defRPr b="0">
                <a:solidFill>
                  <a:srgbClr val="001965"/>
                </a:solidFill>
              </a:defRPr>
            </a:lvl1pPr>
            <a:lvl2pPr marL="0" indent="0">
              <a:spcBef>
                <a:spcPts val="0"/>
              </a:spcBef>
              <a:spcAft>
                <a:spcPts val="0"/>
              </a:spcAft>
              <a:buClr>
                <a:srgbClr val="001965"/>
              </a:buClr>
              <a:buFont typeface="Arial" panose="020B0604020202020204" pitchFamily="34" charset="0"/>
              <a:buNone/>
              <a:defRPr>
                <a:solidFill>
                  <a:srgbClr val="001965"/>
                </a:solidFill>
              </a:defRPr>
            </a:lvl2pPr>
            <a:lvl3pPr marL="288000" indent="0">
              <a:spcBef>
                <a:spcPts val="0"/>
              </a:spcBef>
              <a:spcAft>
                <a:spcPts val="0"/>
              </a:spcAft>
              <a:buClr>
                <a:srgbClr val="001965"/>
              </a:buClr>
              <a:buFont typeface="Arial" panose="020B0604020202020204" pitchFamily="34" charset="0"/>
              <a:buNone/>
              <a:defRPr>
                <a:solidFill>
                  <a:srgbClr val="001965"/>
                </a:solidFill>
              </a:defRPr>
            </a:lvl3pPr>
            <a:lvl4pPr marL="288000" indent="0">
              <a:spcBef>
                <a:spcPts val="0"/>
              </a:spcBef>
              <a:spcAft>
                <a:spcPts val="0"/>
              </a:spcAft>
              <a:buClr>
                <a:srgbClr val="001965"/>
              </a:buClr>
              <a:buFont typeface="+mj-lt"/>
              <a:buNone/>
              <a:defRPr>
                <a:solidFill>
                  <a:srgbClr val="001965"/>
                </a:solidFill>
              </a:defRPr>
            </a:lvl4pPr>
            <a:lvl5pPr marL="1206900" indent="-342900">
              <a:spcBef>
                <a:spcPts val="0"/>
              </a:spcBef>
              <a:spcAft>
                <a:spcPts val="0"/>
              </a:spcAft>
              <a:buClr>
                <a:srgbClr val="001965"/>
              </a:buClr>
              <a:buFont typeface="+mj-lt"/>
              <a:buAutoNum type="arabicPeriod"/>
              <a:defRPr>
                <a:solidFill>
                  <a:srgbClr val="001965"/>
                </a:solidFill>
              </a:defRPr>
            </a:lvl5pPr>
          </a:lstStyle>
          <a:p>
            <a:pPr lvl="0"/>
            <a:r>
              <a:rPr lang="da-DK"/>
              <a:t>Klik for at redigere teksttypografierne i masteren</a:t>
            </a:r>
          </a:p>
        </p:txBody>
      </p:sp>
      <p:sp>
        <p:nvSpPr>
          <p:cNvPr id="4" name="Titel 1">
            <a:extLst>
              <a:ext uri="{FF2B5EF4-FFF2-40B4-BE49-F238E27FC236}">
                <a16:creationId xmlns:a16="http://schemas.microsoft.com/office/drawing/2014/main" id="{8EE68372-A954-2051-04A6-50C4E552A593}"/>
              </a:ext>
            </a:extLst>
          </p:cNvPr>
          <p:cNvSpPr>
            <a:spLocks noGrp="1"/>
          </p:cNvSpPr>
          <p:nvPr>
            <p:ph type="title" hasCustomPrompt="1"/>
          </p:nvPr>
        </p:nvSpPr>
        <p:spPr>
          <a:xfrm>
            <a:off x="6367202" y="1200329"/>
            <a:ext cx="4802368" cy="576000"/>
          </a:xfrm>
        </p:spPr>
        <p:txBody>
          <a:bodyPr anchor="t"/>
          <a:lstStyle>
            <a:lvl1pPr>
              <a:lnSpc>
                <a:spcPts val="2400"/>
              </a:lnSpc>
              <a:defRPr sz="2000">
                <a:solidFill>
                  <a:srgbClr val="001965"/>
                </a:solidFill>
              </a:defRPr>
            </a:lvl1pPr>
          </a:lstStyle>
          <a:p>
            <a:r>
              <a:rPr lang="da-DK"/>
              <a:t>Overskrift kan skrives i en eller flere linjer</a:t>
            </a:r>
          </a:p>
        </p:txBody>
      </p:sp>
      <p:pic>
        <p:nvPicPr>
          <p:cNvPr id="5" name="Billede 4">
            <a:extLst>
              <a:ext uri="{FF2B5EF4-FFF2-40B4-BE49-F238E27FC236}">
                <a16:creationId xmlns:a16="http://schemas.microsoft.com/office/drawing/2014/main" id="{E59DE5D2-6653-23B0-C24A-699B94AEDB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Tree>
    <p:extLst>
      <p:ext uri="{BB962C8B-B14F-4D97-AF65-F5344CB8AC3E}">
        <p14:creationId xmlns:p14="http://schemas.microsoft.com/office/powerpoint/2010/main" val="103599899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skrift + foto">
    <p:bg>
      <p:bgRef idx="1001">
        <a:schemeClr val="bg1"/>
      </p:bgRef>
    </p:bg>
    <p:spTree>
      <p:nvGrpSpPr>
        <p:cNvPr id="1" name=""/>
        <p:cNvGrpSpPr/>
        <p:nvPr/>
      </p:nvGrpSpPr>
      <p:grpSpPr>
        <a:xfrm>
          <a:off x="0" y="0"/>
          <a:ext cx="0" cy="0"/>
          <a:chOff x="0" y="0"/>
          <a:chExt cx="0" cy="0"/>
        </a:xfrm>
      </p:grpSpPr>
      <p:sp>
        <p:nvSpPr>
          <p:cNvPr id="5" name="Pladsholder til billede 4">
            <a:extLst>
              <a:ext uri="{FF2B5EF4-FFF2-40B4-BE49-F238E27FC236}">
                <a16:creationId xmlns:a16="http://schemas.microsoft.com/office/drawing/2014/main" id="{CD3C8055-829C-4584-943A-A55C70EAED80}"/>
              </a:ext>
            </a:extLst>
          </p:cNvPr>
          <p:cNvSpPr>
            <a:spLocks noGrp="1"/>
          </p:cNvSpPr>
          <p:nvPr>
            <p:ph type="pic" sz="quarter" idx="10"/>
          </p:nvPr>
        </p:nvSpPr>
        <p:spPr>
          <a:xfrm>
            <a:off x="1080000" y="1980000"/>
            <a:ext cx="7387200" cy="4230000"/>
          </a:xfrm>
        </p:spPr>
        <p:txBody>
          <a:bodyPr/>
          <a:lstStyle/>
          <a:p>
            <a:r>
              <a:rPr lang="da-DK"/>
              <a:t>Klik på ikonet for at tilføje et billede</a:t>
            </a:r>
          </a:p>
        </p:txBody>
      </p:sp>
      <p:sp>
        <p:nvSpPr>
          <p:cNvPr id="6" name="Tekstfelt 5">
            <a:extLst>
              <a:ext uri="{FF2B5EF4-FFF2-40B4-BE49-F238E27FC236}">
                <a16:creationId xmlns:a16="http://schemas.microsoft.com/office/drawing/2014/main" id="{80D5D9D2-A4FE-4F3D-9BF2-61CF75A4B27E}"/>
              </a:ext>
            </a:extLst>
          </p:cNvPr>
          <p:cNvSpPr txBox="1"/>
          <p:nvPr userDrawn="1"/>
        </p:nvSpPr>
        <p:spPr>
          <a:xfrm>
            <a:off x="-2184879" y="81280"/>
            <a:ext cx="1274387" cy="2446824"/>
          </a:xfrm>
          <a:prstGeom prst="rect">
            <a:avLst/>
          </a:prstGeom>
          <a:noFill/>
        </p:spPr>
        <p:txBody>
          <a:bodyPr wrap="square" rtlCol="0">
            <a:spAutoFit/>
          </a:bodyPr>
          <a:lstStyle/>
          <a:p>
            <a:r>
              <a:rPr lang="da-DK" sz="900" b="0">
                <a:solidFill>
                  <a:schemeClr val="accent2"/>
                </a:solidFill>
              </a:rPr>
              <a:t>Logo, overskrift, tekstfelt og billedfelt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Det billede du indsætter fylder pladsholderen.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0">
              <a:solidFill>
                <a:schemeClr val="accent2"/>
              </a:solidFill>
            </a:endParaRPr>
          </a:p>
          <a:p>
            <a:r>
              <a:rPr lang="da-DK" sz="900" b="0">
                <a:solidFill>
                  <a:schemeClr val="accent2"/>
                </a:solidFill>
              </a:rPr>
              <a:t>Ønsker du at justere placeringen/beskære billedet – se vejledning.</a:t>
            </a:r>
          </a:p>
        </p:txBody>
      </p:sp>
      <p:sp>
        <p:nvSpPr>
          <p:cNvPr id="4" name="Titel 1">
            <a:extLst>
              <a:ext uri="{FF2B5EF4-FFF2-40B4-BE49-F238E27FC236}">
                <a16:creationId xmlns:a16="http://schemas.microsoft.com/office/drawing/2014/main" id="{3FC6E0B4-F7CC-11EA-7BD6-E9742BDE40CF}"/>
              </a:ext>
            </a:extLst>
          </p:cNvPr>
          <p:cNvSpPr txBox="1">
            <a:spLocks/>
          </p:cNvSpPr>
          <p:nvPr userDrawn="1"/>
        </p:nvSpPr>
        <p:spPr>
          <a:xfrm>
            <a:off x="1080000" y="1200329"/>
            <a:ext cx="7387200" cy="576000"/>
          </a:xfrm>
          <a:prstGeom prst="rect">
            <a:avLst/>
          </a:prstGeom>
        </p:spPr>
        <p:txBody>
          <a:bodyPr vert="horz" lIns="0" tIns="0" rIns="0" bIns="0" rtlCol="0" anchor="t">
            <a:noAutofit/>
          </a:bodyPr>
          <a:lstStyle>
            <a:lvl1pPr algn="l" defTabSz="914400" rtl="0" eaLnBrk="1" latinLnBrk="0" hangingPunct="1">
              <a:lnSpc>
                <a:spcPts val="2400"/>
              </a:lnSpc>
              <a:spcBef>
                <a:spcPct val="0"/>
              </a:spcBef>
              <a:buNone/>
              <a:defRPr sz="2000" b="1" i="0" kern="1200" baseline="0">
                <a:solidFill>
                  <a:srgbClr val="001965"/>
                </a:solidFill>
                <a:latin typeface="Arial" panose="020B0604020202020204" pitchFamily="34" charset="0"/>
                <a:ea typeface="+mj-ea"/>
                <a:cs typeface="+mj-cs"/>
              </a:defRPr>
            </a:lvl1pPr>
          </a:lstStyle>
          <a:p>
            <a:r>
              <a:rPr lang="da-DK"/>
              <a:t>Overskrift kan skrives i en eller flere linjer</a:t>
            </a:r>
          </a:p>
        </p:txBody>
      </p:sp>
      <p:pic>
        <p:nvPicPr>
          <p:cNvPr id="7" name="Billede 6">
            <a:extLst>
              <a:ext uri="{FF2B5EF4-FFF2-40B4-BE49-F238E27FC236}">
                <a16:creationId xmlns:a16="http://schemas.microsoft.com/office/drawing/2014/main" id="{607624D8-CD26-A754-0F65-44C2EFFB0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2610" cy="6858000"/>
          </a:xfrm>
          <a:prstGeom prst="rect">
            <a:avLst/>
          </a:prstGeom>
        </p:spPr>
      </p:pic>
    </p:spTree>
    <p:extLst>
      <p:ext uri="{BB962C8B-B14F-4D97-AF65-F5344CB8AC3E}">
        <p14:creationId xmlns:p14="http://schemas.microsoft.com/office/powerpoint/2010/main" val="82488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965"/>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9444868-DE70-478E-99ED-5A3C084B2E12}"/>
              </a:ext>
            </a:extLst>
          </p:cNvPr>
          <p:cNvSpPr>
            <a:spLocks noGrp="1"/>
          </p:cNvSpPr>
          <p:nvPr>
            <p:ph type="title"/>
          </p:nvPr>
        </p:nvSpPr>
        <p:spPr>
          <a:xfrm>
            <a:off x="1080000" y="1080000"/>
            <a:ext cx="7387200" cy="576000"/>
          </a:xfrm>
          <a:prstGeom prst="rect">
            <a:avLst/>
          </a:prstGeom>
        </p:spPr>
        <p:txBody>
          <a:bodyPr vert="horz" lIns="0" tIns="0" rIns="0" bIns="0" rtlCol="0" anchor="ctr">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820265C-182A-4334-A34A-A781374D953E}"/>
              </a:ext>
            </a:extLst>
          </p:cNvPr>
          <p:cNvSpPr>
            <a:spLocks noGrp="1"/>
          </p:cNvSpPr>
          <p:nvPr>
            <p:ph type="body" idx="1"/>
          </p:nvPr>
        </p:nvSpPr>
        <p:spPr>
          <a:xfrm>
            <a:off x="1080000" y="1980000"/>
            <a:ext cx="7387200" cy="4230000"/>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08224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txStyles>
    <p:titleStyle>
      <a:lvl1pPr algn="l" defTabSz="914400" rtl="0" eaLnBrk="1" latinLnBrk="0" hangingPunct="1">
        <a:lnSpc>
          <a:spcPts val="2700"/>
        </a:lnSpc>
        <a:spcBef>
          <a:spcPct val="0"/>
        </a:spcBef>
        <a:buNone/>
        <a:defRPr sz="2400" b="1" i="0" kern="1200" baseline="0">
          <a:solidFill>
            <a:schemeClr val="bg1"/>
          </a:solidFill>
          <a:latin typeface="Arial" panose="020B0604020202020204" pitchFamily="34" charset="0"/>
          <a:ea typeface="+mj-ea"/>
          <a:cs typeface="+mj-cs"/>
        </a:defRPr>
      </a:lvl1pPr>
    </p:titleStyle>
    <p:bodyStyle>
      <a:lvl1pPr marL="288000" indent="-288000" algn="l" defTabSz="914400" rtl="0" eaLnBrk="1" latinLnBrk="0" hangingPunct="1">
        <a:lnSpc>
          <a:spcPts val="2000"/>
        </a:lnSpc>
        <a:spcBef>
          <a:spcPts val="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ts val="2000"/>
        </a:lnSpc>
        <a:spcBef>
          <a:spcPts val="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ts val="2000"/>
        </a:lnSpc>
        <a:spcBef>
          <a:spcPts val="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1152000" indent="-288000" algn="l" defTabSz="914400" rtl="0" eaLnBrk="1" latinLnBrk="0" hangingPunct="1">
        <a:lnSpc>
          <a:spcPts val="2000"/>
        </a:lnSpc>
        <a:spcBef>
          <a:spcPts val="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1440000" indent="-288000" algn="l" defTabSz="914400" rtl="0" eaLnBrk="1" latinLnBrk="0" hangingPunct="1">
        <a:lnSpc>
          <a:spcPts val="2000"/>
        </a:lnSpc>
        <a:spcBef>
          <a:spcPts val="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53BA-B667-4080-862F-35DE6FD55EB2}"/>
              </a:ext>
            </a:extLst>
          </p:cNvPr>
          <p:cNvSpPr>
            <a:spLocks noGrp="1"/>
          </p:cNvSpPr>
          <p:nvPr>
            <p:ph type="ctrTitle"/>
          </p:nvPr>
        </p:nvSpPr>
        <p:spPr>
          <a:xfrm>
            <a:off x="1080000" y="2441834"/>
            <a:ext cx="10029600" cy="1974331"/>
          </a:xfrm>
        </p:spPr>
        <p:txBody>
          <a:bodyPr anchor="t"/>
          <a:lstStyle/>
          <a:p>
            <a:pPr>
              <a:lnSpc>
                <a:spcPts val="6000"/>
              </a:lnSpc>
            </a:pPr>
            <a:r>
              <a:rPr lang="da-DK" sz="5400"/>
              <a:t>KREDSKATALOG</a:t>
            </a:r>
            <a:br>
              <a:rPr lang="da-DK" sz="5400"/>
            </a:br>
            <a:r>
              <a:rPr lang="da-DK" sz="5400"/>
              <a:t>2026</a:t>
            </a:r>
          </a:p>
        </p:txBody>
      </p:sp>
      <p:sp>
        <p:nvSpPr>
          <p:cNvPr id="5" name="Subtitle 4">
            <a:extLst>
              <a:ext uri="{FF2B5EF4-FFF2-40B4-BE49-F238E27FC236}">
                <a16:creationId xmlns:a16="http://schemas.microsoft.com/office/drawing/2014/main" id="{418EFCF7-841E-B030-95C7-A6B5E71B15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09880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13E8D-9DB7-97D3-95FB-40A0E065AA46}"/>
            </a:ext>
          </a:extLst>
        </p:cNvPr>
        <p:cNvGrpSpPr/>
        <p:nvPr/>
      </p:nvGrpSpPr>
      <p:grpSpPr>
        <a:xfrm>
          <a:off x="0" y="0"/>
          <a:ext cx="0" cy="0"/>
          <a:chOff x="0" y="0"/>
          <a:chExt cx="0" cy="0"/>
        </a:xfrm>
      </p:grpSpPr>
      <p:pic>
        <p:nvPicPr>
          <p:cNvPr id="5" name="Picture Placeholder 3" descr="Lone ØStergaard.jpg">
            <a:extLst>
              <a:ext uri="{FF2B5EF4-FFF2-40B4-BE49-F238E27FC236}">
                <a16:creationId xmlns:a16="http://schemas.microsoft.com/office/drawing/2014/main" id="{42DEF108-317B-9348-47C8-60D63B34AC4D}"/>
              </a:ext>
            </a:extLst>
          </p:cNvPr>
          <p:cNvPicPr>
            <a:picLocks noGrp="1" noChangeAspect="1"/>
          </p:cNvPicPr>
          <p:nvPr>
            <p:ph type="pic" sz="quarter" idx="11"/>
          </p:nvPr>
        </p:nvPicPr>
        <p:blipFill>
          <a:blip r:embed="rId2"/>
          <a:srcRect l="34741" r="9797" b="-116"/>
          <a:stretch>
            <a:fillRect/>
          </a:stretch>
        </p:blipFill>
        <p:spPr>
          <a:xfrm>
            <a:off x="8386815" y="0"/>
            <a:ext cx="3803649" cy="6865956"/>
          </a:xfrm>
          <a:prstGeom prst="rect">
            <a:avLst/>
          </a:prstGeom>
        </p:spPr>
      </p:pic>
      <p:sp>
        <p:nvSpPr>
          <p:cNvPr id="3" name="Pladsholder til tekst 2">
            <a:extLst>
              <a:ext uri="{FF2B5EF4-FFF2-40B4-BE49-F238E27FC236}">
                <a16:creationId xmlns:a16="http://schemas.microsoft.com/office/drawing/2014/main" id="{80E478D7-DDF5-929F-70DC-C366B82761FC}"/>
              </a:ext>
            </a:extLst>
          </p:cNvPr>
          <p:cNvSpPr>
            <a:spLocks noGrp="1"/>
          </p:cNvSpPr>
          <p:nvPr>
            <p:ph type="body" sz="quarter" idx="10"/>
          </p:nvPr>
        </p:nvSpPr>
        <p:spPr>
          <a:xfrm>
            <a:off x="1079999" y="1971674"/>
            <a:ext cx="6856993" cy="4238325"/>
          </a:xfrm>
        </p:spPr>
        <p:txBody>
          <a:bodyPr vert="horz" lIns="0" tIns="0" rIns="0" bIns="0" rtlCol="0" anchor="t">
            <a:noAutofit/>
          </a:bodyPr>
          <a:lstStyle/>
          <a:p>
            <a:r>
              <a:rPr lang="da-DK" sz="1100" b="1">
                <a:solidFill>
                  <a:srgbClr val="002060"/>
                </a:solidFill>
                <a:latin typeface="Arial"/>
                <a:cs typeface="Arial"/>
              </a:rPr>
              <a:t>Formater</a:t>
            </a:r>
            <a:r>
              <a:rPr lang="da-DK" sz="1100">
                <a:solidFill>
                  <a:srgbClr val="002060"/>
                </a:solidFill>
                <a:latin typeface="Arial"/>
                <a:cs typeface="Arial"/>
              </a:rPr>
              <a:t>: Fysisk foredrag på 1,5-2 timer inkl. tid til spørgsmål (mulighed for streaming) eller live webinar</a:t>
            </a:r>
          </a:p>
          <a:p>
            <a:endParaRPr lang="da-DK" sz="1100">
              <a:solidFill>
                <a:srgbClr val="002060"/>
              </a:solidFill>
              <a:cs typeface="Arial"/>
            </a:endParaRPr>
          </a:p>
          <a:p>
            <a:r>
              <a:rPr lang="da-DK" sz="1100" b="1">
                <a:solidFill>
                  <a:srgbClr val="002060"/>
                </a:solidFill>
                <a:latin typeface="Arial"/>
                <a:cs typeface="Arial"/>
              </a:rPr>
              <a:t>Oplæggets fokus:</a:t>
            </a:r>
          </a:p>
          <a:p>
            <a:r>
              <a:rPr lang="da-DK" sz="1100">
                <a:solidFill>
                  <a:srgbClr val="002060"/>
                </a:solidFill>
                <a:latin typeface="Arial"/>
                <a:cs typeface="Arial"/>
              </a:rPr>
              <a:t>I finanssektoren er arbejdsdagen ofte præget af mange timer foran skærmen, høje krav til koncentration og et konstant fokus på performance. Vi ved, at stillesiddende arbejde er skadeligt – også selvom man er fysisk aktiv uden for arbejdstiden. Spørgsmålet er derfor ikke om bevægelse er vigtig, men hvordan man reelt får den ind i en travl arbejdsdag, hvor møder, deadlines og effektivitet naturligt prioriteres højest. </a:t>
            </a:r>
            <a:br>
              <a:rPr lang="da-DK" sz="1100">
                <a:cs typeface="Arial"/>
              </a:rPr>
            </a:br>
            <a:r>
              <a:rPr lang="da-DK" sz="1100">
                <a:solidFill>
                  <a:srgbClr val="002060"/>
                </a:solidFill>
                <a:latin typeface="Arial"/>
                <a:cs typeface="Arial"/>
              </a:rPr>
              <a:t>  </a:t>
            </a:r>
          </a:p>
          <a:p>
            <a:r>
              <a:rPr lang="da-DK" sz="1100">
                <a:solidFill>
                  <a:srgbClr val="002060"/>
                </a:solidFill>
                <a:latin typeface="Arial"/>
                <a:cs typeface="Arial"/>
              </a:rPr>
              <a:t>Dette foredrag tager fat dér, hvor gode intentioner ofte løber ud i sandet, og omsætter med afsæt i forskning og evidens viden til konkrete og enkle greb, der kan indarbejdes naturligt i arbejdsdagen – og som også fungerer på de travle dage, hvor netop bevægelse ellers har en tendens til at blive valgt fra. Fokus er på realistiske løsninger, der kan tilpasses arbejdet ved skrivebordet, uden at gå på kompromis med kerneopgaven. Foredraget sætter spot på de vaner og strukturer, der fastholder os i stolen, og giver deltagerne brugbare redskaber til at bryde mønstrene og skabe mere bevægelse, energi og trivsel i en ellers stillesiddende arbejdsdag – til gavn for både sundhed og performance.</a:t>
            </a:r>
          </a:p>
          <a:p>
            <a:br>
              <a:rPr lang="da-DK" sz="1100">
                <a:cs typeface="Arial"/>
              </a:rPr>
            </a:br>
            <a:r>
              <a:rPr lang="da-DK" sz="1100" b="1">
                <a:solidFill>
                  <a:srgbClr val="002060"/>
                </a:solidFill>
                <a:latin typeface="Arial"/>
                <a:cs typeface="Arial"/>
              </a:rPr>
              <a:t>Oplægsholder</a:t>
            </a:r>
            <a:r>
              <a:rPr lang="da-DK" sz="1100">
                <a:solidFill>
                  <a:srgbClr val="002060"/>
                </a:solidFill>
                <a:latin typeface="Arial"/>
                <a:cs typeface="Arial"/>
              </a:rPr>
              <a:t>: Lone Østergaard har arbejdet med at skabe trivsel og energi på arbejdspladser i snart 20 år. Hun formidler emnet med humor, smittende energi og med klare og konkrete opfordringer til at handle.</a:t>
            </a:r>
          </a:p>
          <a:p>
            <a:endParaRPr lang="da-DK" sz="1100">
              <a:solidFill>
                <a:srgbClr val="002060"/>
              </a:solidFill>
              <a:cs typeface="Arial"/>
            </a:endParaRPr>
          </a:p>
        </p:txBody>
      </p:sp>
      <p:sp>
        <p:nvSpPr>
          <p:cNvPr id="4" name="Titel 3">
            <a:extLst>
              <a:ext uri="{FF2B5EF4-FFF2-40B4-BE49-F238E27FC236}">
                <a16:creationId xmlns:a16="http://schemas.microsoft.com/office/drawing/2014/main" id="{4F4B3CB9-F39E-CBDF-1B4D-CCD4EF440227}"/>
              </a:ext>
            </a:extLst>
          </p:cNvPr>
          <p:cNvSpPr>
            <a:spLocks noGrp="1"/>
          </p:cNvSpPr>
          <p:nvPr>
            <p:ph type="title"/>
          </p:nvPr>
        </p:nvSpPr>
        <p:spPr>
          <a:xfrm>
            <a:off x="1080000" y="1200329"/>
            <a:ext cx="7035300" cy="576000"/>
          </a:xfrm>
        </p:spPr>
        <p:txBody>
          <a:bodyPr/>
          <a:lstStyle/>
          <a:p>
            <a:r>
              <a:rPr lang="da-DK"/>
              <a:t>Bevægelse i et stillesiddende arbejdsliv </a:t>
            </a:r>
            <a:br>
              <a:rPr lang="da-DK"/>
            </a:br>
            <a:r>
              <a:rPr lang="da-DK"/>
              <a:t>– slip stolen og frem energi, trivsel og performance </a:t>
            </a:r>
          </a:p>
        </p:txBody>
      </p:sp>
    </p:spTree>
    <p:extLst>
      <p:ext uri="{BB962C8B-B14F-4D97-AF65-F5344CB8AC3E}">
        <p14:creationId xmlns:p14="http://schemas.microsoft.com/office/powerpoint/2010/main" val="1325570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43E3E-99D5-7F62-E597-9256DB7A00CE}"/>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CAB43895-CE98-93F6-01AB-8D219B681800}"/>
              </a:ext>
            </a:extLst>
          </p:cNvPr>
          <p:cNvSpPr>
            <a:spLocks noGrp="1"/>
          </p:cNvSpPr>
          <p:nvPr>
            <p:ph type="body" sz="quarter" idx="10"/>
          </p:nvPr>
        </p:nvSpPr>
        <p:spPr>
          <a:xfrm>
            <a:off x="1079999" y="1492764"/>
            <a:ext cx="6856993" cy="4238325"/>
          </a:xfrm>
        </p:spPr>
        <p:txBody>
          <a:bodyPr vert="horz" lIns="0" tIns="0" rIns="0" bIns="0" rtlCol="0" anchor="t">
            <a:noAutofit/>
          </a:bodyPr>
          <a:lstStyle/>
          <a:p>
            <a:r>
              <a:rPr lang="da-DK" sz="1100" b="1">
                <a:solidFill>
                  <a:srgbClr val="002060"/>
                </a:solidFill>
                <a:latin typeface="Arial"/>
                <a:cs typeface="Arial"/>
              </a:rPr>
              <a:t>Format</a:t>
            </a:r>
            <a:r>
              <a:rPr lang="da-DK" sz="1100">
                <a:solidFill>
                  <a:srgbClr val="002060"/>
                </a:solidFill>
                <a:latin typeface="Arial"/>
                <a:cs typeface="Arial"/>
              </a:rPr>
              <a:t>: Individuel personprofil (e-stimate) med opfølgende workshop </a:t>
            </a:r>
          </a:p>
          <a:p>
            <a:endParaRPr lang="da-DK" sz="1100">
              <a:solidFill>
                <a:srgbClr val="002060"/>
              </a:solidFill>
              <a:cs typeface="Arial"/>
            </a:endParaRPr>
          </a:p>
          <a:p>
            <a:r>
              <a:rPr lang="da-DK" sz="1100" b="1">
                <a:solidFill>
                  <a:srgbClr val="002060"/>
                </a:solidFill>
                <a:latin typeface="Arial"/>
                <a:cs typeface="Arial"/>
              </a:rPr>
              <a:t>Oplæggets fokus: </a:t>
            </a:r>
            <a:r>
              <a:rPr lang="da-DK" sz="1100">
                <a:solidFill>
                  <a:srgbClr val="002060"/>
                </a:solidFill>
                <a:latin typeface="Arial"/>
                <a:cs typeface="Arial"/>
              </a:rPr>
              <a:t>Hvordan skaber vi bedre samarbejde, klarere kommunikation og stærkere resultater? Svaret ligger ofte i en øget forståelse af både os selv og hinanden. I dette forløb får deltagerne først udarbejdet en personprofil, som giver indsigt i egne styrker, præferencer og adfærdsmønstre og viser, hvordan disse påvirker samarbejde, kommunikation og beslutningstagning i hverdagen.</a:t>
            </a:r>
            <a:br>
              <a:rPr lang="da-DK" sz="1100">
                <a:solidFill>
                  <a:srgbClr val="002060"/>
                </a:solidFill>
                <a:cs typeface="Arial"/>
              </a:rPr>
            </a:br>
            <a:endParaRPr lang="da-DK" sz="1100">
              <a:solidFill>
                <a:srgbClr val="002060"/>
              </a:solidFill>
              <a:cs typeface="Arial"/>
            </a:endParaRPr>
          </a:p>
          <a:p>
            <a:r>
              <a:rPr lang="da-DK" sz="1100">
                <a:solidFill>
                  <a:srgbClr val="002060"/>
                </a:solidFill>
                <a:latin typeface="Arial"/>
                <a:cs typeface="Arial"/>
              </a:rPr>
              <a:t>På den efterfølgende fælles workshop arbejder deltagerne med at omsætte den personlige indsigt til konkret adfærd og en fælles forståelse i organisationen, der styrker både relationer og den konstruktive dialog samt reducerer misforståelser.  Deltagerne opnår en klar forståelse af, hvad der motiverer dem, og hvad der kan udfordre dem i arbejdslivet, samt en øget bevidsthed om egne reaktionsmønstre – særligt i pressede situationer. De lærer at genkende og anvende andres styrker mere konstruktivt og får redskaber til at bringe egne styrker mere aktivt i spil i samarbejdet. Den viden, de opnår, kan omsættes direkte til den daglige praksis og bidrager til mere effektiv opgaveløsning.</a:t>
            </a:r>
            <a:br>
              <a:rPr lang="da-DK" sz="1100">
                <a:solidFill>
                  <a:srgbClr val="002060"/>
                </a:solidFill>
                <a:latin typeface="Arial"/>
                <a:cs typeface="Arial"/>
              </a:rPr>
            </a:br>
            <a:endParaRPr lang="da-DK" sz="1100">
              <a:solidFill>
                <a:srgbClr val="002060"/>
              </a:solidFill>
              <a:latin typeface="Arial"/>
              <a:cs typeface="Arial"/>
            </a:endParaRPr>
          </a:p>
          <a:p>
            <a:r>
              <a:rPr lang="en-US" sz="1100" b="1" err="1">
                <a:solidFill>
                  <a:srgbClr val="002060"/>
                </a:solidFill>
                <a:highlight>
                  <a:srgbClr val="FFFFFF"/>
                </a:highlight>
                <a:latin typeface="Arial"/>
                <a:ea typeface="Cambria"/>
                <a:cs typeface="Arial"/>
              </a:rPr>
              <a:t>Oplægsholder</a:t>
            </a:r>
            <a:r>
              <a:rPr lang="en-US" sz="1100" b="1">
                <a:solidFill>
                  <a:srgbClr val="002060"/>
                </a:solidFill>
                <a:highlight>
                  <a:srgbClr val="FFFFFF"/>
                </a:highlight>
                <a:latin typeface="Arial"/>
                <a:ea typeface="Cambria"/>
                <a:cs typeface="Arial"/>
              </a:rPr>
              <a:t>: </a:t>
            </a:r>
            <a:r>
              <a:rPr lang="en-US" sz="1100">
                <a:solidFill>
                  <a:srgbClr val="002060"/>
                </a:solidFill>
                <a:highlight>
                  <a:srgbClr val="FFFFFF"/>
                </a:highlight>
                <a:latin typeface="Arial"/>
                <a:ea typeface="Cambria"/>
                <a:cs typeface="Arial"/>
              </a:rPr>
              <a:t>Marianne H. Hyldahl, Senior </a:t>
            </a:r>
            <a:r>
              <a:rPr lang="en-US" sz="1100" err="1">
                <a:solidFill>
                  <a:srgbClr val="002060"/>
                </a:solidFill>
                <a:highlight>
                  <a:srgbClr val="FFFFFF"/>
                </a:highlight>
                <a:latin typeface="Arial"/>
                <a:ea typeface="Cambria"/>
                <a:cs typeface="Arial"/>
              </a:rPr>
              <a:t>Konsulent</a:t>
            </a:r>
            <a:r>
              <a:rPr lang="en-US" sz="1100">
                <a:solidFill>
                  <a:srgbClr val="002060"/>
                </a:solidFill>
                <a:highlight>
                  <a:srgbClr val="FFFFFF"/>
                </a:highlight>
                <a:latin typeface="Arial"/>
                <a:ea typeface="Cambria"/>
                <a:cs typeface="Arial"/>
              </a:rPr>
              <a:t> hos estimate, </a:t>
            </a:r>
            <a:r>
              <a:rPr lang="en-US" sz="1100" err="1">
                <a:solidFill>
                  <a:srgbClr val="002060"/>
                </a:solidFill>
                <a:highlight>
                  <a:srgbClr val="FFFFFF"/>
                </a:highlight>
                <a:latin typeface="Arial"/>
                <a:ea typeface="Cambria"/>
                <a:cs typeface="Arial"/>
              </a:rPr>
              <a:t>har</a:t>
            </a:r>
            <a:r>
              <a:rPr lang="en-US" sz="1100">
                <a:solidFill>
                  <a:srgbClr val="002060"/>
                </a:solidFill>
                <a:highlight>
                  <a:srgbClr val="FFFFFF"/>
                </a:highlight>
                <a:latin typeface="Arial"/>
                <a:ea typeface="Cambria"/>
                <a:cs typeface="Arial"/>
              </a:rPr>
              <a:t> mange </a:t>
            </a:r>
            <a:r>
              <a:rPr lang="en-US" sz="1100" err="1">
                <a:solidFill>
                  <a:srgbClr val="002060"/>
                </a:solidFill>
                <a:highlight>
                  <a:srgbClr val="FFFFFF"/>
                </a:highlight>
                <a:latin typeface="Arial"/>
                <a:ea typeface="Cambria"/>
                <a:cs typeface="Arial"/>
              </a:rPr>
              <a:t>års</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erfaring</a:t>
            </a:r>
            <a:r>
              <a:rPr lang="en-US" sz="1100">
                <a:solidFill>
                  <a:srgbClr val="002060"/>
                </a:solidFill>
                <a:highlight>
                  <a:srgbClr val="FFFFFF"/>
                </a:highlight>
                <a:latin typeface="Arial"/>
                <a:ea typeface="Cambria"/>
                <a:cs typeface="Arial"/>
              </a:rPr>
              <a:t> med </a:t>
            </a:r>
            <a:r>
              <a:rPr lang="en-US" sz="1100" err="1">
                <a:solidFill>
                  <a:srgbClr val="002060"/>
                </a:solidFill>
                <a:highlight>
                  <a:srgbClr val="FFFFFF"/>
                </a:highlight>
                <a:latin typeface="Arial"/>
                <a:ea typeface="Cambria"/>
                <a:cs typeface="Arial"/>
              </a:rPr>
              <a:t>brugen</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af</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personprofilværktøjer</a:t>
            </a:r>
            <a:r>
              <a:rPr lang="en-US" sz="1100">
                <a:solidFill>
                  <a:srgbClr val="002060"/>
                </a:solidFill>
                <a:highlight>
                  <a:srgbClr val="FFFFFF"/>
                </a:highlight>
                <a:latin typeface="Arial"/>
                <a:ea typeface="Cambria"/>
                <a:cs typeface="Arial"/>
              </a:rPr>
              <a:t>. Hun </a:t>
            </a:r>
            <a:r>
              <a:rPr lang="en-US" sz="1100" err="1">
                <a:solidFill>
                  <a:srgbClr val="002060"/>
                </a:solidFill>
                <a:highlight>
                  <a:srgbClr val="FFFFFF"/>
                </a:highlight>
                <a:latin typeface="Arial"/>
                <a:ea typeface="Cambria"/>
                <a:cs typeface="Arial"/>
              </a:rPr>
              <a:t>formidler</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psykologisk</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viden</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på</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en</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praksisnær</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og</a:t>
            </a:r>
            <a:r>
              <a:rPr lang="en-US" sz="1100">
                <a:solidFill>
                  <a:srgbClr val="002060"/>
                </a:solidFill>
                <a:highlight>
                  <a:srgbClr val="FFFFFF"/>
                </a:highlight>
                <a:latin typeface="Arial"/>
                <a:ea typeface="Cambria"/>
                <a:cs typeface="Arial"/>
              </a:rPr>
              <a:t> let </a:t>
            </a:r>
            <a:r>
              <a:rPr lang="en-US" sz="1100" err="1">
                <a:solidFill>
                  <a:srgbClr val="002060"/>
                </a:solidFill>
                <a:highlight>
                  <a:srgbClr val="FFFFFF"/>
                </a:highlight>
                <a:latin typeface="Arial"/>
                <a:ea typeface="Cambria"/>
                <a:cs typeface="Arial"/>
              </a:rPr>
              <a:t>forståelig</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måde</a:t>
            </a:r>
            <a:r>
              <a:rPr lang="en-US" sz="1100">
                <a:solidFill>
                  <a:srgbClr val="002060"/>
                </a:solidFill>
                <a:highlight>
                  <a:srgbClr val="FFFFFF"/>
                </a:highlight>
                <a:latin typeface="Arial"/>
                <a:ea typeface="Cambria"/>
                <a:cs typeface="Arial"/>
              </a:rPr>
              <a:t> – </a:t>
            </a:r>
            <a:r>
              <a:rPr lang="en-US" sz="1100" err="1">
                <a:solidFill>
                  <a:srgbClr val="002060"/>
                </a:solidFill>
                <a:highlight>
                  <a:srgbClr val="FFFFFF"/>
                </a:highlight>
                <a:latin typeface="Arial"/>
                <a:ea typeface="Cambria"/>
                <a:cs typeface="Arial"/>
              </a:rPr>
              <a:t>altid</a:t>
            </a:r>
            <a:r>
              <a:rPr lang="en-US" sz="1100">
                <a:solidFill>
                  <a:srgbClr val="002060"/>
                </a:solidFill>
                <a:highlight>
                  <a:srgbClr val="FFFFFF"/>
                </a:highlight>
                <a:latin typeface="Arial"/>
                <a:ea typeface="Cambria"/>
                <a:cs typeface="Arial"/>
              </a:rPr>
              <a:t> med </a:t>
            </a:r>
            <a:r>
              <a:rPr lang="en-US" sz="1100" err="1">
                <a:solidFill>
                  <a:srgbClr val="002060"/>
                </a:solidFill>
                <a:highlight>
                  <a:srgbClr val="FFFFFF"/>
                </a:highlight>
                <a:latin typeface="Arial"/>
                <a:ea typeface="Cambria"/>
                <a:cs typeface="Arial"/>
              </a:rPr>
              <a:t>varme</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energi</a:t>
            </a:r>
            <a:r>
              <a:rPr lang="en-US" sz="1100">
                <a:solidFill>
                  <a:srgbClr val="002060"/>
                </a:solidFill>
                <a:highlight>
                  <a:srgbClr val="FFFFFF"/>
                </a:highlight>
                <a:latin typeface="Arial"/>
                <a:ea typeface="Cambria"/>
                <a:cs typeface="Arial"/>
              </a:rPr>
              <a:t> </a:t>
            </a:r>
            <a:r>
              <a:rPr lang="en-US" sz="1100" err="1">
                <a:solidFill>
                  <a:srgbClr val="002060"/>
                </a:solidFill>
                <a:highlight>
                  <a:srgbClr val="FFFFFF"/>
                </a:highlight>
                <a:latin typeface="Arial"/>
                <a:ea typeface="Cambria"/>
                <a:cs typeface="Arial"/>
              </a:rPr>
              <a:t>og</a:t>
            </a:r>
            <a:r>
              <a:rPr lang="en-US" sz="1100">
                <a:solidFill>
                  <a:srgbClr val="002060"/>
                </a:solidFill>
                <a:highlight>
                  <a:srgbClr val="FFFFFF"/>
                </a:highlight>
                <a:latin typeface="Arial"/>
                <a:ea typeface="Cambria"/>
                <a:cs typeface="Arial"/>
              </a:rPr>
              <a:t> humor.</a:t>
            </a:r>
            <a:endParaRPr lang="da-DK">
              <a:solidFill>
                <a:srgbClr val="002060"/>
              </a:solidFill>
              <a:latin typeface="Arial"/>
            </a:endParaRPr>
          </a:p>
        </p:txBody>
      </p:sp>
      <p:sp>
        <p:nvSpPr>
          <p:cNvPr id="4" name="Titel 3">
            <a:extLst>
              <a:ext uri="{FF2B5EF4-FFF2-40B4-BE49-F238E27FC236}">
                <a16:creationId xmlns:a16="http://schemas.microsoft.com/office/drawing/2014/main" id="{B3C46D38-6080-90AB-9844-872B769037CA}"/>
              </a:ext>
            </a:extLst>
          </p:cNvPr>
          <p:cNvSpPr>
            <a:spLocks noGrp="1"/>
          </p:cNvSpPr>
          <p:nvPr>
            <p:ph type="title"/>
          </p:nvPr>
        </p:nvSpPr>
        <p:spPr>
          <a:xfrm>
            <a:off x="1080000" y="698305"/>
            <a:ext cx="7035300" cy="576000"/>
          </a:xfrm>
        </p:spPr>
        <p:txBody>
          <a:bodyPr/>
          <a:lstStyle/>
          <a:p>
            <a:r>
              <a:rPr lang="da-DK">
                <a:latin typeface="Arial"/>
                <a:cs typeface="Arial"/>
              </a:rPr>
              <a:t>Fra personlig indsigt til styrket samarbejde og bedre resultater </a:t>
            </a:r>
            <a:br>
              <a:rPr lang="da-DK">
                <a:latin typeface="Arial"/>
                <a:cs typeface="Arial"/>
              </a:rPr>
            </a:br>
            <a:endParaRPr lang="en-US">
              <a:latin typeface="Arial"/>
              <a:cs typeface="Arial"/>
            </a:endParaRPr>
          </a:p>
        </p:txBody>
      </p:sp>
      <p:pic>
        <p:nvPicPr>
          <p:cNvPr id="2" name="Picture Placeholder 1">
            <a:extLst>
              <a:ext uri="{FF2B5EF4-FFF2-40B4-BE49-F238E27FC236}">
                <a16:creationId xmlns:a16="http://schemas.microsoft.com/office/drawing/2014/main" id="{2605683C-05E2-42C2-8198-4AC9FDF1CBE3}"/>
              </a:ext>
            </a:extLst>
          </p:cNvPr>
          <p:cNvPicPr>
            <a:picLocks noGrp="1" noChangeAspect="1"/>
          </p:cNvPicPr>
          <p:nvPr>
            <p:ph type="pic" sz="quarter" idx="11"/>
          </p:nvPr>
        </p:nvPicPr>
        <p:blipFill>
          <a:blip r:embed="rId2"/>
          <a:srcRect l="33201" r="33201"/>
          <a:stretch/>
        </p:blipFill>
        <p:spPr>
          <a:xfrm>
            <a:off x="8348663" y="0"/>
            <a:ext cx="3840162" cy="6858000"/>
          </a:xfrm>
          <a:prstGeom prst="rect">
            <a:avLst/>
          </a:prstGeom>
        </p:spPr>
      </p:pic>
    </p:spTree>
    <p:extLst>
      <p:ext uri="{BB962C8B-B14F-4D97-AF65-F5344CB8AC3E}">
        <p14:creationId xmlns:p14="http://schemas.microsoft.com/office/powerpoint/2010/main" val="2386709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ADF6-09B3-D6FD-D3FA-A047A0B170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7C500D-8D78-7959-F23C-1E9D3460AF43}"/>
              </a:ext>
            </a:extLst>
          </p:cNvPr>
          <p:cNvSpPr>
            <a:spLocks noGrp="1"/>
          </p:cNvSpPr>
          <p:nvPr>
            <p:ph type="ctrTitle"/>
          </p:nvPr>
        </p:nvSpPr>
        <p:spPr>
          <a:xfrm>
            <a:off x="1080000" y="2441834"/>
            <a:ext cx="10029600" cy="1974331"/>
          </a:xfrm>
        </p:spPr>
        <p:txBody>
          <a:bodyPr anchor="t"/>
          <a:lstStyle/>
          <a:p>
            <a:r>
              <a:rPr lang="da-DK" sz="5400">
                <a:latin typeface="Arial"/>
                <a:cs typeface="Arial"/>
              </a:rPr>
              <a:t>Tema:</a:t>
            </a:r>
            <a:br>
              <a:rPr lang="da-DK" sz="5400"/>
            </a:br>
            <a:r>
              <a:rPr lang="da-DK" sz="3200">
                <a:latin typeface="Arial"/>
              </a:rPr>
              <a:t>Personlig udvikling</a:t>
            </a:r>
            <a:endParaRPr lang="da-DK" sz="3600">
              <a:latin typeface="Arial"/>
            </a:endParaRPr>
          </a:p>
        </p:txBody>
      </p:sp>
      <p:sp>
        <p:nvSpPr>
          <p:cNvPr id="3" name="Undertitel 2">
            <a:extLst>
              <a:ext uri="{FF2B5EF4-FFF2-40B4-BE49-F238E27FC236}">
                <a16:creationId xmlns:a16="http://schemas.microsoft.com/office/drawing/2014/main" id="{96C1840A-4F90-8460-F32F-971336E0A689}"/>
              </a:ext>
            </a:extLst>
          </p:cNvPr>
          <p:cNvSpPr>
            <a:spLocks noGrp="1"/>
          </p:cNvSpPr>
          <p:nvPr>
            <p:ph type="subTitle" idx="1"/>
          </p:nvPr>
        </p:nvSpPr>
        <p:spPr/>
        <p:txBody>
          <a:bodyPr/>
          <a:lstStyle/>
          <a:p>
            <a:r>
              <a:rPr lang="da-DK" sz="1800"/>
              <a:t>Kredsarrangementer 2026</a:t>
            </a:r>
          </a:p>
        </p:txBody>
      </p:sp>
    </p:spTree>
    <p:extLst>
      <p:ext uri="{BB962C8B-B14F-4D97-AF65-F5344CB8AC3E}">
        <p14:creationId xmlns:p14="http://schemas.microsoft.com/office/powerpoint/2010/main" val="80501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66F61-0AA4-12EF-A9BE-57EF04B39A1E}"/>
            </a:ext>
          </a:extLst>
        </p:cNvPr>
        <p:cNvGrpSpPr/>
        <p:nvPr/>
      </p:nvGrpSpPr>
      <p:grpSpPr>
        <a:xfrm>
          <a:off x="0" y="0"/>
          <a:ext cx="0" cy="0"/>
          <a:chOff x="0" y="0"/>
          <a:chExt cx="0" cy="0"/>
        </a:xfrm>
      </p:grpSpPr>
      <p:pic>
        <p:nvPicPr>
          <p:cNvPr id="15" name="Billede 14" descr="Et billede, der indeholder Ansigt, person, tøj, smil&#10;&#10;AI-genereret indhold kan være ukorrekt.">
            <a:extLst>
              <a:ext uri="{FF2B5EF4-FFF2-40B4-BE49-F238E27FC236}">
                <a16:creationId xmlns:a16="http://schemas.microsoft.com/office/drawing/2014/main" id="{0051B2B3-FBC6-FEFB-B275-1BE82041D2B7}"/>
              </a:ext>
            </a:extLst>
          </p:cNvPr>
          <p:cNvPicPr>
            <a:picLocks noChangeAspect="1"/>
          </p:cNvPicPr>
          <p:nvPr/>
        </p:nvPicPr>
        <p:blipFill>
          <a:blip r:embed="rId2">
            <a:extLst>
              <a:ext uri="{28A0092B-C50C-407E-A947-70E740481C1C}">
                <a14:useLocalDpi xmlns:a14="http://schemas.microsoft.com/office/drawing/2010/main" val="0"/>
              </a:ext>
            </a:extLst>
          </a:blip>
          <a:srcRect l="7867" r="14558"/>
          <a:stretch>
            <a:fillRect/>
          </a:stretch>
        </p:blipFill>
        <p:spPr>
          <a:xfrm>
            <a:off x="8389122" y="0"/>
            <a:ext cx="3800477" cy="6858000"/>
          </a:xfrm>
          <a:prstGeom prst="rect">
            <a:avLst/>
          </a:prstGeom>
        </p:spPr>
      </p:pic>
      <p:sp>
        <p:nvSpPr>
          <p:cNvPr id="3" name="Pladsholder til tekst 2">
            <a:extLst>
              <a:ext uri="{FF2B5EF4-FFF2-40B4-BE49-F238E27FC236}">
                <a16:creationId xmlns:a16="http://schemas.microsoft.com/office/drawing/2014/main" id="{A84AF387-05A5-B8E2-8751-16B5CCBA53D2}"/>
              </a:ext>
            </a:extLst>
          </p:cNvPr>
          <p:cNvSpPr>
            <a:spLocks noGrp="1"/>
          </p:cNvSpPr>
          <p:nvPr>
            <p:ph type="body" sz="quarter" idx="10"/>
          </p:nvPr>
        </p:nvSpPr>
        <p:spPr>
          <a:xfrm>
            <a:off x="1079999" y="1971674"/>
            <a:ext cx="6856993" cy="4238325"/>
          </a:xfrm>
        </p:spPr>
        <p:txBody>
          <a:bodyPr/>
          <a:lstStyle/>
          <a:p>
            <a:pPr>
              <a:spcAft>
                <a:spcPts val="600"/>
              </a:spcAft>
            </a:pPr>
            <a:r>
              <a:rPr lang="da-DK" sz="1100" b="1"/>
              <a:t>Formater</a:t>
            </a:r>
            <a:r>
              <a:rPr lang="da-DK" sz="1100"/>
              <a:t>: Fysisk foredrag på 1,5 –2 timer inkl. tid til spørgsmål (mulighed for streaming) eller live webinar</a:t>
            </a:r>
          </a:p>
          <a:p>
            <a:pPr>
              <a:spcAft>
                <a:spcPts val="600"/>
              </a:spcAft>
            </a:pPr>
            <a:br>
              <a:rPr lang="da-DK" sz="1100" b="1"/>
            </a:br>
            <a:r>
              <a:rPr lang="da-DK" sz="1100" b="1"/>
              <a:t>Oplæggets fokus:</a:t>
            </a:r>
            <a:br>
              <a:rPr lang="da-DK" sz="1100"/>
            </a:br>
            <a:r>
              <a:rPr lang="da-DK" sz="1100"/>
              <a:t>I dette foredrag kombinerer Pia Hauge hjerneforskning, organisationsteori og praktiske værktøjer til at skabe mere fokus, mindre stress og et sundere arbejdsliv. Hun er forfatter til de anmelderroste bøger Kontorkoma og Pause Power, og hendes foredrag er kendt for humor, nærvær og skræddersyet indhold, der både inspirerer og giver konkrete redskaber til at styrke trivsel og effektivitet.</a:t>
            </a:r>
          </a:p>
          <a:p>
            <a:pPr>
              <a:spcAft>
                <a:spcPts val="600"/>
              </a:spcAft>
            </a:pPr>
            <a:endParaRPr lang="da-DK" sz="1100"/>
          </a:p>
          <a:p>
            <a:pPr>
              <a:spcAft>
                <a:spcPts val="600"/>
              </a:spcAft>
            </a:pPr>
            <a:r>
              <a:rPr lang="da-DK" sz="1100" b="1"/>
              <a:t>Oplægsholder</a:t>
            </a:r>
            <a:r>
              <a:rPr lang="da-DK" sz="1100"/>
              <a:t>: Pia Hauge er ledelsesrådgiver, forfatter og en af Danmarks førende eksperter i arbejdsmæssig fordybelse og koncentration. </a:t>
            </a:r>
          </a:p>
        </p:txBody>
      </p:sp>
      <p:sp>
        <p:nvSpPr>
          <p:cNvPr id="4" name="Titel 3">
            <a:extLst>
              <a:ext uri="{FF2B5EF4-FFF2-40B4-BE49-F238E27FC236}">
                <a16:creationId xmlns:a16="http://schemas.microsoft.com/office/drawing/2014/main" id="{09D06599-C2DE-4E90-EE5B-523DC21A858C}"/>
              </a:ext>
            </a:extLst>
          </p:cNvPr>
          <p:cNvSpPr>
            <a:spLocks noGrp="1"/>
          </p:cNvSpPr>
          <p:nvPr>
            <p:ph type="title"/>
          </p:nvPr>
        </p:nvSpPr>
        <p:spPr>
          <a:xfrm>
            <a:off x="1080000" y="1200329"/>
            <a:ext cx="7035300" cy="576000"/>
          </a:xfrm>
        </p:spPr>
        <p:txBody>
          <a:bodyPr/>
          <a:lstStyle/>
          <a:p>
            <a:r>
              <a:rPr lang="da-DK"/>
              <a:t>Skab hjernepauser, mental sundhed og rum for fordybelse</a:t>
            </a:r>
          </a:p>
        </p:txBody>
      </p:sp>
    </p:spTree>
    <p:extLst>
      <p:ext uri="{BB962C8B-B14F-4D97-AF65-F5344CB8AC3E}">
        <p14:creationId xmlns:p14="http://schemas.microsoft.com/office/powerpoint/2010/main" val="343494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B9361-A912-F53B-C717-99A3EB56D794}"/>
            </a:ext>
          </a:extLst>
        </p:cNvPr>
        <p:cNvGrpSpPr/>
        <p:nvPr/>
      </p:nvGrpSpPr>
      <p:grpSpPr>
        <a:xfrm>
          <a:off x="0" y="0"/>
          <a:ext cx="0" cy="0"/>
          <a:chOff x="0" y="0"/>
          <a:chExt cx="0" cy="0"/>
        </a:xfrm>
      </p:grpSpPr>
      <p:pic>
        <p:nvPicPr>
          <p:cNvPr id="13" name="Billede 12" descr="Et billede, der indeholder person, Ansigt, tøj, smil&#10;&#10;AI-genereret indhold kan være ukorrekt.">
            <a:extLst>
              <a:ext uri="{FF2B5EF4-FFF2-40B4-BE49-F238E27FC236}">
                <a16:creationId xmlns:a16="http://schemas.microsoft.com/office/drawing/2014/main" id="{7E1F1EE9-D3B5-98FB-AD76-804010361B31}"/>
              </a:ext>
            </a:extLst>
          </p:cNvPr>
          <p:cNvPicPr>
            <a:picLocks noChangeAspect="1"/>
          </p:cNvPicPr>
          <p:nvPr/>
        </p:nvPicPr>
        <p:blipFill>
          <a:blip r:embed="rId2">
            <a:extLst>
              <a:ext uri="{28A0092B-C50C-407E-A947-70E740481C1C}">
                <a14:useLocalDpi xmlns:a14="http://schemas.microsoft.com/office/drawing/2010/main" val="0"/>
              </a:ext>
            </a:extLst>
          </a:blip>
          <a:srcRect l="25951" t="35" r="37105" b="-35"/>
          <a:stretch>
            <a:fillRect/>
          </a:stretch>
        </p:blipFill>
        <p:spPr>
          <a:xfrm>
            <a:off x="8389122" y="2393"/>
            <a:ext cx="3800477" cy="6858000"/>
          </a:xfrm>
          <a:prstGeom prst="rect">
            <a:avLst/>
          </a:prstGeom>
        </p:spPr>
      </p:pic>
      <p:sp>
        <p:nvSpPr>
          <p:cNvPr id="3" name="Pladsholder til tekst 2">
            <a:extLst>
              <a:ext uri="{FF2B5EF4-FFF2-40B4-BE49-F238E27FC236}">
                <a16:creationId xmlns:a16="http://schemas.microsoft.com/office/drawing/2014/main" id="{5CA85CFF-EEEB-C2B6-242F-94438B5474D1}"/>
              </a:ext>
            </a:extLst>
          </p:cNvPr>
          <p:cNvSpPr>
            <a:spLocks noGrp="1"/>
          </p:cNvSpPr>
          <p:nvPr>
            <p:ph type="body" sz="quarter" idx="10"/>
          </p:nvPr>
        </p:nvSpPr>
        <p:spPr>
          <a:xfrm>
            <a:off x="1079999" y="1971674"/>
            <a:ext cx="6856993" cy="4238325"/>
          </a:xfrm>
        </p:spPr>
        <p:txBody>
          <a:bodyPr/>
          <a:lstStyle/>
          <a:p>
            <a:pPr>
              <a:spcAft>
                <a:spcPts val="600"/>
              </a:spcAft>
            </a:pPr>
            <a:r>
              <a:rPr lang="da-DK" sz="1100" b="1"/>
              <a:t>Formater: </a:t>
            </a:r>
            <a:r>
              <a:rPr lang="da-DK" sz="1100"/>
              <a:t>Fysisk foredrag på 1,5 –2 timer inkl. tid til spørgsmål (mulighed for streaming) eller live webinar</a:t>
            </a:r>
            <a:br>
              <a:rPr lang="da-DK" sz="1100" b="1"/>
            </a:br>
            <a:br>
              <a:rPr lang="da-DK" sz="1100" b="1"/>
            </a:br>
            <a:r>
              <a:rPr lang="da-DK" sz="1100" b="1"/>
              <a:t>Oplæggets fokus:</a:t>
            </a:r>
            <a:br>
              <a:rPr lang="da-DK" sz="1100"/>
            </a:br>
            <a:r>
              <a:rPr lang="da-DK" sz="1100"/>
              <a:t>Foredraget tager udgangspunkt i realistisk optimisme – ikke som naiv positivitet, men som en aktiv og handlekraftig tilgang til arbejdslivet. Deltagerne får nye perspektiver på motivation, arbejdsglæde og samarbejde. Henrik kombinerer personlige erfaringer med genkendelige situationer fra professionelle miljøer. </a:t>
            </a:r>
          </a:p>
          <a:p>
            <a:pPr>
              <a:spcAft>
                <a:spcPts val="600"/>
              </a:spcAft>
            </a:pPr>
            <a:r>
              <a:rPr lang="da-DK" sz="1100"/>
              <a:t>Indholdet er let at relatere til og skaber refleksion både individuelt og i fællesskab. Undervejs arbejdes der med konkrete greb, der styrker mental robusthed og energi i hverdagen. Foredraget engagerer og underholder, samtidig med at det giver stof til eftertanke og efterlader deltagerne med fornyet overskud og lyst til at gøre en forskel. Det er et oplagt valg for finansansatte, der ønsker inspiration, nye perspektiver og et fælles løft af arbejdskulturen.</a:t>
            </a:r>
            <a:br>
              <a:rPr lang="da-DK" sz="1100"/>
            </a:br>
            <a:br>
              <a:rPr lang="da-DK" sz="1100"/>
            </a:br>
            <a:r>
              <a:rPr lang="da-DK" sz="1100" b="1"/>
              <a:t>Oplægsholder</a:t>
            </a:r>
            <a:r>
              <a:rPr lang="da-DK" sz="1100"/>
              <a:t>: Henrik Mathiasen, også kendt som Optimisten, leverer et inspirerende og energifyldt foredrag målrettet ansatte i finanssektoren. Med humor, nærvær og skarpe pointer sætter han fokus på, hvordan vi håndterer pres, forandringer og krav i en kompleks hverdag.</a:t>
            </a:r>
          </a:p>
          <a:p>
            <a:pPr>
              <a:spcAft>
                <a:spcPts val="600"/>
              </a:spcAft>
            </a:pPr>
            <a:endParaRPr lang="da-DK" sz="400"/>
          </a:p>
        </p:txBody>
      </p:sp>
      <p:sp>
        <p:nvSpPr>
          <p:cNvPr id="4" name="Titel 3">
            <a:extLst>
              <a:ext uri="{FF2B5EF4-FFF2-40B4-BE49-F238E27FC236}">
                <a16:creationId xmlns:a16="http://schemas.microsoft.com/office/drawing/2014/main" id="{67024919-EC51-B2C6-98D7-D934E8FB0305}"/>
              </a:ext>
            </a:extLst>
          </p:cNvPr>
          <p:cNvSpPr>
            <a:spLocks noGrp="1"/>
          </p:cNvSpPr>
          <p:nvPr>
            <p:ph type="title"/>
          </p:nvPr>
        </p:nvSpPr>
        <p:spPr>
          <a:xfrm>
            <a:off x="1080000" y="1200329"/>
            <a:ext cx="7035300" cy="576000"/>
          </a:xfrm>
        </p:spPr>
        <p:txBody>
          <a:bodyPr/>
          <a:lstStyle/>
          <a:p>
            <a:r>
              <a:rPr lang="da-DK"/>
              <a:t>Optimisme som drivkraft</a:t>
            </a:r>
          </a:p>
        </p:txBody>
      </p:sp>
    </p:spTree>
    <p:extLst>
      <p:ext uri="{BB962C8B-B14F-4D97-AF65-F5344CB8AC3E}">
        <p14:creationId xmlns:p14="http://schemas.microsoft.com/office/powerpoint/2010/main" val="3472053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ADE4C-E20C-63F7-069A-5687C6C07241}"/>
            </a:ext>
          </a:extLst>
        </p:cNvPr>
        <p:cNvGrpSpPr/>
        <p:nvPr/>
      </p:nvGrpSpPr>
      <p:grpSpPr>
        <a:xfrm>
          <a:off x="0" y="0"/>
          <a:ext cx="0" cy="0"/>
          <a:chOff x="0" y="0"/>
          <a:chExt cx="0" cy="0"/>
        </a:xfrm>
      </p:grpSpPr>
      <p:pic>
        <p:nvPicPr>
          <p:cNvPr id="9" name="Pladsholder til billede 6" descr="Et billede, der indeholder Ansigt, person, portræt, smil&#10;&#10;AI-genereret indhold kan være ukorrekt.">
            <a:extLst>
              <a:ext uri="{FF2B5EF4-FFF2-40B4-BE49-F238E27FC236}">
                <a16:creationId xmlns:a16="http://schemas.microsoft.com/office/drawing/2014/main" id="{124E962F-7ED2-CEC3-5B54-2B4CB01C0FC2}"/>
              </a:ext>
            </a:extLst>
          </p:cNvPr>
          <p:cNvPicPr>
            <a:picLocks noChangeAspect="1"/>
          </p:cNvPicPr>
          <p:nvPr/>
        </p:nvPicPr>
        <p:blipFill>
          <a:blip r:embed="rId2">
            <a:extLst>
              <a:ext uri="{28A0092B-C50C-407E-A947-70E740481C1C}">
                <a14:useLocalDpi xmlns:a14="http://schemas.microsoft.com/office/drawing/2010/main" val="0"/>
              </a:ext>
            </a:extLst>
          </a:blip>
          <a:srcRect l="22560" t="8909" r="12193" b="12615"/>
          <a:stretch>
            <a:fillRect/>
          </a:stretch>
        </p:blipFill>
        <p:spPr>
          <a:xfrm>
            <a:off x="8389124" y="0"/>
            <a:ext cx="3800476" cy="6858000"/>
          </a:xfrm>
          <a:prstGeom prst="rect">
            <a:avLst/>
          </a:prstGeom>
        </p:spPr>
      </p:pic>
      <p:sp>
        <p:nvSpPr>
          <p:cNvPr id="3" name="Pladsholder til tekst 2">
            <a:extLst>
              <a:ext uri="{FF2B5EF4-FFF2-40B4-BE49-F238E27FC236}">
                <a16:creationId xmlns:a16="http://schemas.microsoft.com/office/drawing/2014/main" id="{A5CC3D9F-DD48-3093-C244-F5F7EC950A18}"/>
              </a:ext>
            </a:extLst>
          </p:cNvPr>
          <p:cNvSpPr>
            <a:spLocks noGrp="1"/>
          </p:cNvSpPr>
          <p:nvPr>
            <p:ph type="body" sz="quarter" idx="10"/>
          </p:nvPr>
        </p:nvSpPr>
        <p:spPr>
          <a:xfrm>
            <a:off x="1079999" y="1971674"/>
            <a:ext cx="6856993" cy="4238325"/>
          </a:xfrm>
        </p:spPr>
        <p:txBody>
          <a:bodyPr/>
          <a:lstStyle/>
          <a:p>
            <a:r>
              <a:rPr lang="da-DK" sz="1100" b="1"/>
              <a:t>Formater: </a:t>
            </a:r>
            <a:r>
              <a:rPr lang="da-DK" sz="1100"/>
              <a:t>Fysisk foredrag på 1,5-2 timer inkl. tid til spørgsmål (mulighed for streaming) eller live webinar</a:t>
            </a:r>
          </a:p>
          <a:p>
            <a:endParaRPr lang="da-DK" sz="1100"/>
          </a:p>
          <a:p>
            <a:r>
              <a:rPr lang="da-DK" sz="1100" b="1"/>
              <a:t>Oplæggets fokus:</a:t>
            </a:r>
          </a:p>
          <a:p>
            <a:r>
              <a:rPr lang="da-DK" sz="1100"/>
              <a:t>I dette foredrag sætter Jacob Riising fokus på kreativitet som en kompetence, der kan trænes og anvendes i hverdagen. Med humor, energi og konkrete eksempler viser han, hvordan idéer opstår og udvikles. Deltagerne får indsigt i, hvordan kreative processer kan styrkes – både individuelt og i samarbejde med andre. Foredraget kombinerer inspiration med praktiske greb, der kan bruges med det samme. Indholdet er relevant på tværs af fagligheder og arbejdsfunktioner. Foredraget er underholdende, involverende og tankevækkende.</a:t>
            </a:r>
          </a:p>
          <a:p>
            <a:r>
              <a:rPr lang="da-DK" sz="1100"/>
              <a:t>En oplagt mulighed for at arbejde aktivt med kreativitet som en værdifuld ressource i arbejdslivet.</a:t>
            </a:r>
          </a:p>
          <a:p>
            <a:endParaRPr lang="da-DK" sz="1100"/>
          </a:p>
          <a:p>
            <a:r>
              <a:rPr lang="da-DK" sz="1100" b="1"/>
              <a:t>Oplægsholder</a:t>
            </a:r>
            <a:r>
              <a:rPr lang="da-DK" sz="1100"/>
              <a:t>: Jacob Riising er en af Danmarks mest erfarne kreative formidlere og kendt som tv-vært, forfatter og idéudvikler. Med mere end 30 års erfaring fra nogle af landets mest innovative medie- og udviklingsmiljøer deler han sin viden om kreativitet i praksis. Han er kendt fra en lang række tv-programmer og har stået bag udviklingen af succesfulde formater og koncepter.</a:t>
            </a:r>
          </a:p>
          <a:p>
            <a:endParaRPr lang="da-DK" sz="1100"/>
          </a:p>
          <a:p>
            <a:endParaRPr lang="da-DK" sz="1100"/>
          </a:p>
        </p:txBody>
      </p:sp>
      <p:sp>
        <p:nvSpPr>
          <p:cNvPr id="4" name="Titel 3">
            <a:extLst>
              <a:ext uri="{FF2B5EF4-FFF2-40B4-BE49-F238E27FC236}">
                <a16:creationId xmlns:a16="http://schemas.microsoft.com/office/drawing/2014/main" id="{AF205854-3B7F-5E8E-4DD2-3DBB19A497BB}"/>
              </a:ext>
            </a:extLst>
          </p:cNvPr>
          <p:cNvSpPr>
            <a:spLocks noGrp="1"/>
          </p:cNvSpPr>
          <p:nvPr>
            <p:ph type="title"/>
          </p:nvPr>
        </p:nvSpPr>
        <p:spPr>
          <a:xfrm>
            <a:off x="1080000" y="1200329"/>
            <a:ext cx="7035300" cy="576000"/>
          </a:xfrm>
        </p:spPr>
        <p:txBody>
          <a:bodyPr/>
          <a:lstStyle/>
          <a:p>
            <a:r>
              <a:rPr lang="da-DK"/>
              <a:t>Kreativitet med Jacob Riising</a:t>
            </a:r>
          </a:p>
        </p:txBody>
      </p:sp>
    </p:spTree>
    <p:extLst>
      <p:ext uri="{BB962C8B-B14F-4D97-AF65-F5344CB8AC3E}">
        <p14:creationId xmlns:p14="http://schemas.microsoft.com/office/powerpoint/2010/main" val="392837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EB62-9B55-5A29-F364-D65DBB31744A}"/>
            </a:ext>
          </a:extLst>
        </p:cNvPr>
        <p:cNvGrpSpPr/>
        <p:nvPr/>
      </p:nvGrpSpPr>
      <p:grpSpPr>
        <a:xfrm>
          <a:off x="0" y="0"/>
          <a:ext cx="0" cy="0"/>
          <a:chOff x="0" y="0"/>
          <a:chExt cx="0" cy="0"/>
        </a:xfrm>
      </p:grpSpPr>
      <p:pic>
        <p:nvPicPr>
          <p:cNvPr id="8" name="Pladsholder til billede 7" descr="Et billede, der indeholder Ansigt, tøj, person, skjorte/bluse/T-shirt&#10;&#10;AI-genereret indhold kan være ukorrekt.">
            <a:extLst>
              <a:ext uri="{FF2B5EF4-FFF2-40B4-BE49-F238E27FC236}">
                <a16:creationId xmlns:a16="http://schemas.microsoft.com/office/drawing/2014/main" id="{AA5789FE-5F28-8C84-C643-70C9BE1132D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182" r="34602"/>
          <a:stretch>
            <a:fillRect/>
          </a:stretch>
        </p:blipFill>
        <p:spPr>
          <a:xfrm>
            <a:off x="8389124" y="0"/>
            <a:ext cx="3800476" cy="6858000"/>
          </a:xfrm>
        </p:spPr>
      </p:pic>
      <p:sp>
        <p:nvSpPr>
          <p:cNvPr id="3" name="Pladsholder til tekst 2">
            <a:extLst>
              <a:ext uri="{FF2B5EF4-FFF2-40B4-BE49-F238E27FC236}">
                <a16:creationId xmlns:a16="http://schemas.microsoft.com/office/drawing/2014/main" id="{EB57A8FA-534B-3D48-D923-7C7FB10D7533}"/>
              </a:ext>
            </a:extLst>
          </p:cNvPr>
          <p:cNvSpPr>
            <a:spLocks noGrp="1"/>
          </p:cNvSpPr>
          <p:nvPr>
            <p:ph type="body" sz="quarter" idx="10"/>
          </p:nvPr>
        </p:nvSpPr>
        <p:spPr>
          <a:xfrm>
            <a:off x="1079999" y="1971674"/>
            <a:ext cx="6856993" cy="4238325"/>
          </a:xfrm>
        </p:spPr>
        <p:txBody>
          <a:bodyPr/>
          <a:lstStyle/>
          <a:p>
            <a:r>
              <a:rPr lang="da-DK" sz="1100" b="1"/>
              <a:t>Formater: </a:t>
            </a:r>
            <a:r>
              <a:rPr lang="da-DK" sz="1100"/>
              <a:t>Fysisk foredrag på 1,5  time  inkl. tid til spørgsmål</a:t>
            </a:r>
          </a:p>
          <a:p>
            <a:endParaRPr lang="da-DK" sz="1100" b="1"/>
          </a:p>
          <a:p>
            <a:r>
              <a:rPr lang="da-DK" sz="1100" b="1"/>
              <a:t>Oplæggets fokus:</a:t>
            </a:r>
          </a:p>
          <a:p>
            <a:r>
              <a:rPr lang="da-DK" sz="1100"/>
              <a:t>Dette foredrag tager dig med på en ærlig og medrivende rejse gennem Brian Holms liv og karriere.</a:t>
            </a:r>
          </a:p>
          <a:p>
            <a:r>
              <a:rPr lang="da-DK" sz="1100"/>
              <a:t>Brian Holm fortæller med ligefremhed og tør humor om sine erfaringer fra både sporten og livet udenfor.</a:t>
            </a:r>
          </a:p>
          <a:p>
            <a:r>
              <a:rPr lang="da-DK" sz="1100"/>
              <a:t>Du får fortællinger fra landevejen og unikke indblik i tilværelsen som professionel cykelrytter på højeste niveau.</a:t>
            </a:r>
          </a:p>
          <a:p>
            <a:r>
              <a:rPr lang="da-DK" sz="1100"/>
              <a:t>Foredraget rummer også personlige refleksioner over opvæksten på Amager og betydningen af hans rødder.</a:t>
            </a:r>
          </a:p>
          <a:p>
            <a:r>
              <a:rPr lang="da-DK" sz="1100"/>
              <a:t>Det er en historie om modgang, trodsighed og en stærk vilje til at komme videre, når livet slår knuder. </a:t>
            </a:r>
            <a:br>
              <a:rPr lang="da-DK" sz="1100"/>
            </a:br>
            <a:br>
              <a:rPr lang="da-DK" sz="1100"/>
            </a:br>
            <a:r>
              <a:rPr lang="da-DK" sz="1100"/>
              <a:t>Brian Holm deler åbent sine erfaringer med at håndtere pres, nederlag og svære perioder, og du får indsigt i de mentale mekanismer og erfaringer, der har hjulpet ham til at rejse sig igen. Foredraget henvender sig til alle, der interesserer sig for motivation, livsvalg og menneskelig robusthed. Det er en stærk personlig beretning om at finde retning og bevare drivkraften – også når vilkårene ændrer sig.</a:t>
            </a:r>
          </a:p>
          <a:p>
            <a:endParaRPr lang="da-DK" sz="1100"/>
          </a:p>
          <a:p>
            <a:r>
              <a:rPr lang="da-DK" sz="1100" b="1"/>
              <a:t>Oplægsholder</a:t>
            </a:r>
            <a:r>
              <a:rPr lang="da-DK" sz="1100"/>
              <a:t>: Brian Holm er tidligere professionel cykelrytter og sportsdirektør, kendt som kommentator på TV2 og forfatter til flere bøger. Hans nyeste bog ”Brian fra Amager” udkom i 2024. </a:t>
            </a:r>
          </a:p>
          <a:p>
            <a:endParaRPr lang="da-DK" sz="1100"/>
          </a:p>
          <a:p>
            <a:endParaRPr lang="da-DK" sz="1100"/>
          </a:p>
          <a:p>
            <a:endParaRPr lang="da-DK" sz="1100" b="1"/>
          </a:p>
        </p:txBody>
      </p:sp>
      <p:sp>
        <p:nvSpPr>
          <p:cNvPr id="4" name="Titel 3">
            <a:extLst>
              <a:ext uri="{FF2B5EF4-FFF2-40B4-BE49-F238E27FC236}">
                <a16:creationId xmlns:a16="http://schemas.microsoft.com/office/drawing/2014/main" id="{0A01581E-D895-FE7F-7766-A7FA6B61644C}"/>
              </a:ext>
            </a:extLst>
          </p:cNvPr>
          <p:cNvSpPr>
            <a:spLocks noGrp="1"/>
          </p:cNvSpPr>
          <p:nvPr>
            <p:ph type="title"/>
          </p:nvPr>
        </p:nvSpPr>
        <p:spPr>
          <a:xfrm>
            <a:off x="1080000" y="1200329"/>
            <a:ext cx="7035300" cy="576000"/>
          </a:xfrm>
        </p:spPr>
        <p:txBody>
          <a:bodyPr/>
          <a:lstStyle/>
          <a:p>
            <a:r>
              <a:rPr lang="da-DK"/>
              <a:t>Brian fra Amager: Mod &amp; styrke</a:t>
            </a:r>
          </a:p>
        </p:txBody>
      </p:sp>
    </p:spTree>
    <p:extLst>
      <p:ext uri="{BB962C8B-B14F-4D97-AF65-F5344CB8AC3E}">
        <p14:creationId xmlns:p14="http://schemas.microsoft.com/office/powerpoint/2010/main" val="1466669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21FE6-2E3D-7E5D-4662-D65A8428A747}"/>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1BAB73FB-CE8C-FA7B-CCA2-BA9CD02FD829}"/>
              </a:ext>
            </a:extLst>
          </p:cNvPr>
          <p:cNvSpPr>
            <a:spLocks noGrp="1"/>
          </p:cNvSpPr>
          <p:nvPr>
            <p:ph type="body" sz="quarter" idx="10"/>
          </p:nvPr>
        </p:nvSpPr>
        <p:spPr>
          <a:xfrm>
            <a:off x="1079999" y="1971674"/>
            <a:ext cx="6856993" cy="4238325"/>
          </a:xfrm>
        </p:spPr>
        <p:txBody>
          <a:bodyPr/>
          <a:lstStyle/>
          <a:p>
            <a:r>
              <a:rPr lang="da-DK" sz="1100" b="1"/>
              <a:t>Formater: </a:t>
            </a:r>
            <a:r>
              <a:rPr lang="da-DK" sz="1100"/>
              <a:t>Fysisk foredrag på 1,5 –2 timer inkl. tid til spørgsmål (mulighed for streaming) eller live webinar</a:t>
            </a:r>
          </a:p>
          <a:p>
            <a:endParaRPr lang="da-DK" sz="1100"/>
          </a:p>
          <a:p>
            <a:r>
              <a:rPr lang="da-DK" sz="1100" b="1"/>
              <a:t>Oplæggets fokus:</a:t>
            </a:r>
          </a:p>
          <a:p>
            <a:r>
              <a:rPr lang="da-DK" sz="1100"/>
              <a:t>Ved dette foredrag guider Mette Bloch dig med energi, humor og konkrete eksempler fra eliteidræt til at forstå dine vanemønstre. Deltagerne får værktøjer til at skabe nye, varige vaner i både arbejdsliv og privatliv. </a:t>
            </a:r>
            <a:br>
              <a:rPr lang="da-DK" sz="1100"/>
            </a:br>
            <a:endParaRPr lang="da-DK" sz="1100"/>
          </a:p>
          <a:p>
            <a:r>
              <a:rPr lang="da-DK" sz="1100"/>
              <a:t>Foredraget bygger på forskning om vaner og praktiske værktøjer, som deltagerne kan bruge med det samme.</a:t>
            </a:r>
          </a:p>
          <a:p>
            <a:r>
              <a:rPr lang="da-DK" sz="1100"/>
              <a:t>De får svar på, hvorfor hjernen elsker gentagelser, og hvordan du erstatter dårlige mønstre med små, effektive skridt. Mette </a:t>
            </a:r>
            <a:r>
              <a:rPr lang="da-DK" sz="1100" err="1"/>
              <a:t>bloch</a:t>
            </a:r>
            <a:r>
              <a:rPr lang="da-DK" sz="1100"/>
              <a:t> deler tricks til at skabe nye vaner, der holder, uden at det føles som kamp eller afsavn. </a:t>
            </a:r>
            <a:br>
              <a:rPr lang="da-DK" sz="1100"/>
            </a:br>
            <a:r>
              <a:rPr lang="da-DK" sz="1100"/>
              <a:t>Du får forståelse for, hvorfor små forbedringer ofte virker bedre end store forandringer. </a:t>
            </a:r>
          </a:p>
          <a:p>
            <a:endParaRPr lang="da-DK" sz="1100"/>
          </a:p>
          <a:p>
            <a:r>
              <a:rPr lang="da-DK" sz="1100" b="1"/>
              <a:t>Oplægsholder</a:t>
            </a:r>
            <a:r>
              <a:rPr lang="da-DK" sz="1100"/>
              <a:t>: Mette Bloch er tidligere dobbelt verdensmester i roning og har i over 30 år arbejdet som foredragsholder, mentor, coach, forfatter og arbejder i øjeblikket meget med at give organisationer mere overskud og glæde gennem træning af ledere og medarbejdere.</a:t>
            </a:r>
          </a:p>
        </p:txBody>
      </p:sp>
      <p:sp>
        <p:nvSpPr>
          <p:cNvPr id="4" name="Titel 3">
            <a:extLst>
              <a:ext uri="{FF2B5EF4-FFF2-40B4-BE49-F238E27FC236}">
                <a16:creationId xmlns:a16="http://schemas.microsoft.com/office/drawing/2014/main" id="{B14D5101-47A4-A1F6-640D-174F8B84CC6F}"/>
              </a:ext>
            </a:extLst>
          </p:cNvPr>
          <p:cNvSpPr>
            <a:spLocks noGrp="1"/>
          </p:cNvSpPr>
          <p:nvPr>
            <p:ph type="title"/>
          </p:nvPr>
        </p:nvSpPr>
        <p:spPr>
          <a:xfrm>
            <a:off x="1080000" y="1200329"/>
            <a:ext cx="7035300" cy="576000"/>
          </a:xfrm>
        </p:spPr>
        <p:txBody>
          <a:bodyPr/>
          <a:lstStyle/>
          <a:p>
            <a:r>
              <a:rPr lang="da-DK"/>
              <a:t>Fra Topidræt til hverdagsvaner: Sådan skaber du succes</a:t>
            </a:r>
          </a:p>
        </p:txBody>
      </p:sp>
      <p:pic>
        <p:nvPicPr>
          <p:cNvPr id="7" name="Pladsholder til billede 11" descr="Et billede, der indeholder Ansigt, tøj, person, kvinde&#10;&#10;AI-genereret indhold kan være ukorrekt.">
            <a:extLst>
              <a:ext uri="{FF2B5EF4-FFF2-40B4-BE49-F238E27FC236}">
                <a16:creationId xmlns:a16="http://schemas.microsoft.com/office/drawing/2014/main" id="{C17F59D3-358E-F58C-651F-2EEC9E7A8086}"/>
              </a:ext>
            </a:extLst>
          </p:cNvPr>
          <p:cNvPicPr>
            <a:picLocks noChangeAspect="1"/>
          </p:cNvPicPr>
          <p:nvPr/>
        </p:nvPicPr>
        <p:blipFill>
          <a:blip r:embed="rId2">
            <a:extLst>
              <a:ext uri="{28A0092B-C50C-407E-A947-70E740481C1C}">
                <a14:useLocalDpi xmlns:a14="http://schemas.microsoft.com/office/drawing/2010/main" val="0"/>
              </a:ext>
            </a:extLst>
          </a:blip>
          <a:srcRect l="39597" r="39624"/>
          <a:stretch>
            <a:fillRect/>
          </a:stretch>
        </p:blipFill>
        <p:spPr>
          <a:xfrm>
            <a:off x="8389124" y="0"/>
            <a:ext cx="3800475" cy="6858000"/>
          </a:xfrm>
          <a:prstGeom prst="rect">
            <a:avLst/>
          </a:prstGeom>
        </p:spPr>
      </p:pic>
    </p:spTree>
    <p:extLst>
      <p:ext uri="{BB962C8B-B14F-4D97-AF65-F5344CB8AC3E}">
        <p14:creationId xmlns:p14="http://schemas.microsoft.com/office/powerpoint/2010/main" val="544279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F248-4619-6559-0528-0A814DECC987}"/>
            </a:ext>
          </a:extLst>
        </p:cNvPr>
        <p:cNvGrpSpPr/>
        <p:nvPr/>
      </p:nvGrpSpPr>
      <p:grpSpPr>
        <a:xfrm>
          <a:off x="0" y="0"/>
          <a:ext cx="0" cy="0"/>
          <a:chOff x="0" y="0"/>
          <a:chExt cx="0" cy="0"/>
        </a:xfrm>
      </p:grpSpPr>
      <p:pic>
        <p:nvPicPr>
          <p:cNvPr id="2" name="Pladsholder til billede 8" descr="Et billede, der indeholder Ansigt, person, menneske, Pande&#10;&#10;AI-genereret indhold kan være ukorrekt.">
            <a:extLst>
              <a:ext uri="{FF2B5EF4-FFF2-40B4-BE49-F238E27FC236}">
                <a16:creationId xmlns:a16="http://schemas.microsoft.com/office/drawing/2014/main" id="{E5F098F8-BEFC-890D-5CD0-0CC1B5B7B6F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6091" r="16981"/>
          <a:stretch>
            <a:fillRect/>
          </a:stretch>
        </p:blipFill>
        <p:spPr>
          <a:xfrm>
            <a:off x="8389126" y="0"/>
            <a:ext cx="3800474" cy="6858000"/>
          </a:xfrm>
        </p:spPr>
      </p:pic>
      <p:sp>
        <p:nvSpPr>
          <p:cNvPr id="3" name="Pladsholder til tekst 2">
            <a:extLst>
              <a:ext uri="{FF2B5EF4-FFF2-40B4-BE49-F238E27FC236}">
                <a16:creationId xmlns:a16="http://schemas.microsoft.com/office/drawing/2014/main" id="{7E5D63B9-F13C-AF59-61C0-47B4156C8491}"/>
              </a:ext>
            </a:extLst>
          </p:cNvPr>
          <p:cNvSpPr>
            <a:spLocks noGrp="1"/>
          </p:cNvSpPr>
          <p:nvPr>
            <p:ph type="body" sz="quarter" idx="10"/>
          </p:nvPr>
        </p:nvSpPr>
        <p:spPr>
          <a:xfrm>
            <a:off x="1079999" y="1971674"/>
            <a:ext cx="6856993" cy="4238325"/>
          </a:xfrm>
        </p:spPr>
        <p:txBody>
          <a:bodyPr/>
          <a:lstStyle/>
          <a:p>
            <a:r>
              <a:rPr lang="da-DK" sz="1100" b="1"/>
              <a:t>Formater: </a:t>
            </a:r>
            <a:r>
              <a:rPr lang="da-DK" sz="1100"/>
              <a:t>Fysisk foredrag på 1,5 –2 timer inkl. tid til spørgsmål (mulighed for streaming) eller live webinar</a:t>
            </a:r>
          </a:p>
          <a:p>
            <a:endParaRPr lang="da-DK" sz="1100" b="1"/>
          </a:p>
          <a:p>
            <a:r>
              <a:rPr lang="da-DK" sz="1100" b="1"/>
              <a:t>Oplæggets fokus:</a:t>
            </a:r>
          </a:p>
          <a:p>
            <a:r>
              <a:rPr lang="da-DK" sz="1100"/>
              <a:t>Du bliver, som du taler til dig selv. Vi vil gerne ændre vaner, arbejde smartere, bekymre os mindre, men gamle mønstre vinder ofte. Løsningen starter i din indre dialog. Med afsæt i adfærdsforskningen viser dette foredrag, hvordan du kan blive bedre til at tale til, med og om dig selv. Det dykker ned i den helt særlige kommunikationsform, nemlig den kommunikation, vi mennesker har med os selv, når vi bruger vores indre stemme til at holde lydløse dialoger med os selv. </a:t>
            </a:r>
          </a:p>
          <a:p>
            <a:endParaRPr lang="da-DK" sz="1100"/>
          </a:p>
          <a:p>
            <a:r>
              <a:rPr lang="da-DK" sz="1100"/>
              <a:t>Forskningen viser, at 9 ud af 10 af os taler i op til 25% af tiden med os selv, når vi er vågne. Men hvad taler du med dig selv om, er du din egen værste fjende eller kritiker, eller taler du til dig selv, som hvis du talte til en ven? Foredraget klæder jer på til at handle på jeres bedste intention og bruge jeres indre stemme til at give jer selv små stikord, der hjælper jer til at handle i overensstemmelse med jeres værdier, også når det er svært. Henrik </a:t>
            </a:r>
            <a:r>
              <a:rPr lang="da-DK" sz="1100" err="1"/>
              <a:t>Dresbølls</a:t>
            </a:r>
            <a:r>
              <a:rPr lang="da-DK" sz="1100"/>
              <a:t> tager udgangspunkt i din bog: Den indre stemme – en usynlig ven til synlige resultater, og du får cases, konkrete øvelser og en enkel ramme for vedvarende forandring, på jobbet og i livet.</a:t>
            </a:r>
          </a:p>
          <a:p>
            <a:endParaRPr lang="da-DK" sz="1100"/>
          </a:p>
          <a:p>
            <a:r>
              <a:rPr lang="da-DK" sz="1100" b="1"/>
              <a:t>Oplægsholder</a:t>
            </a:r>
            <a:r>
              <a:rPr lang="da-DK" sz="1100"/>
              <a:t>: Henrik </a:t>
            </a:r>
            <a:r>
              <a:rPr lang="da-DK" sz="1100" err="1"/>
              <a:t>Dresbøll</a:t>
            </a:r>
            <a:r>
              <a:rPr lang="da-DK" sz="1100"/>
              <a:t> er uddannet cand. mag i kognitiv semiotik og har arbejdet med kommunikation, læring og adfærdsændring gennem mere end 15 år.</a:t>
            </a:r>
          </a:p>
        </p:txBody>
      </p:sp>
      <p:sp>
        <p:nvSpPr>
          <p:cNvPr id="4" name="Titel 3">
            <a:extLst>
              <a:ext uri="{FF2B5EF4-FFF2-40B4-BE49-F238E27FC236}">
                <a16:creationId xmlns:a16="http://schemas.microsoft.com/office/drawing/2014/main" id="{AAC11B75-F8FC-11B1-8C72-0BD80BE8D3BB}"/>
              </a:ext>
            </a:extLst>
          </p:cNvPr>
          <p:cNvSpPr>
            <a:spLocks noGrp="1"/>
          </p:cNvSpPr>
          <p:nvPr>
            <p:ph type="title"/>
          </p:nvPr>
        </p:nvSpPr>
        <p:spPr>
          <a:xfrm>
            <a:off x="1080000" y="1200329"/>
            <a:ext cx="7035300" cy="576000"/>
          </a:xfrm>
        </p:spPr>
        <p:txBody>
          <a:bodyPr/>
          <a:lstStyle/>
          <a:p>
            <a:r>
              <a:rPr lang="da-DK" dirty="0"/>
              <a:t>Din indre stemme: Selvledelse og robusthed</a:t>
            </a:r>
          </a:p>
        </p:txBody>
      </p:sp>
    </p:spTree>
    <p:extLst>
      <p:ext uri="{BB962C8B-B14F-4D97-AF65-F5344CB8AC3E}">
        <p14:creationId xmlns:p14="http://schemas.microsoft.com/office/powerpoint/2010/main" val="327315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2462-FD0C-57CD-B572-E4AF453122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A2F47A-EB30-81B3-6BB1-B1FD97357CCC}"/>
              </a:ext>
            </a:extLst>
          </p:cNvPr>
          <p:cNvSpPr>
            <a:spLocks noGrp="1"/>
          </p:cNvSpPr>
          <p:nvPr>
            <p:ph type="ctrTitle"/>
          </p:nvPr>
        </p:nvSpPr>
        <p:spPr>
          <a:xfrm>
            <a:off x="1080000" y="2441834"/>
            <a:ext cx="10029600" cy="1974331"/>
          </a:xfrm>
        </p:spPr>
        <p:txBody>
          <a:bodyPr anchor="t"/>
          <a:lstStyle/>
          <a:p>
            <a:r>
              <a:rPr lang="da-DK" sz="5400">
                <a:latin typeface="Arial"/>
                <a:cs typeface="Arial"/>
              </a:rPr>
              <a:t>Tema:</a:t>
            </a:r>
            <a:br>
              <a:rPr lang="da-DK" sz="5400"/>
            </a:br>
            <a:r>
              <a:rPr lang="da-DK" sz="3200">
                <a:latin typeface="Arial"/>
              </a:rPr>
              <a:t>Faglig udvikling </a:t>
            </a:r>
            <a:br>
              <a:rPr lang="da-DK" sz="3200">
                <a:latin typeface="Arial"/>
              </a:rPr>
            </a:br>
            <a:r>
              <a:rPr lang="da-DK" sz="3200">
                <a:latin typeface="Arial"/>
              </a:rPr>
              <a:t>Sektorens udvikling</a:t>
            </a:r>
            <a:endParaRPr lang="da-DK" sz="3600">
              <a:latin typeface="Arial"/>
            </a:endParaRPr>
          </a:p>
        </p:txBody>
      </p:sp>
      <p:sp>
        <p:nvSpPr>
          <p:cNvPr id="3" name="Undertitel 2">
            <a:extLst>
              <a:ext uri="{FF2B5EF4-FFF2-40B4-BE49-F238E27FC236}">
                <a16:creationId xmlns:a16="http://schemas.microsoft.com/office/drawing/2014/main" id="{7DC8CF1B-003C-94A1-234E-18902D9B4E74}"/>
              </a:ext>
            </a:extLst>
          </p:cNvPr>
          <p:cNvSpPr>
            <a:spLocks noGrp="1"/>
          </p:cNvSpPr>
          <p:nvPr>
            <p:ph type="subTitle" idx="1"/>
          </p:nvPr>
        </p:nvSpPr>
        <p:spPr/>
        <p:txBody>
          <a:bodyPr/>
          <a:lstStyle/>
          <a:p>
            <a:r>
              <a:rPr lang="da-DK" sz="1800"/>
              <a:t>Kredsarrangementer 2026</a:t>
            </a:r>
          </a:p>
        </p:txBody>
      </p:sp>
    </p:spTree>
    <p:extLst>
      <p:ext uri="{BB962C8B-B14F-4D97-AF65-F5344CB8AC3E}">
        <p14:creationId xmlns:p14="http://schemas.microsoft.com/office/powerpoint/2010/main" val="14677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010A6-90AB-3A80-005F-1099AE0CB4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1D6691-6808-651D-1908-05165A87B00F}"/>
              </a:ext>
            </a:extLst>
          </p:cNvPr>
          <p:cNvSpPr>
            <a:spLocks noGrp="1"/>
          </p:cNvSpPr>
          <p:nvPr>
            <p:ph type="ctrTitle"/>
          </p:nvPr>
        </p:nvSpPr>
        <p:spPr>
          <a:xfrm>
            <a:off x="1080000" y="2441834"/>
            <a:ext cx="10029600" cy="1974331"/>
          </a:xfrm>
        </p:spPr>
        <p:txBody>
          <a:bodyPr anchor="t"/>
          <a:lstStyle/>
          <a:p>
            <a:r>
              <a:rPr lang="da-DK" sz="5400">
                <a:latin typeface="Arial"/>
                <a:cs typeface="Arial"/>
              </a:rPr>
              <a:t>Tema:</a:t>
            </a:r>
            <a:br>
              <a:rPr lang="da-DK" sz="5400"/>
            </a:br>
            <a:r>
              <a:rPr lang="da-DK" sz="3200">
                <a:latin typeface="Arial"/>
                <a:cs typeface="Arial"/>
              </a:rPr>
              <a:t>Trivsel og mental sundhed</a:t>
            </a:r>
            <a:br>
              <a:rPr lang="da-DK" sz="3200">
                <a:latin typeface="Arial"/>
                <a:cs typeface="Arial"/>
              </a:rPr>
            </a:br>
            <a:r>
              <a:rPr lang="da-DK" sz="3200">
                <a:latin typeface="Arial"/>
                <a:cs typeface="Arial"/>
              </a:rPr>
              <a:t>Støtte i forandringsprocesser</a:t>
            </a:r>
          </a:p>
        </p:txBody>
      </p:sp>
      <p:sp>
        <p:nvSpPr>
          <p:cNvPr id="3" name="Undertitel 2">
            <a:extLst>
              <a:ext uri="{FF2B5EF4-FFF2-40B4-BE49-F238E27FC236}">
                <a16:creationId xmlns:a16="http://schemas.microsoft.com/office/drawing/2014/main" id="{018E81CE-0CE9-95B9-0F00-E479512A8F9B}"/>
              </a:ext>
            </a:extLst>
          </p:cNvPr>
          <p:cNvSpPr>
            <a:spLocks noGrp="1"/>
          </p:cNvSpPr>
          <p:nvPr>
            <p:ph type="subTitle" idx="1"/>
          </p:nvPr>
        </p:nvSpPr>
        <p:spPr/>
        <p:txBody>
          <a:bodyPr/>
          <a:lstStyle/>
          <a:p>
            <a:r>
              <a:rPr lang="da-DK" sz="1800"/>
              <a:t>Kredsarrangementer 2026</a:t>
            </a:r>
          </a:p>
        </p:txBody>
      </p:sp>
    </p:spTree>
    <p:extLst>
      <p:ext uri="{BB962C8B-B14F-4D97-AF65-F5344CB8AC3E}">
        <p14:creationId xmlns:p14="http://schemas.microsoft.com/office/powerpoint/2010/main" val="1703103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DBB0-BCD8-C1E6-FF12-75A5622A33FB}"/>
            </a:ext>
          </a:extLst>
        </p:cNvPr>
        <p:cNvGrpSpPr/>
        <p:nvPr/>
      </p:nvGrpSpPr>
      <p:grpSpPr>
        <a:xfrm>
          <a:off x="0" y="0"/>
          <a:ext cx="0" cy="0"/>
          <a:chOff x="0" y="0"/>
          <a:chExt cx="0" cy="0"/>
        </a:xfrm>
      </p:grpSpPr>
      <p:pic>
        <p:nvPicPr>
          <p:cNvPr id="5" name="Pladsholder til billede 5" descr="Et billede, der indeholder Ansigt, person, tøj, smil&#10;&#10;AI-genereret indhold kan være ukorrekt.">
            <a:extLst>
              <a:ext uri="{FF2B5EF4-FFF2-40B4-BE49-F238E27FC236}">
                <a16:creationId xmlns:a16="http://schemas.microsoft.com/office/drawing/2014/main" id="{FCFA1E82-C21E-6DBF-388B-C9272B7A97F9}"/>
              </a:ext>
            </a:extLst>
          </p:cNvPr>
          <p:cNvPicPr>
            <a:picLocks noChangeAspect="1"/>
          </p:cNvPicPr>
          <p:nvPr/>
        </p:nvPicPr>
        <p:blipFill>
          <a:blip r:embed="rId2">
            <a:extLst>
              <a:ext uri="{28A0092B-C50C-407E-A947-70E740481C1C}">
                <a14:useLocalDpi xmlns:a14="http://schemas.microsoft.com/office/drawing/2010/main" val="0"/>
              </a:ext>
            </a:extLst>
          </a:blip>
          <a:srcRect l="36212" t="-1138" r="26844" b="1"/>
          <a:stretch>
            <a:fillRect/>
          </a:stretch>
        </p:blipFill>
        <p:spPr>
          <a:xfrm>
            <a:off x="8389126" y="-78059"/>
            <a:ext cx="3800474" cy="6936059"/>
          </a:xfrm>
          <a:prstGeom prst="rect">
            <a:avLst/>
          </a:prstGeom>
        </p:spPr>
      </p:pic>
      <p:sp>
        <p:nvSpPr>
          <p:cNvPr id="3" name="Pladsholder til tekst 2">
            <a:extLst>
              <a:ext uri="{FF2B5EF4-FFF2-40B4-BE49-F238E27FC236}">
                <a16:creationId xmlns:a16="http://schemas.microsoft.com/office/drawing/2014/main" id="{CDC74AA6-0069-769E-52A2-DC5AB49F5D18}"/>
              </a:ext>
            </a:extLst>
          </p:cNvPr>
          <p:cNvSpPr>
            <a:spLocks noGrp="1"/>
          </p:cNvSpPr>
          <p:nvPr>
            <p:ph type="body" sz="quarter" idx="10"/>
          </p:nvPr>
        </p:nvSpPr>
        <p:spPr>
          <a:xfrm>
            <a:off x="1079999" y="1971674"/>
            <a:ext cx="6856993" cy="4238325"/>
          </a:xfrm>
        </p:spPr>
        <p:txBody>
          <a:bodyPr/>
          <a:lstStyle/>
          <a:p>
            <a:r>
              <a:rPr lang="da-DK" sz="1100" b="1"/>
              <a:t>Formater</a:t>
            </a:r>
            <a:r>
              <a:rPr lang="da-DK" sz="1100"/>
              <a:t>: Fysisk foredrag på 1,5 –2 timer inkl. tid til spørgsmål (med mulighed for streaming) eller live webinar</a:t>
            </a:r>
          </a:p>
          <a:p>
            <a:endParaRPr lang="da-DK" sz="1100"/>
          </a:p>
          <a:p>
            <a:r>
              <a:rPr lang="da-DK" sz="1100" b="1"/>
              <a:t>Oplæggets fokus:</a:t>
            </a:r>
          </a:p>
          <a:p>
            <a:r>
              <a:rPr lang="da-DK" sz="1100"/>
              <a:t>David Guldager har gennem tiden analyseret og formidlet digitale trends, gadgets, AI og teknologisk udvikling både i medierne og på konferencer. Han mestrer at gøre komplekse emner relevante og underholdende for publikum. </a:t>
            </a:r>
          </a:p>
          <a:p>
            <a:endParaRPr lang="da-DK" sz="1100"/>
          </a:p>
          <a:p>
            <a:r>
              <a:rPr lang="da-DK" sz="1100"/>
              <a:t>Vi målretter oplægget efter ønske fra din organisation. Det kan være inspiration, og det kan være mere </a:t>
            </a:r>
            <a:r>
              <a:rPr lang="da-DK" sz="1100" err="1"/>
              <a:t>hands-on</a:t>
            </a:r>
            <a:r>
              <a:rPr lang="da-DK" sz="1100"/>
              <a:t>. Temaet for oplægget vil være </a:t>
            </a:r>
            <a:r>
              <a:rPr lang="da-DK" sz="1100" err="1"/>
              <a:t>tech</a:t>
            </a:r>
            <a:r>
              <a:rPr lang="da-DK" sz="1100"/>
              <a:t>, digitale trends og kunstig intelligens med vægt på en eller flere.</a:t>
            </a:r>
          </a:p>
          <a:p>
            <a:endParaRPr lang="da-DK" sz="1100"/>
          </a:p>
          <a:p>
            <a:r>
              <a:rPr lang="da-DK" sz="1100" b="1"/>
              <a:t>Oplægsholder</a:t>
            </a:r>
            <a:r>
              <a:rPr lang="da-DK" sz="1100"/>
              <a:t>: David Guldager er en af Danmarks førende </a:t>
            </a:r>
            <a:r>
              <a:rPr lang="da-DK" sz="1100" err="1"/>
              <a:t>tech</a:t>
            </a:r>
            <a:r>
              <a:rPr lang="da-DK" sz="1100"/>
              <a:t>-eksperter med mange års erfaring som tv-vært, </a:t>
            </a:r>
            <a:r>
              <a:rPr lang="da-DK" sz="1100" err="1"/>
              <a:t>tech</a:t>
            </a:r>
            <a:r>
              <a:rPr lang="da-DK" sz="1100"/>
              <a:t>-analytiker og foredragsholder. </a:t>
            </a:r>
          </a:p>
        </p:txBody>
      </p:sp>
      <p:sp>
        <p:nvSpPr>
          <p:cNvPr id="4" name="Titel 3">
            <a:extLst>
              <a:ext uri="{FF2B5EF4-FFF2-40B4-BE49-F238E27FC236}">
                <a16:creationId xmlns:a16="http://schemas.microsoft.com/office/drawing/2014/main" id="{0956D7D6-ECB2-BBCB-359F-D95164C59C05}"/>
              </a:ext>
            </a:extLst>
          </p:cNvPr>
          <p:cNvSpPr>
            <a:spLocks noGrp="1"/>
          </p:cNvSpPr>
          <p:nvPr>
            <p:ph type="title"/>
          </p:nvPr>
        </p:nvSpPr>
        <p:spPr>
          <a:xfrm>
            <a:off x="1080000" y="1200329"/>
            <a:ext cx="7035300" cy="576000"/>
          </a:xfrm>
        </p:spPr>
        <p:txBody>
          <a:bodyPr/>
          <a:lstStyle/>
          <a:p>
            <a:r>
              <a:rPr lang="da-DK"/>
              <a:t>Tech, digitale Trends og kunstig intelligens </a:t>
            </a:r>
          </a:p>
        </p:txBody>
      </p:sp>
    </p:spTree>
    <p:extLst>
      <p:ext uri="{BB962C8B-B14F-4D97-AF65-F5344CB8AC3E}">
        <p14:creationId xmlns:p14="http://schemas.microsoft.com/office/powerpoint/2010/main" val="1412214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9022-B24C-1059-5E6F-070B47F0208F}"/>
            </a:ext>
          </a:extLst>
        </p:cNvPr>
        <p:cNvGrpSpPr/>
        <p:nvPr/>
      </p:nvGrpSpPr>
      <p:grpSpPr>
        <a:xfrm>
          <a:off x="0" y="0"/>
          <a:ext cx="0" cy="0"/>
          <a:chOff x="0" y="0"/>
          <a:chExt cx="0" cy="0"/>
        </a:xfrm>
      </p:grpSpPr>
      <p:pic>
        <p:nvPicPr>
          <p:cNvPr id="2" name="Pladsholder til billede 6" descr="Et billede, der indeholder Ansigt, person, tøj, smil&#10;&#10;AI-genereret indhold kan være ukorrekt.">
            <a:extLst>
              <a:ext uri="{FF2B5EF4-FFF2-40B4-BE49-F238E27FC236}">
                <a16:creationId xmlns:a16="http://schemas.microsoft.com/office/drawing/2014/main" id="{B7647441-0318-067D-0424-BD0E8FB44B64}"/>
              </a:ext>
            </a:extLst>
          </p:cNvPr>
          <p:cNvPicPr>
            <a:picLocks noChangeAspect="1"/>
          </p:cNvPicPr>
          <p:nvPr/>
        </p:nvPicPr>
        <p:blipFill>
          <a:blip r:embed="rId2">
            <a:extLst>
              <a:ext uri="{28A0092B-C50C-407E-A947-70E740481C1C}">
                <a14:useLocalDpi xmlns:a14="http://schemas.microsoft.com/office/drawing/2010/main" val="0"/>
              </a:ext>
            </a:extLst>
          </a:blip>
          <a:srcRect l="22293" r="22293"/>
          <a:stretch>
            <a:fillRect/>
          </a:stretch>
        </p:blipFill>
        <p:spPr>
          <a:xfrm>
            <a:off x="8389126" y="0"/>
            <a:ext cx="3800474" cy="6858000"/>
          </a:xfrm>
          <a:prstGeom prst="rect">
            <a:avLst/>
          </a:prstGeom>
        </p:spPr>
      </p:pic>
      <p:sp>
        <p:nvSpPr>
          <p:cNvPr id="3" name="Pladsholder til tekst 2">
            <a:extLst>
              <a:ext uri="{FF2B5EF4-FFF2-40B4-BE49-F238E27FC236}">
                <a16:creationId xmlns:a16="http://schemas.microsoft.com/office/drawing/2014/main" id="{9722777C-4127-9769-5E08-96D418CAAE4A}"/>
              </a:ext>
            </a:extLst>
          </p:cNvPr>
          <p:cNvSpPr>
            <a:spLocks noGrp="1"/>
          </p:cNvSpPr>
          <p:nvPr>
            <p:ph type="body" sz="quarter" idx="10"/>
          </p:nvPr>
        </p:nvSpPr>
        <p:spPr>
          <a:xfrm>
            <a:off x="1079999" y="1971674"/>
            <a:ext cx="6856993" cy="4238325"/>
          </a:xfrm>
        </p:spPr>
        <p:txBody>
          <a:bodyPr/>
          <a:lstStyle/>
          <a:p>
            <a:r>
              <a:rPr lang="da-DK" sz="1100" b="1"/>
              <a:t>Formater</a:t>
            </a:r>
            <a:r>
              <a:rPr lang="da-DK" sz="1100"/>
              <a:t>: Fysisk foredrag på 1,5 –2 timer inkl. tid til spørgsmål  eller live webinar</a:t>
            </a:r>
          </a:p>
          <a:p>
            <a:endParaRPr lang="da-DK" sz="1100"/>
          </a:p>
          <a:p>
            <a:r>
              <a:rPr lang="da-DK" sz="1100" b="1"/>
              <a:t>Oplæggets fokus:</a:t>
            </a:r>
          </a:p>
          <a:p>
            <a:r>
              <a:rPr lang="da-DK" sz="1100"/>
              <a:t>Jesper Løffler Nielsen kombinerer praktisk rådgivning med teoretisk indsigt og har publiceret og holdt oplæg om fremtidens digitale regulering, herunder AI-lovgivning og EU’s digitale regelsæt. Han har en stærk juridisk profil med fokus på digital regulering, compliance, </a:t>
            </a:r>
            <a:r>
              <a:rPr lang="da-DK" sz="1100" err="1"/>
              <a:t>cybersikkerhed</a:t>
            </a:r>
            <a:r>
              <a:rPr lang="da-DK" sz="1100"/>
              <a:t>, databeskyttelse og teknologirelaterede kontrakter. </a:t>
            </a:r>
          </a:p>
          <a:p>
            <a:endParaRPr lang="da-DK" sz="1100"/>
          </a:p>
          <a:p>
            <a:r>
              <a:rPr lang="da-DK" sz="1100"/>
              <a:t>Vi målretter oplægget efter ønske fra din organisation indenfor temaerne: digital regulering, holistisk compliance, DORA og digital robusthed. </a:t>
            </a:r>
          </a:p>
          <a:p>
            <a:endParaRPr lang="da-DK" sz="1100"/>
          </a:p>
          <a:p>
            <a:r>
              <a:rPr lang="da-DK" sz="1100" b="1"/>
              <a:t>Oplægsholder</a:t>
            </a:r>
            <a:r>
              <a:rPr lang="da-DK" sz="1100"/>
              <a:t>: Jesper Løffler Nielsen er associeret partner, </a:t>
            </a:r>
            <a:r>
              <a:rPr lang="da-DK" sz="1100" err="1"/>
              <a:t>Ph.D.</a:t>
            </a:r>
            <a:r>
              <a:rPr lang="da-DK" sz="1100"/>
              <a:t> og certificeret IT-advokat, der leder Tech Team hos Focus Advokater i Danmark. Han er desuden eksternt lektor og underviser i IT-ret og digital regulering</a:t>
            </a:r>
          </a:p>
          <a:p>
            <a:endParaRPr lang="da-DK" sz="1100"/>
          </a:p>
        </p:txBody>
      </p:sp>
      <p:sp>
        <p:nvSpPr>
          <p:cNvPr id="4" name="Titel 3">
            <a:extLst>
              <a:ext uri="{FF2B5EF4-FFF2-40B4-BE49-F238E27FC236}">
                <a16:creationId xmlns:a16="http://schemas.microsoft.com/office/drawing/2014/main" id="{5E21EB0D-A435-D0C6-A54A-19D55B17E368}"/>
              </a:ext>
            </a:extLst>
          </p:cNvPr>
          <p:cNvSpPr>
            <a:spLocks noGrp="1"/>
          </p:cNvSpPr>
          <p:nvPr>
            <p:ph type="title"/>
          </p:nvPr>
        </p:nvSpPr>
        <p:spPr>
          <a:xfrm>
            <a:off x="1080000" y="1200329"/>
            <a:ext cx="7035300" cy="576000"/>
          </a:xfrm>
        </p:spPr>
        <p:txBody>
          <a:bodyPr/>
          <a:lstStyle/>
          <a:p>
            <a:r>
              <a:rPr lang="da-DK"/>
              <a:t>Dora, </a:t>
            </a:r>
            <a:r>
              <a:rPr lang="da-DK" err="1"/>
              <a:t>Omnisbus</a:t>
            </a:r>
            <a:r>
              <a:rPr lang="da-DK"/>
              <a:t>, AI </a:t>
            </a:r>
            <a:r>
              <a:rPr lang="da-DK" err="1"/>
              <a:t>Act</a:t>
            </a:r>
            <a:endParaRPr lang="da-DK"/>
          </a:p>
        </p:txBody>
      </p:sp>
    </p:spTree>
    <p:extLst>
      <p:ext uri="{BB962C8B-B14F-4D97-AF65-F5344CB8AC3E}">
        <p14:creationId xmlns:p14="http://schemas.microsoft.com/office/powerpoint/2010/main" val="3109882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C104-8BCA-7E96-606D-A3A000B811D7}"/>
            </a:ext>
          </a:extLst>
        </p:cNvPr>
        <p:cNvGrpSpPr/>
        <p:nvPr/>
      </p:nvGrpSpPr>
      <p:grpSpPr>
        <a:xfrm>
          <a:off x="0" y="0"/>
          <a:ext cx="0" cy="0"/>
          <a:chOff x="0" y="0"/>
          <a:chExt cx="0" cy="0"/>
        </a:xfrm>
      </p:grpSpPr>
      <p:pic>
        <p:nvPicPr>
          <p:cNvPr id="5" name="Pladsholder til billede 5" descr="Et billede, der indeholder Ansigt, person, tøj, mur&#10;&#10;AI-genereret indhold kan være ukorrekt.">
            <a:extLst>
              <a:ext uri="{FF2B5EF4-FFF2-40B4-BE49-F238E27FC236}">
                <a16:creationId xmlns:a16="http://schemas.microsoft.com/office/drawing/2014/main" id="{D59B3122-9D69-976D-3006-6DB792DAE79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014" t="10752" r="17740" b="10752"/>
          <a:stretch>
            <a:fillRect/>
          </a:stretch>
        </p:blipFill>
        <p:spPr>
          <a:xfrm>
            <a:off x="8389126" y="0"/>
            <a:ext cx="3800474" cy="6858000"/>
          </a:xfrm>
        </p:spPr>
      </p:pic>
      <p:sp>
        <p:nvSpPr>
          <p:cNvPr id="3" name="Pladsholder til tekst 2">
            <a:extLst>
              <a:ext uri="{FF2B5EF4-FFF2-40B4-BE49-F238E27FC236}">
                <a16:creationId xmlns:a16="http://schemas.microsoft.com/office/drawing/2014/main" id="{A87AF83D-D7C2-D5DA-5B1C-9F4457040CAD}"/>
              </a:ext>
            </a:extLst>
          </p:cNvPr>
          <p:cNvSpPr>
            <a:spLocks noGrp="1"/>
          </p:cNvSpPr>
          <p:nvPr>
            <p:ph type="body" sz="quarter" idx="10"/>
          </p:nvPr>
        </p:nvSpPr>
        <p:spPr>
          <a:xfrm>
            <a:off x="1079999" y="1971674"/>
            <a:ext cx="6856993" cy="4238325"/>
          </a:xfrm>
        </p:spPr>
        <p:txBody>
          <a:bodyPr/>
          <a:lstStyle/>
          <a:p>
            <a:r>
              <a:rPr lang="da-DK" sz="1100" b="1"/>
              <a:t>Formater: </a:t>
            </a:r>
            <a:r>
              <a:rPr lang="da-DK" sz="1100"/>
              <a:t>Fysisk workshop på  3 timer inkl. tid til spørgsmål</a:t>
            </a:r>
          </a:p>
          <a:p>
            <a:endParaRPr lang="da-DK" sz="1100"/>
          </a:p>
          <a:p>
            <a:r>
              <a:rPr lang="da-DK" sz="1100" b="1"/>
              <a:t>Oplæggets fokus:</a:t>
            </a:r>
          </a:p>
          <a:p>
            <a:r>
              <a:rPr lang="da-DK" sz="1100"/>
              <a:t>Få en inspirerende introduktion til kunstig intelligens og forstå, hvordan teknologien præger arbejdslivet.</a:t>
            </a:r>
            <a:br>
              <a:rPr lang="da-DK" sz="1100"/>
            </a:br>
            <a:endParaRPr lang="da-DK" sz="1100"/>
          </a:p>
          <a:p>
            <a:r>
              <a:rPr lang="da-DK" sz="1100"/>
              <a:t>På tre timer får du indsigt i generativ AI og mulighed for selv at afprøve værktøjerne.</a:t>
            </a:r>
            <a:br>
              <a:rPr lang="da-DK" sz="1100"/>
            </a:br>
            <a:r>
              <a:rPr lang="da-DK" sz="1100"/>
              <a:t>Kurset kræver ingen forhåndsviden og henvender sig til alle med nysgerrighed på AI.</a:t>
            </a:r>
            <a:br>
              <a:rPr lang="da-DK" sz="1100"/>
            </a:br>
            <a:endParaRPr lang="da-DK" sz="1100"/>
          </a:p>
          <a:p>
            <a:r>
              <a:rPr lang="da-DK" sz="1100"/>
              <a:t>Du arbejder </a:t>
            </a:r>
            <a:r>
              <a:rPr lang="da-DK" sz="1100" err="1"/>
              <a:t>hands-on</a:t>
            </a:r>
            <a:r>
              <a:rPr lang="da-DK" sz="1100"/>
              <a:t> med forskellige AI værktøjer på din egen PC. Fokus er på inspiration, faglig refleksion og ansvarlig brug. Et kursus for jer, der vil tage de første skridt ind i AI-verdenen. </a:t>
            </a:r>
          </a:p>
          <a:p>
            <a:endParaRPr lang="da-DK" sz="1100"/>
          </a:p>
          <a:p>
            <a:r>
              <a:rPr lang="da-DK" sz="1100" b="1"/>
              <a:t>Oplægsholder</a:t>
            </a:r>
            <a:r>
              <a:rPr lang="da-DK" sz="1100"/>
              <a:t>: Jacob Bøtter er forfatter til bestsellerne “NQ”, ”UNBOSS” og “Udefra”. Han har rådgivet to danske statsministre og mere end 100 virksomheder. Jacob Bøtter er ekstern lektor ved IT-universitetet, Københavns Universitet og gæsteforelæser på flere multimedieuddannelser.</a:t>
            </a:r>
          </a:p>
          <a:p>
            <a:endParaRPr lang="da-DK" sz="1100"/>
          </a:p>
          <a:p>
            <a:endParaRPr lang="da-DK" sz="1100"/>
          </a:p>
        </p:txBody>
      </p:sp>
      <p:sp>
        <p:nvSpPr>
          <p:cNvPr id="4" name="Titel 3">
            <a:extLst>
              <a:ext uri="{FF2B5EF4-FFF2-40B4-BE49-F238E27FC236}">
                <a16:creationId xmlns:a16="http://schemas.microsoft.com/office/drawing/2014/main" id="{08C10F26-D079-AC04-7D2A-0E12DC98CDE7}"/>
              </a:ext>
            </a:extLst>
          </p:cNvPr>
          <p:cNvSpPr>
            <a:spLocks noGrp="1"/>
          </p:cNvSpPr>
          <p:nvPr>
            <p:ph type="title"/>
          </p:nvPr>
        </p:nvSpPr>
        <p:spPr>
          <a:xfrm>
            <a:off x="1080000" y="1200329"/>
            <a:ext cx="7035300" cy="576000"/>
          </a:xfrm>
        </p:spPr>
        <p:txBody>
          <a:bodyPr/>
          <a:lstStyle/>
          <a:p>
            <a:r>
              <a:rPr lang="da-DK"/>
              <a:t>AI for begyndere: Målrettet din organisation</a:t>
            </a:r>
          </a:p>
        </p:txBody>
      </p:sp>
    </p:spTree>
    <p:extLst>
      <p:ext uri="{BB962C8B-B14F-4D97-AF65-F5344CB8AC3E}">
        <p14:creationId xmlns:p14="http://schemas.microsoft.com/office/powerpoint/2010/main" val="1608235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A7A38-62F8-8E89-514D-BC2A01688790}"/>
            </a:ext>
          </a:extLst>
        </p:cNvPr>
        <p:cNvGrpSpPr/>
        <p:nvPr/>
      </p:nvGrpSpPr>
      <p:grpSpPr>
        <a:xfrm>
          <a:off x="0" y="0"/>
          <a:ext cx="0" cy="0"/>
          <a:chOff x="0" y="0"/>
          <a:chExt cx="0" cy="0"/>
        </a:xfrm>
      </p:grpSpPr>
      <p:pic>
        <p:nvPicPr>
          <p:cNvPr id="5" name="Pladsholder til billede 5" descr="Et billede, der indeholder Ansigt, person, tøj, mur&#10;&#10;AI-genereret indhold kan være ukorrekt.">
            <a:extLst>
              <a:ext uri="{FF2B5EF4-FFF2-40B4-BE49-F238E27FC236}">
                <a16:creationId xmlns:a16="http://schemas.microsoft.com/office/drawing/2014/main" id="{CA19E9A5-31D8-5D05-6436-F1D5B412B14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014" t="10752" r="17740" b="10752"/>
          <a:stretch>
            <a:fillRect/>
          </a:stretch>
        </p:blipFill>
        <p:spPr>
          <a:xfrm>
            <a:off x="8389126" y="0"/>
            <a:ext cx="3800474" cy="6858000"/>
          </a:xfrm>
        </p:spPr>
      </p:pic>
      <p:sp>
        <p:nvSpPr>
          <p:cNvPr id="3" name="Pladsholder til tekst 2">
            <a:extLst>
              <a:ext uri="{FF2B5EF4-FFF2-40B4-BE49-F238E27FC236}">
                <a16:creationId xmlns:a16="http://schemas.microsoft.com/office/drawing/2014/main" id="{93E1AB0D-6A8A-CB1B-4006-C90D10783A6E}"/>
              </a:ext>
            </a:extLst>
          </p:cNvPr>
          <p:cNvSpPr>
            <a:spLocks noGrp="1"/>
          </p:cNvSpPr>
          <p:nvPr>
            <p:ph type="body" sz="quarter" idx="10"/>
          </p:nvPr>
        </p:nvSpPr>
        <p:spPr>
          <a:xfrm>
            <a:off x="1079999" y="1971674"/>
            <a:ext cx="6856993" cy="4238325"/>
          </a:xfrm>
        </p:spPr>
        <p:txBody>
          <a:bodyPr/>
          <a:lstStyle/>
          <a:p>
            <a:r>
              <a:rPr lang="da-DK" sz="1100" b="1"/>
              <a:t>Formater</a:t>
            </a:r>
            <a:r>
              <a:rPr lang="da-DK" sz="1100"/>
              <a:t>: Fysisk workshop på 3 timer inkl. tid til spørgsmål</a:t>
            </a:r>
          </a:p>
          <a:p>
            <a:endParaRPr lang="da-DK" sz="1100"/>
          </a:p>
          <a:p>
            <a:r>
              <a:rPr lang="da-DK" sz="1100" b="1"/>
              <a:t>Oplæggets fokus</a:t>
            </a:r>
            <a:r>
              <a:rPr lang="da-DK" sz="1100"/>
              <a:t>:</a:t>
            </a:r>
          </a:p>
          <a:p>
            <a:r>
              <a:rPr lang="da-DK" sz="1100"/>
              <a:t>Vi går i dybden med den målgruppe i vores Introduktion til kunstig intelligens og hvordan du kan skabe værdi i din rolle og få </a:t>
            </a:r>
            <a:r>
              <a:rPr lang="da-DK" sz="1100" err="1"/>
              <a:t>hands</a:t>
            </a:r>
            <a:r>
              <a:rPr lang="da-DK" sz="1100"/>
              <a:t>- on eksempler fra Finans til at bruge de nye AI værktøjer i din rolle.</a:t>
            </a:r>
            <a:br>
              <a:rPr lang="da-DK" sz="1100"/>
            </a:br>
            <a:endParaRPr lang="da-DK" sz="1100"/>
          </a:p>
          <a:p>
            <a:r>
              <a:rPr lang="da-DK" sz="1100"/>
              <a:t>Du arbejder </a:t>
            </a:r>
            <a:r>
              <a:rPr lang="da-DK" sz="1100" err="1"/>
              <a:t>hands-on</a:t>
            </a:r>
            <a:r>
              <a:rPr lang="da-DK" sz="1100"/>
              <a:t> med forskellige AI værktøjer på din egen PC.</a:t>
            </a:r>
          </a:p>
          <a:p>
            <a:endParaRPr lang="da-DK" sz="1100"/>
          </a:p>
          <a:p>
            <a:r>
              <a:rPr lang="da-DK" sz="1100"/>
              <a:t>På forhånd vil der være et indledende møde, så vi får indsigt i hvorledes undervisning skal planlægges og hvilke AI værktøjer der primært skal fokuseres på. Alt indhold er målrettet den finansielle sektor.</a:t>
            </a:r>
          </a:p>
          <a:p>
            <a:endParaRPr lang="da-DK" sz="1100"/>
          </a:p>
          <a:p>
            <a:r>
              <a:rPr lang="da-DK" sz="1100" b="1"/>
              <a:t>Oplægsholder</a:t>
            </a:r>
            <a:r>
              <a:rPr lang="da-DK" sz="1100"/>
              <a:t>: Jacob Bøtter er forfatter til bestsellerne “NQ”, ”UNBOSS” og “Udefra”. Han har rådgivet to danske statsministre og mere end 100 virksomheder. Jacob Bøtter er ekstern lektor ved IT-universitetet, Københavns Universitet og gæsteforelæser på flere multimedieuddannelser.</a:t>
            </a:r>
          </a:p>
          <a:p>
            <a:endParaRPr lang="da-DK" sz="1100"/>
          </a:p>
        </p:txBody>
      </p:sp>
      <p:sp>
        <p:nvSpPr>
          <p:cNvPr id="4" name="Titel 3">
            <a:extLst>
              <a:ext uri="{FF2B5EF4-FFF2-40B4-BE49-F238E27FC236}">
                <a16:creationId xmlns:a16="http://schemas.microsoft.com/office/drawing/2014/main" id="{E9CB7053-8DD2-2077-E28F-82AF5CDFB1E9}"/>
              </a:ext>
            </a:extLst>
          </p:cNvPr>
          <p:cNvSpPr>
            <a:spLocks noGrp="1"/>
          </p:cNvSpPr>
          <p:nvPr>
            <p:ph type="title"/>
          </p:nvPr>
        </p:nvSpPr>
        <p:spPr>
          <a:xfrm>
            <a:off x="1080000" y="1200329"/>
            <a:ext cx="7035300" cy="576000"/>
          </a:xfrm>
        </p:spPr>
        <p:txBody>
          <a:bodyPr/>
          <a:lstStyle/>
          <a:p>
            <a:r>
              <a:rPr lang="da-DK"/>
              <a:t>AI Workshop for f.eks. Rådgivere, IT, eller ledere</a:t>
            </a:r>
          </a:p>
        </p:txBody>
      </p:sp>
    </p:spTree>
    <p:extLst>
      <p:ext uri="{BB962C8B-B14F-4D97-AF65-F5344CB8AC3E}">
        <p14:creationId xmlns:p14="http://schemas.microsoft.com/office/powerpoint/2010/main" val="4018404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EA17D0A-AD38-3AFF-9437-8B015F3668F3}"/>
              </a:ext>
            </a:extLst>
          </p:cNvPr>
          <p:cNvSpPr>
            <a:spLocks noGrp="1"/>
          </p:cNvSpPr>
          <p:nvPr>
            <p:ph type="body" sz="quarter" idx="10"/>
          </p:nvPr>
        </p:nvSpPr>
        <p:spPr>
          <a:xfrm>
            <a:off x="1079999" y="1971674"/>
            <a:ext cx="6856993" cy="4238325"/>
          </a:xfrm>
        </p:spPr>
        <p:txBody>
          <a:bodyPr/>
          <a:lstStyle/>
          <a:p>
            <a:r>
              <a:rPr lang="da-DK" sz="1100" b="1"/>
              <a:t>Formater: </a:t>
            </a:r>
            <a:r>
              <a:rPr lang="da-DK" sz="1100"/>
              <a:t>Fysisk foredrag på 1,5-2 timer inkl. tid til spørgsmål (mulighed for streaming) eller live webinar</a:t>
            </a:r>
          </a:p>
          <a:p>
            <a:endParaRPr lang="da-DK" sz="1100"/>
          </a:p>
          <a:p>
            <a:r>
              <a:rPr lang="da-DK" sz="1100" b="1"/>
              <a:t>Oplæggets fokus:</a:t>
            </a:r>
          </a:p>
          <a:p>
            <a:r>
              <a:rPr lang="da-DK" sz="1100"/>
              <a:t>Forandringer. Fyringer. Stress. Sygdom. Personlige kriser. Når (</a:t>
            </a:r>
            <a:r>
              <a:rPr lang="da-DK" sz="1100" err="1"/>
              <a:t>arbejds</a:t>
            </a:r>
            <a:r>
              <a:rPr lang="da-DK" sz="1100"/>
              <a:t>)livets slår krøller, sætter det spor - både i privatlivet og på arbejdspladsen. Men mange medarbejdere og ledere oplever usikkerhed og berøringsangst, når de svære samtaler melder sig – for hvordan åbner man for dialogen, når pres, personlige kriser eller bekymring for fusionens forandringer påvirker hverdagen og stemningen på arbejdspladsen? </a:t>
            </a:r>
          </a:p>
          <a:p>
            <a:r>
              <a:rPr lang="da-DK" sz="1100"/>
              <a:t>Det er svært, men vigtigt. Og i dette oplæg sætter Lena Boel og Mads Hansen med varme, humor og afsæt i genkendelige hverdagsdilemmaer fokus på det, vi ofte undgår: At tale om det svære – på en professionel, menneskelig og respektfuld måde. Deltagerne får konkrete og anvendelige redskaber til at håndtere følsomme situationer, styrke dialogen og relationerne på arbejdspladsen – så medarbejdere og ledere opbygger større tryghed og mod til at tage de nødvendige samtaler, også når det er allersværest. </a:t>
            </a:r>
          </a:p>
          <a:p>
            <a:r>
              <a:rPr lang="da-DK" sz="1100"/>
              <a:t>Oplægget er særligt relevant for jer, der står i eller over for større forandringer, hvor uvished, frustrationer og bekymringer fylder – og foredragets fokus tilpasses altid jeres specifikke situation og behov. </a:t>
            </a:r>
            <a:br>
              <a:rPr lang="da-DK" sz="1100"/>
            </a:br>
            <a:endParaRPr lang="da-DK" sz="1100"/>
          </a:p>
          <a:p>
            <a:r>
              <a:rPr lang="da-DK" sz="1100" b="1"/>
              <a:t>Oplægsholdere: </a:t>
            </a:r>
            <a:r>
              <a:rPr lang="da-DK" sz="1100"/>
              <a:t>Lena Boel og Mads Hansen stiftede </a:t>
            </a:r>
            <a:r>
              <a:rPr lang="da-DK" sz="1100" err="1"/>
              <a:t>Cocuura</a:t>
            </a:r>
            <a:r>
              <a:rPr lang="da-DK" sz="1100"/>
              <a:t> – Courage to </a:t>
            </a:r>
            <a:r>
              <a:rPr lang="da-DK" sz="1100" err="1"/>
              <a:t>care</a:t>
            </a:r>
            <a:r>
              <a:rPr lang="da-DK" sz="1100"/>
              <a:t> efter selv at være blevet ramt af livets alvor midt i karrieren. Med baggrund i henholdsvis erhvervslivet og elitesporten bringer de stærke fortællinger, virkelige cases og brugbare værktøjer til at styrke fællesskabet og trivslen - også i svære tider. </a:t>
            </a:r>
          </a:p>
          <a:p>
            <a:endParaRPr lang="da-DK" sz="1100"/>
          </a:p>
        </p:txBody>
      </p:sp>
      <p:sp>
        <p:nvSpPr>
          <p:cNvPr id="4" name="Titel 3">
            <a:extLst>
              <a:ext uri="{FF2B5EF4-FFF2-40B4-BE49-F238E27FC236}">
                <a16:creationId xmlns:a16="http://schemas.microsoft.com/office/drawing/2014/main" id="{184F6CB0-E43C-3CEC-F806-A3472E74F755}"/>
              </a:ext>
            </a:extLst>
          </p:cNvPr>
          <p:cNvSpPr>
            <a:spLocks noGrp="1"/>
          </p:cNvSpPr>
          <p:nvPr>
            <p:ph type="title"/>
          </p:nvPr>
        </p:nvSpPr>
        <p:spPr>
          <a:xfrm>
            <a:off x="1080000" y="1200329"/>
            <a:ext cx="7035300" cy="576000"/>
          </a:xfrm>
        </p:spPr>
        <p:txBody>
          <a:bodyPr/>
          <a:lstStyle/>
          <a:p>
            <a:r>
              <a:rPr lang="da-DK"/>
              <a:t>Lær at tale om alt – også det, der er svært </a:t>
            </a:r>
          </a:p>
        </p:txBody>
      </p:sp>
      <p:pic>
        <p:nvPicPr>
          <p:cNvPr id="2" name="Pladsholder til billede 4" descr="Et billede, der indeholder tøj, person, Ansigt, mur&#10;&#10;AI-genereret indhold kan være ukorrekt.">
            <a:extLst>
              <a:ext uri="{FF2B5EF4-FFF2-40B4-BE49-F238E27FC236}">
                <a16:creationId xmlns:a16="http://schemas.microsoft.com/office/drawing/2014/main" id="{4441ECC6-2BB9-1F9B-4760-747161FC004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6027" r="17068"/>
          <a:stretch>
            <a:fillRect/>
          </a:stretch>
        </p:blipFill>
        <p:spPr>
          <a:xfrm>
            <a:off x="8391526" y="0"/>
            <a:ext cx="3797300" cy="6858000"/>
          </a:xfrm>
          <a:prstGeom prst="rect">
            <a:avLst/>
          </a:prstGeom>
          <a:noFill/>
        </p:spPr>
      </p:pic>
    </p:spTree>
    <p:extLst>
      <p:ext uri="{BB962C8B-B14F-4D97-AF65-F5344CB8AC3E}">
        <p14:creationId xmlns:p14="http://schemas.microsoft.com/office/powerpoint/2010/main" val="17530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0D359-CF9B-6930-D432-325321DB8D7D}"/>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E1547BA3-D1D9-0B43-5E7F-ED8AD692974E}"/>
              </a:ext>
            </a:extLst>
          </p:cNvPr>
          <p:cNvSpPr>
            <a:spLocks noGrp="1"/>
          </p:cNvSpPr>
          <p:nvPr>
            <p:ph type="body" sz="quarter" idx="10"/>
          </p:nvPr>
        </p:nvSpPr>
        <p:spPr>
          <a:xfrm>
            <a:off x="1079999" y="1971674"/>
            <a:ext cx="6856993" cy="4238325"/>
          </a:xfrm>
        </p:spPr>
        <p:txBody>
          <a:bodyPr/>
          <a:lstStyle/>
          <a:p>
            <a:r>
              <a:rPr lang="da-DK" sz="1100" b="1"/>
              <a:t>Formater: </a:t>
            </a:r>
            <a:r>
              <a:rPr lang="da-DK" sz="1100"/>
              <a:t>Fysisk foredrag på 1,5 –2 timer inkl. tid til spørgsmål (mulighed for streaming) eller live webinar</a:t>
            </a:r>
            <a:br>
              <a:rPr lang="da-DK" sz="1100"/>
            </a:br>
            <a:br>
              <a:rPr lang="da-DK" sz="1100"/>
            </a:br>
            <a:r>
              <a:rPr lang="da-DK" sz="1100" b="1"/>
              <a:t>Oplæggets fokus:</a:t>
            </a:r>
          </a:p>
          <a:p>
            <a:r>
              <a:rPr lang="da-DK" sz="1100"/>
              <a:t>Med afsæt i egne erfaringer fra et arbejdsliv i overhalingsbanen og arbejde i high-performance-miljøer giver Lea Hellmann Midtgaard indsigt i, hvordan medarbejdere og ledere kan skabe balance og mental trivsel i et ambitiøst arbejdsliv. Oplægget kombinerer solid teori med praksisnære eksempler og aktuel viden om de samfundsmæssige tendenser, der i stigende grad påvirker trivsel, performance og arbejdsliv. Lea sætter fokus på, hvordan tempo, forventninger og konstante krav påvirker hjernen, arbejdsglæden og evnen til at præstere over tid. Samtidig giver hun konkrete perspektiver på, hvordan man kan navigere klogt i et ambitiøst arbejdsliv og skabe langvarig succes, uden at brænde ud. Deltagerne får enkle og effektive redskaber, der kan omsættes direkte i hverdagen, og som understøtter et bæredygtigt arbejdsliv, hvor succes, præstationer og ambitioner ikke bliver på bekostning af trivsel og mental sundhed, til gavn for både den enkelte og organisationen. </a:t>
            </a:r>
          </a:p>
          <a:p>
            <a:br>
              <a:rPr lang="da-DK" sz="1100"/>
            </a:br>
            <a:r>
              <a:rPr lang="da-DK" sz="1100" b="1"/>
              <a:t>Oplægsholder: </a:t>
            </a:r>
            <a:r>
              <a:rPr lang="da-DK" sz="1100"/>
              <a:t>Efter flere år som managementkonsulent i Implement Consulting Group stiftede Lea den mentale sundhedsplatform Mind Care </a:t>
            </a:r>
            <a:r>
              <a:rPr lang="da-DK" sz="1100" err="1"/>
              <a:t>Collective</a:t>
            </a:r>
            <a:r>
              <a:rPr lang="da-DK" sz="1100"/>
              <a:t>. Her deler hun viden og konkrete redskaber relateret til det bæredygtige (</a:t>
            </a:r>
            <a:r>
              <a:rPr lang="da-DK" sz="1100" err="1"/>
              <a:t>arbejds</a:t>
            </a:r>
            <a:r>
              <a:rPr lang="da-DK" sz="1100"/>
              <a:t>)liv.  Lea er foredragsholder, formidler af mental sundhedsfremme og podcastvært på den populære podcast ”Vores Mentale Sundhed” med over 1,5 mio. afspilninger. Lea har i de senere år uddannet sig inden for mental sundhed og trivsel og har netop udgivet bogen Mentalt overskud.</a:t>
            </a:r>
          </a:p>
          <a:p>
            <a:endParaRPr lang="da-DK" sz="1100"/>
          </a:p>
          <a:p>
            <a:endParaRPr lang="da-DK" sz="1100"/>
          </a:p>
        </p:txBody>
      </p:sp>
      <p:sp>
        <p:nvSpPr>
          <p:cNvPr id="4" name="Titel 3">
            <a:extLst>
              <a:ext uri="{FF2B5EF4-FFF2-40B4-BE49-F238E27FC236}">
                <a16:creationId xmlns:a16="http://schemas.microsoft.com/office/drawing/2014/main" id="{48BB7B7B-BD0B-23C2-62EF-52BDEC412452}"/>
              </a:ext>
            </a:extLst>
          </p:cNvPr>
          <p:cNvSpPr>
            <a:spLocks noGrp="1"/>
          </p:cNvSpPr>
          <p:nvPr>
            <p:ph type="title"/>
          </p:nvPr>
        </p:nvSpPr>
        <p:spPr>
          <a:xfrm>
            <a:off x="1080000" y="1200329"/>
            <a:ext cx="7035300" cy="576000"/>
          </a:xfrm>
        </p:spPr>
        <p:txBody>
          <a:bodyPr/>
          <a:lstStyle/>
          <a:p>
            <a:r>
              <a:rPr lang="da-DK"/>
              <a:t>Det bæredygtige arbejdsliv: når professionel succes og mental sundhed går hånd i hånd</a:t>
            </a:r>
          </a:p>
        </p:txBody>
      </p:sp>
      <p:pic>
        <p:nvPicPr>
          <p:cNvPr id="7" name="Pladsholder til billede 3" descr="Et billede, der indeholder person, tøj, Ansigt, mur&#10;&#10;AI-genereret indhold kan være ukorrekt.">
            <a:extLst>
              <a:ext uri="{FF2B5EF4-FFF2-40B4-BE49-F238E27FC236}">
                <a16:creationId xmlns:a16="http://schemas.microsoft.com/office/drawing/2014/main" id="{367E6C56-157B-E025-9B74-0C3469EF177A}"/>
              </a:ext>
            </a:extLst>
          </p:cNvPr>
          <p:cNvPicPr>
            <a:picLocks noChangeAspect="1"/>
          </p:cNvPicPr>
          <p:nvPr/>
        </p:nvPicPr>
        <p:blipFill>
          <a:blip r:embed="rId2">
            <a:extLst>
              <a:ext uri="{28A0092B-C50C-407E-A947-70E740481C1C}">
                <a14:useLocalDpi xmlns:a14="http://schemas.microsoft.com/office/drawing/2010/main" val="0"/>
              </a:ext>
            </a:extLst>
          </a:blip>
          <a:srcRect l="22316" r="22269"/>
          <a:stretch>
            <a:fillRect/>
          </a:stretch>
        </p:blipFill>
        <p:spPr>
          <a:xfrm>
            <a:off x="8391526" y="0"/>
            <a:ext cx="3800474" cy="6858000"/>
          </a:xfrm>
          <a:prstGeom prst="rect">
            <a:avLst/>
          </a:prstGeom>
        </p:spPr>
      </p:pic>
    </p:spTree>
    <p:extLst>
      <p:ext uri="{BB962C8B-B14F-4D97-AF65-F5344CB8AC3E}">
        <p14:creationId xmlns:p14="http://schemas.microsoft.com/office/powerpoint/2010/main" val="178619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FD76C-B3CF-121A-2114-5AB664C8135A}"/>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C3A4B7A3-DC1E-B784-4598-2E9ACCAFE658}"/>
              </a:ext>
            </a:extLst>
          </p:cNvPr>
          <p:cNvSpPr>
            <a:spLocks noGrp="1"/>
          </p:cNvSpPr>
          <p:nvPr>
            <p:ph type="body" sz="quarter" idx="10"/>
          </p:nvPr>
        </p:nvSpPr>
        <p:spPr>
          <a:xfrm>
            <a:off x="1079999" y="1971674"/>
            <a:ext cx="6856993" cy="4238325"/>
          </a:xfrm>
        </p:spPr>
        <p:txBody>
          <a:bodyPr/>
          <a:lstStyle/>
          <a:p>
            <a:r>
              <a:rPr lang="da-DK" sz="1100" b="1">
                <a:solidFill>
                  <a:srgbClr val="002060"/>
                </a:solidFill>
                <a:cs typeface="Arial"/>
              </a:rPr>
              <a:t>Formats:</a:t>
            </a:r>
            <a:r>
              <a:rPr lang="da-DK" sz="1100">
                <a:solidFill>
                  <a:srgbClr val="002060"/>
                </a:solidFill>
                <a:cs typeface="Arial"/>
              </a:rPr>
              <a:t> In-person </a:t>
            </a:r>
            <a:r>
              <a:rPr lang="da-DK" sz="1100" err="1">
                <a:solidFill>
                  <a:srgbClr val="002060"/>
                </a:solidFill>
                <a:cs typeface="Arial"/>
              </a:rPr>
              <a:t>inspirational</a:t>
            </a:r>
            <a:r>
              <a:rPr lang="da-DK" sz="1100">
                <a:solidFill>
                  <a:srgbClr val="002060"/>
                </a:solidFill>
                <a:cs typeface="Arial"/>
              </a:rPr>
              <a:t> talk (</a:t>
            </a:r>
            <a:r>
              <a:rPr lang="en-US" sz="1100">
                <a:solidFill>
                  <a:srgbClr val="002060"/>
                </a:solidFill>
                <a:cs typeface="Arial"/>
              </a:rPr>
              <a:t>1.5–2 hours) incl. time for Q&amp;A (streaming option) or live webinar.</a:t>
            </a:r>
            <a:br>
              <a:rPr lang="en-US" sz="1100">
                <a:cs typeface="Arial"/>
              </a:rPr>
            </a:br>
            <a:endParaRPr lang="en-US" sz="1100">
              <a:cs typeface="Arial"/>
            </a:endParaRPr>
          </a:p>
          <a:p>
            <a:r>
              <a:rPr lang="en-US" sz="1100" b="1">
                <a:solidFill>
                  <a:srgbClr val="002060"/>
                </a:solidFill>
                <a:cs typeface="Arial"/>
              </a:rPr>
              <a:t>Focus of the session:</a:t>
            </a:r>
            <a:endParaRPr lang="en-US" sz="1100">
              <a:cs typeface="Arial"/>
            </a:endParaRPr>
          </a:p>
          <a:p>
            <a:r>
              <a:rPr lang="en-US" sz="1100">
                <a:solidFill>
                  <a:srgbClr val="002060"/>
                </a:solidFill>
                <a:cs typeface="Arial"/>
              </a:rPr>
              <a:t>Drawing on her experience from a fast-paced career and high‑performance environments, Lea Hellmann Midtgaard shares how employees and leaders can create balance and mental well‑being in an ambitious work life. The session blends solid theory with practical examples and current insights into the societal trends that shape well‑being and performance. Lea explains how pace, expectations, and constant demands influence the brain, job satisfaction, and our ability to perform sustainably. She also offers concrete strategies for navigating an ambitious career without burning out. Participants gain simple, effective tools they can apply directly in everyday work and life, tools that support a sustainable work life where success and ambition go hand in hand with well‑being and mental health.</a:t>
            </a:r>
          </a:p>
          <a:p>
            <a:br>
              <a:rPr lang="en-US" sz="1100" b="1">
                <a:solidFill>
                  <a:srgbClr val="002060"/>
                </a:solidFill>
                <a:cs typeface="Arial"/>
              </a:rPr>
            </a:br>
            <a:r>
              <a:rPr lang="en-US" sz="1100" b="1">
                <a:solidFill>
                  <a:srgbClr val="002060"/>
                </a:solidFill>
                <a:cs typeface="Arial"/>
              </a:rPr>
              <a:t>About the Speaker:</a:t>
            </a:r>
            <a:r>
              <a:rPr lang="en-US" sz="1100" b="1">
                <a:cs typeface="Arial"/>
              </a:rPr>
              <a:t> </a:t>
            </a:r>
            <a:r>
              <a:rPr lang="en-US" sz="1100">
                <a:solidFill>
                  <a:srgbClr val="002060"/>
                </a:solidFill>
                <a:cs typeface="Arial"/>
              </a:rPr>
              <a:t>After several years as a management consultant at Implement Consulting Group, Lea founded the mental health platform Mind Care Collective, where she shares knowledge and practical tools for a sustainable work life. She is a keynote speaker, mental health communicator, and host of the podcast Our Mental Health, which has surpassed 1.5 million listens. In recent years, she has pursued further education in mental health and well‑being and has published the book Mental Resilience (Danish: </a:t>
            </a:r>
            <a:r>
              <a:rPr lang="en-US" sz="1100" err="1">
                <a:solidFill>
                  <a:srgbClr val="002060"/>
                </a:solidFill>
                <a:cs typeface="Arial"/>
              </a:rPr>
              <a:t>Mentalt</a:t>
            </a:r>
            <a:r>
              <a:rPr lang="en-US" sz="1100">
                <a:solidFill>
                  <a:srgbClr val="002060"/>
                </a:solidFill>
                <a:cs typeface="Arial"/>
              </a:rPr>
              <a:t> </a:t>
            </a:r>
            <a:r>
              <a:rPr lang="en-US" sz="1100" err="1">
                <a:solidFill>
                  <a:srgbClr val="002060"/>
                </a:solidFill>
                <a:cs typeface="Arial"/>
              </a:rPr>
              <a:t>Overskud</a:t>
            </a:r>
            <a:r>
              <a:rPr lang="en-US" sz="1100">
                <a:solidFill>
                  <a:srgbClr val="002060"/>
                </a:solidFill>
                <a:cs typeface="Arial"/>
              </a:rPr>
              <a:t>).</a:t>
            </a:r>
            <a:endParaRPr lang="en-US" sz="1100" b="1">
              <a:solidFill>
                <a:srgbClr val="002060"/>
              </a:solidFill>
            </a:endParaRPr>
          </a:p>
        </p:txBody>
      </p:sp>
      <p:sp>
        <p:nvSpPr>
          <p:cNvPr id="4" name="Titel 3">
            <a:extLst>
              <a:ext uri="{FF2B5EF4-FFF2-40B4-BE49-F238E27FC236}">
                <a16:creationId xmlns:a16="http://schemas.microsoft.com/office/drawing/2014/main" id="{DF640B43-5834-8B52-16B2-A1136105B1E7}"/>
              </a:ext>
            </a:extLst>
          </p:cNvPr>
          <p:cNvSpPr>
            <a:spLocks noGrp="1"/>
          </p:cNvSpPr>
          <p:nvPr>
            <p:ph type="title"/>
          </p:nvPr>
        </p:nvSpPr>
        <p:spPr>
          <a:xfrm>
            <a:off x="1080000" y="1200329"/>
            <a:ext cx="7035300" cy="576000"/>
          </a:xfrm>
        </p:spPr>
        <p:txBody>
          <a:bodyPr/>
          <a:lstStyle/>
          <a:p>
            <a:r>
              <a:rPr lang="en-US"/>
              <a:t>Sustainable Performance: How to balance high performance and mental wellbeing (ENG)</a:t>
            </a:r>
            <a:endParaRPr lang="da-DK"/>
          </a:p>
        </p:txBody>
      </p:sp>
      <p:pic>
        <p:nvPicPr>
          <p:cNvPr id="7" name="Pladsholder til billede 3" descr="Et billede, der indeholder person, tøj, Ansigt, mur&#10;&#10;AI-genereret indhold kan være ukorrekt.">
            <a:extLst>
              <a:ext uri="{FF2B5EF4-FFF2-40B4-BE49-F238E27FC236}">
                <a16:creationId xmlns:a16="http://schemas.microsoft.com/office/drawing/2014/main" id="{FFDD3D1A-6973-0EEA-7E84-367F1ABDDC6F}"/>
              </a:ext>
            </a:extLst>
          </p:cNvPr>
          <p:cNvPicPr>
            <a:picLocks noChangeAspect="1"/>
          </p:cNvPicPr>
          <p:nvPr/>
        </p:nvPicPr>
        <p:blipFill>
          <a:blip r:embed="rId2">
            <a:extLst>
              <a:ext uri="{28A0092B-C50C-407E-A947-70E740481C1C}">
                <a14:useLocalDpi xmlns:a14="http://schemas.microsoft.com/office/drawing/2010/main" val="0"/>
              </a:ext>
            </a:extLst>
          </a:blip>
          <a:srcRect l="22316" r="22269"/>
          <a:stretch>
            <a:fillRect/>
          </a:stretch>
        </p:blipFill>
        <p:spPr>
          <a:xfrm>
            <a:off x="8391526" y="0"/>
            <a:ext cx="3800474" cy="6858000"/>
          </a:xfrm>
          <a:prstGeom prst="rect">
            <a:avLst/>
          </a:prstGeom>
        </p:spPr>
      </p:pic>
    </p:spTree>
    <p:extLst>
      <p:ext uri="{BB962C8B-B14F-4D97-AF65-F5344CB8AC3E}">
        <p14:creationId xmlns:p14="http://schemas.microsoft.com/office/powerpoint/2010/main" val="200737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19638-5DBD-7D00-1C30-CD4060742E55}"/>
            </a:ext>
          </a:extLst>
        </p:cNvPr>
        <p:cNvGrpSpPr/>
        <p:nvPr/>
      </p:nvGrpSpPr>
      <p:grpSpPr>
        <a:xfrm>
          <a:off x="0" y="0"/>
          <a:ext cx="0" cy="0"/>
          <a:chOff x="0" y="0"/>
          <a:chExt cx="0" cy="0"/>
        </a:xfrm>
      </p:grpSpPr>
      <p:pic>
        <p:nvPicPr>
          <p:cNvPr id="2" name="Picture Placeholder 3" descr="Foto Mads Hyldig JPEG.jpg">
            <a:extLst>
              <a:ext uri="{FF2B5EF4-FFF2-40B4-BE49-F238E27FC236}">
                <a16:creationId xmlns:a16="http://schemas.microsoft.com/office/drawing/2014/main" id="{19D6D42B-5C27-BB5F-46DD-F97019A69265}"/>
              </a:ext>
            </a:extLst>
          </p:cNvPr>
          <p:cNvPicPr>
            <a:picLocks noGrp="1" noChangeAspect="1"/>
          </p:cNvPicPr>
          <p:nvPr>
            <p:ph type="pic" sz="quarter" idx="11"/>
          </p:nvPr>
        </p:nvPicPr>
        <p:blipFill>
          <a:blip r:embed="rId2"/>
          <a:srcRect l="12981" r="13106"/>
          <a:stretch>
            <a:fillRect/>
          </a:stretch>
        </p:blipFill>
        <p:spPr>
          <a:xfrm>
            <a:off x="8388351" y="0"/>
            <a:ext cx="3800474" cy="6858000"/>
          </a:xfrm>
          <a:prstGeom prst="rect">
            <a:avLst/>
          </a:prstGeom>
        </p:spPr>
      </p:pic>
      <p:sp>
        <p:nvSpPr>
          <p:cNvPr id="3" name="Pladsholder til tekst 2">
            <a:extLst>
              <a:ext uri="{FF2B5EF4-FFF2-40B4-BE49-F238E27FC236}">
                <a16:creationId xmlns:a16="http://schemas.microsoft.com/office/drawing/2014/main" id="{7CA2342A-FF03-DA29-CFA7-C7CFE580B58B}"/>
              </a:ext>
            </a:extLst>
          </p:cNvPr>
          <p:cNvSpPr>
            <a:spLocks noGrp="1"/>
          </p:cNvSpPr>
          <p:nvPr>
            <p:ph type="body" sz="quarter" idx="10"/>
          </p:nvPr>
        </p:nvSpPr>
        <p:spPr>
          <a:xfrm>
            <a:off x="1079999" y="1971674"/>
            <a:ext cx="6856993" cy="4238325"/>
          </a:xfrm>
        </p:spPr>
        <p:txBody>
          <a:bodyPr/>
          <a:lstStyle/>
          <a:p>
            <a:r>
              <a:rPr lang="da-DK" sz="1100" b="1">
                <a:solidFill>
                  <a:srgbClr val="002060"/>
                </a:solidFill>
                <a:cs typeface="Arial"/>
              </a:rPr>
              <a:t>Formater</a:t>
            </a:r>
            <a:r>
              <a:rPr lang="da-DK" sz="1100">
                <a:solidFill>
                  <a:srgbClr val="002060"/>
                </a:solidFill>
                <a:cs typeface="Arial"/>
              </a:rPr>
              <a:t>: Fysisk foredrag på 1,5 –2 timer inkl. tid til spørgsmål (mulighed for streaming) eller live webinar</a:t>
            </a:r>
          </a:p>
          <a:p>
            <a:endParaRPr lang="da-DK" sz="1100">
              <a:solidFill>
                <a:srgbClr val="002060"/>
              </a:solidFill>
              <a:cs typeface="Arial"/>
            </a:endParaRPr>
          </a:p>
          <a:p>
            <a:r>
              <a:rPr lang="da-DK" sz="1100" b="1">
                <a:solidFill>
                  <a:srgbClr val="002060"/>
                </a:solidFill>
                <a:cs typeface="Arial"/>
              </a:rPr>
              <a:t>Oplæggets fokus:</a:t>
            </a:r>
            <a:br>
              <a:rPr lang="da-DK" sz="1100">
                <a:solidFill>
                  <a:srgbClr val="002060"/>
                </a:solidFill>
                <a:cs typeface="Arial"/>
              </a:rPr>
            </a:br>
            <a:r>
              <a:rPr lang="da-DK" sz="1100">
                <a:solidFill>
                  <a:srgbClr val="002060"/>
                </a:solidFill>
                <a:cs typeface="Arial"/>
              </a:rPr>
              <a:t>I et foranderligt, krævende og travlt arbejdsliv oplever mange medarbejdere og ledere tankemylder, bekymringer og manglende mentalt overskud. Vi tror ofte, at det er vores ydre omstændigheder, der skaber stress. Vores arbejde, familien eller de krav, vi oplever at skulle møde. Men ofte opstår stress i vores tanker, i spekulationerne om alt det, vi ikke kan kontrollere. I dette personlige og praktiske foredrag giver psykolog og forfatter til bogen </a:t>
            </a:r>
            <a:r>
              <a:rPr lang="da-DK" sz="1100" err="1">
                <a:solidFill>
                  <a:srgbClr val="002060"/>
                </a:solidFill>
                <a:cs typeface="Arial"/>
              </a:rPr>
              <a:t>HjerneRO</a:t>
            </a:r>
            <a:r>
              <a:rPr lang="da-DK" sz="1100">
                <a:solidFill>
                  <a:srgbClr val="002060"/>
                </a:solidFill>
                <a:cs typeface="Arial"/>
              </a:rPr>
              <a:t>, Mads Hyldig, medarbejdere og ledere en dybere forståelse af hjernens mekanismer og konkrete værktøjer til mere mentalt overskud i arbejdslivet. Deltagerne får indblik i, hvordan tankemønstre kan skabe stress, og i de seks typiske tankefælder på arbejdspladsen, samt enkle redskaber til færre bekymringer og bedre fokus. Med afsæt i psykologisk forskning og egne erfaringer giver Mads let anvendelige værktøjer, der styrker både trivsel, samarbejde og performance.</a:t>
            </a:r>
          </a:p>
          <a:p>
            <a:endParaRPr lang="da-DK" sz="1100" b="1">
              <a:solidFill>
                <a:srgbClr val="002060"/>
              </a:solidFill>
              <a:cs typeface="Arial"/>
            </a:endParaRPr>
          </a:p>
          <a:p>
            <a:r>
              <a:rPr lang="da-DK" sz="1100" b="1">
                <a:solidFill>
                  <a:srgbClr val="002060"/>
                </a:solidFill>
                <a:cs typeface="Arial"/>
              </a:rPr>
              <a:t>Om oplægsholderen: </a:t>
            </a:r>
            <a:r>
              <a:rPr lang="da-DK" sz="1100">
                <a:solidFill>
                  <a:srgbClr val="002060"/>
                </a:solidFill>
                <a:cs typeface="Arial"/>
              </a:rPr>
              <a:t>Mads Hyldig er psykolog, partner i </a:t>
            </a:r>
            <a:r>
              <a:rPr lang="da-DK" sz="1100" err="1">
                <a:solidFill>
                  <a:srgbClr val="002060"/>
                </a:solidFill>
                <a:cs typeface="Arial"/>
              </a:rPr>
              <a:t>Mindcamp</a:t>
            </a:r>
            <a:r>
              <a:rPr lang="da-DK" sz="1100">
                <a:solidFill>
                  <a:srgbClr val="002060"/>
                </a:solidFill>
                <a:cs typeface="Arial"/>
              </a:rPr>
              <a:t>, krigsveteran og den ene af forfatterne bag bestsellerbogen </a:t>
            </a:r>
            <a:r>
              <a:rPr lang="da-DK" sz="1100" err="1">
                <a:solidFill>
                  <a:srgbClr val="002060"/>
                </a:solidFill>
                <a:cs typeface="Arial"/>
              </a:rPr>
              <a:t>HjerneRO</a:t>
            </a:r>
            <a:r>
              <a:rPr lang="da-DK" sz="1100">
                <a:solidFill>
                  <a:srgbClr val="002060"/>
                </a:solidFill>
                <a:cs typeface="Arial"/>
              </a:rPr>
              <a:t>. Han står derudover bag den populære podcast af samme navn. Med baggrund i både personlig og faglig erfaring rådgiver han virksomheder og deres medarbejdere til at skabe et liv med mindre stress og mere </a:t>
            </a:r>
            <a:r>
              <a:rPr lang="da-DK" sz="1100" err="1">
                <a:solidFill>
                  <a:srgbClr val="002060"/>
                </a:solidFill>
                <a:cs typeface="Arial"/>
              </a:rPr>
              <a:t>HjerneRO</a:t>
            </a:r>
            <a:r>
              <a:rPr lang="da-DK" sz="1100">
                <a:solidFill>
                  <a:srgbClr val="002060"/>
                </a:solidFill>
                <a:cs typeface="Arial"/>
              </a:rPr>
              <a:t>.   </a:t>
            </a:r>
          </a:p>
        </p:txBody>
      </p:sp>
      <p:sp>
        <p:nvSpPr>
          <p:cNvPr id="4" name="Titel 3">
            <a:extLst>
              <a:ext uri="{FF2B5EF4-FFF2-40B4-BE49-F238E27FC236}">
                <a16:creationId xmlns:a16="http://schemas.microsoft.com/office/drawing/2014/main" id="{7A0F31F2-288D-921B-F48B-FD251966AFCD}"/>
              </a:ext>
            </a:extLst>
          </p:cNvPr>
          <p:cNvSpPr>
            <a:spLocks noGrp="1"/>
          </p:cNvSpPr>
          <p:nvPr>
            <p:ph type="title"/>
          </p:nvPr>
        </p:nvSpPr>
        <p:spPr>
          <a:xfrm>
            <a:off x="1080000" y="1200329"/>
            <a:ext cx="7035300" cy="576000"/>
          </a:xfrm>
        </p:spPr>
        <p:txBody>
          <a:bodyPr/>
          <a:lstStyle/>
          <a:p>
            <a:r>
              <a:rPr lang="en-US" err="1"/>
              <a:t>HjerneRO</a:t>
            </a:r>
            <a:r>
              <a:rPr lang="en-US"/>
              <a:t>: Fra </a:t>
            </a:r>
            <a:r>
              <a:rPr lang="en-US" err="1"/>
              <a:t>hjernekaos</a:t>
            </a:r>
            <a:r>
              <a:rPr lang="en-US"/>
              <a:t> </a:t>
            </a:r>
            <a:r>
              <a:rPr lang="en-US" err="1"/>
              <a:t>til</a:t>
            </a:r>
            <a:r>
              <a:rPr lang="en-US"/>
              <a:t> </a:t>
            </a:r>
            <a:r>
              <a:rPr lang="en-US" err="1"/>
              <a:t>hjernero</a:t>
            </a:r>
            <a:r>
              <a:rPr lang="en-US"/>
              <a:t> </a:t>
            </a:r>
            <a:endParaRPr lang="da-DK"/>
          </a:p>
        </p:txBody>
      </p:sp>
    </p:spTree>
    <p:extLst>
      <p:ext uri="{BB962C8B-B14F-4D97-AF65-F5344CB8AC3E}">
        <p14:creationId xmlns:p14="http://schemas.microsoft.com/office/powerpoint/2010/main" val="4268619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4E33-00D8-2A2D-DAB1-1FB5FBB10249}"/>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4D8F216B-AE25-FD17-6CE4-D26899712A7E}"/>
              </a:ext>
            </a:extLst>
          </p:cNvPr>
          <p:cNvSpPr>
            <a:spLocks noGrp="1"/>
          </p:cNvSpPr>
          <p:nvPr>
            <p:ph type="body" sz="quarter" idx="10"/>
          </p:nvPr>
        </p:nvSpPr>
        <p:spPr>
          <a:xfrm>
            <a:off x="1079999" y="1971674"/>
            <a:ext cx="6856993" cy="4238325"/>
          </a:xfrm>
        </p:spPr>
        <p:txBody>
          <a:bodyPr/>
          <a:lstStyle/>
          <a:p>
            <a:r>
              <a:rPr lang="da-DK" sz="1100" b="1">
                <a:solidFill>
                  <a:srgbClr val="002060"/>
                </a:solidFill>
                <a:cs typeface="Arial"/>
              </a:rPr>
              <a:t>Formater: </a:t>
            </a:r>
            <a:r>
              <a:rPr lang="da-DK" sz="1100">
                <a:solidFill>
                  <a:srgbClr val="002060"/>
                </a:solidFill>
                <a:cs typeface="Arial"/>
              </a:rPr>
              <a:t>Fysisk foredrag på 1,5 –2 timer inkl. tid til spørgsmål (mulighed for streaming) eller live webinar</a:t>
            </a:r>
            <a:br>
              <a:rPr lang="da-DK" sz="1100">
                <a:solidFill>
                  <a:srgbClr val="002060"/>
                </a:solidFill>
                <a:cs typeface="Arial"/>
              </a:rPr>
            </a:br>
            <a:endParaRPr lang="da-DK" sz="1100">
              <a:solidFill>
                <a:srgbClr val="002060"/>
              </a:solidFill>
              <a:cs typeface="Arial"/>
            </a:endParaRPr>
          </a:p>
          <a:p>
            <a:r>
              <a:rPr lang="da-DK" sz="1100" b="1">
                <a:solidFill>
                  <a:srgbClr val="002060"/>
                </a:solidFill>
                <a:cs typeface="Arial"/>
              </a:rPr>
              <a:t>Oplæggets fokus:</a:t>
            </a:r>
            <a:br>
              <a:rPr lang="da-DK" sz="1100" b="1">
                <a:solidFill>
                  <a:srgbClr val="002060"/>
                </a:solidFill>
                <a:cs typeface="Arial"/>
              </a:rPr>
            </a:br>
            <a:r>
              <a:rPr lang="da-DK" sz="1100">
                <a:solidFill>
                  <a:srgbClr val="002060"/>
                </a:solidFill>
                <a:cs typeface="Arial"/>
              </a:rPr>
              <a:t>Et inspirerende oplæg om generationsmødet i den finansielle sektor, der giver konkrete redskaber til at styrke fællesskab og performance på tværs af generationer – med effekt fra dag ét. På mange arbejdspladser i den finansielle sektor skaber generationsforskelle i syn på ansvar, regler og fællesskab mere splittelse end sammenhold – og uden et fælles ståsted vurderer unge og ældre hinanden ud fra forskellige logikker, hvilket kan føre til misforståelser, konflikter og faldende performance.</a:t>
            </a:r>
            <a:br>
              <a:rPr lang="da-DK" sz="1100">
                <a:solidFill>
                  <a:srgbClr val="002060"/>
                </a:solidFill>
                <a:cs typeface="Arial"/>
              </a:rPr>
            </a:br>
            <a:endParaRPr lang="da-DK" sz="1100">
              <a:solidFill>
                <a:srgbClr val="002060"/>
              </a:solidFill>
              <a:cs typeface="Arial"/>
            </a:endParaRPr>
          </a:p>
          <a:p>
            <a:r>
              <a:rPr lang="da-DK" sz="1100">
                <a:solidFill>
                  <a:srgbClr val="002060"/>
                </a:solidFill>
                <a:cs typeface="Arial"/>
              </a:rPr>
              <a:t>Dette oplæg giver jer vigtig indsigt og konkrete værktøjer til at skabe fælles forståelse, styrke trivslen og etablere fælles retning mellem yngre og mere erfarne medarbejdere. Resultatet er bedre samarbejde, højere arbejdsglæde og øget performance. I kan glæde jer til et oplæg, der kombinerer solid forskning, hverdagscases fra den finansielle sektor og skarpe pointer leveret med humor og nærvær. </a:t>
            </a:r>
          </a:p>
          <a:p>
            <a:endParaRPr lang="da-DK" sz="1100" b="1">
              <a:solidFill>
                <a:srgbClr val="002060"/>
              </a:solidFill>
              <a:cs typeface="Arial"/>
            </a:endParaRPr>
          </a:p>
          <a:p>
            <a:r>
              <a:rPr lang="da-DK" sz="1100" b="1">
                <a:solidFill>
                  <a:srgbClr val="002060"/>
                </a:solidFill>
                <a:cs typeface="Arial"/>
              </a:rPr>
              <a:t>Oplægsholder: </a:t>
            </a:r>
            <a:r>
              <a:rPr lang="da-DK" sz="1100">
                <a:solidFill>
                  <a:srgbClr val="002060"/>
                </a:solidFill>
                <a:cs typeface="Arial"/>
              </a:rPr>
              <a:t>Søren Østergaard er udviklingschef ved Center for Ungdomsstudier (CUR) og er en af Danmarks mest erfarne og efterspurgte eksperter inden for børn, unge og ungdomskultur. Med en baggrund i samfundsvidenskab og teologi samt en ph.d.-grad fra Københavns Universitet har Søren i mere end 25 år forsket i, hvordan børn og unge lever, lærer og trives.  </a:t>
            </a:r>
          </a:p>
          <a:p>
            <a:endParaRPr lang="da-DK" sz="1100" b="1">
              <a:solidFill>
                <a:srgbClr val="002060"/>
              </a:solidFill>
              <a:cs typeface="Arial"/>
            </a:endParaRPr>
          </a:p>
        </p:txBody>
      </p:sp>
      <p:sp>
        <p:nvSpPr>
          <p:cNvPr id="4" name="Titel 3">
            <a:extLst>
              <a:ext uri="{FF2B5EF4-FFF2-40B4-BE49-F238E27FC236}">
                <a16:creationId xmlns:a16="http://schemas.microsoft.com/office/drawing/2014/main" id="{27741B73-AE57-933E-C49E-21CFEEC01D9C}"/>
              </a:ext>
            </a:extLst>
          </p:cNvPr>
          <p:cNvSpPr>
            <a:spLocks noGrp="1"/>
          </p:cNvSpPr>
          <p:nvPr>
            <p:ph type="title"/>
          </p:nvPr>
        </p:nvSpPr>
        <p:spPr>
          <a:xfrm>
            <a:off x="1080000" y="1200329"/>
            <a:ext cx="7035300" cy="576000"/>
          </a:xfrm>
        </p:spPr>
        <p:txBody>
          <a:bodyPr/>
          <a:lstStyle/>
          <a:p>
            <a:r>
              <a:rPr lang="da-DK"/>
              <a:t>Samarbejde på tværs af generationer: Når ung og erfaren skal lykkes sammen!</a:t>
            </a:r>
            <a:br>
              <a:rPr lang="da-DK"/>
            </a:br>
            <a:br>
              <a:rPr lang="da-DK"/>
            </a:br>
            <a:endParaRPr lang="da-DK"/>
          </a:p>
        </p:txBody>
      </p:sp>
      <p:pic>
        <p:nvPicPr>
          <p:cNvPr id="6" name="Picture 5">
            <a:extLst>
              <a:ext uri="{FF2B5EF4-FFF2-40B4-BE49-F238E27FC236}">
                <a16:creationId xmlns:a16="http://schemas.microsoft.com/office/drawing/2014/main" id="{76465D6E-1916-031F-8A39-E916B8DE654C}"/>
              </a:ext>
            </a:extLst>
          </p:cNvPr>
          <p:cNvPicPr>
            <a:picLocks noChangeAspect="1"/>
          </p:cNvPicPr>
          <p:nvPr/>
        </p:nvPicPr>
        <p:blipFill>
          <a:blip r:embed="rId2"/>
          <a:srcRect l="2853" r="6721"/>
          <a:stretch>
            <a:fillRect/>
          </a:stretch>
        </p:blipFill>
        <p:spPr>
          <a:xfrm>
            <a:off x="8114343" y="0"/>
            <a:ext cx="4073997" cy="6858000"/>
          </a:xfrm>
          <a:prstGeom prst="rect">
            <a:avLst/>
          </a:prstGeom>
        </p:spPr>
      </p:pic>
    </p:spTree>
    <p:extLst>
      <p:ext uri="{BB962C8B-B14F-4D97-AF65-F5344CB8AC3E}">
        <p14:creationId xmlns:p14="http://schemas.microsoft.com/office/powerpoint/2010/main" val="403003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B733-AF96-1851-BDE9-C59536E6B4AC}"/>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B4A3A91-922D-A347-434C-487334732023}"/>
              </a:ext>
            </a:extLst>
          </p:cNvPr>
          <p:cNvSpPr>
            <a:spLocks noGrp="1"/>
          </p:cNvSpPr>
          <p:nvPr>
            <p:ph type="body" sz="quarter" idx="10"/>
          </p:nvPr>
        </p:nvSpPr>
        <p:spPr>
          <a:xfrm>
            <a:off x="1079999" y="1971674"/>
            <a:ext cx="6856993" cy="4238325"/>
          </a:xfrm>
        </p:spPr>
        <p:txBody>
          <a:bodyPr/>
          <a:lstStyle/>
          <a:p>
            <a:r>
              <a:rPr lang="da-DK" sz="1100" b="1">
                <a:solidFill>
                  <a:srgbClr val="002060"/>
                </a:solidFill>
                <a:cs typeface="Arial"/>
              </a:rPr>
              <a:t>Formater</a:t>
            </a:r>
            <a:r>
              <a:rPr lang="da-DK" sz="1100">
                <a:solidFill>
                  <a:srgbClr val="002060"/>
                </a:solidFill>
                <a:cs typeface="Arial"/>
              </a:rPr>
              <a:t>: Fysisk foredrag på 1,5 –2 timer inkl. tid til spørgsmål (mulighed for streaming) eller live webinar</a:t>
            </a:r>
            <a:br>
              <a:rPr lang="da-DK" sz="1100">
                <a:solidFill>
                  <a:srgbClr val="002060"/>
                </a:solidFill>
                <a:cs typeface="Arial"/>
              </a:rPr>
            </a:br>
            <a:br>
              <a:rPr lang="da-DK" sz="1100">
                <a:solidFill>
                  <a:srgbClr val="002060"/>
                </a:solidFill>
                <a:cs typeface="Arial"/>
              </a:rPr>
            </a:br>
            <a:r>
              <a:rPr lang="da-DK" sz="1100" b="1">
                <a:solidFill>
                  <a:srgbClr val="002060"/>
                </a:solidFill>
                <a:cs typeface="Arial"/>
              </a:rPr>
              <a:t>Oplæggets fokus</a:t>
            </a:r>
            <a:r>
              <a:rPr lang="da-DK" sz="1100">
                <a:solidFill>
                  <a:srgbClr val="002060"/>
                </a:solidFill>
                <a:cs typeface="Arial"/>
              </a:rPr>
              <a:t>:</a:t>
            </a:r>
          </a:p>
          <a:p>
            <a:r>
              <a:rPr lang="da-DK" sz="1100">
                <a:solidFill>
                  <a:srgbClr val="002060"/>
                </a:solidFill>
                <a:cs typeface="Arial"/>
              </a:rPr>
              <a:t>Forandringer, fusioner og øget usikkerhed stiller stadigt større krav til evnen til at bevare ro, overblik og beslutningskraft i hverdagen. I dette oplæg får du indsigt i, hvordan mental styrke kan opbygges og fastholdes – også når hverdagen er præget af pres, uforudsigelighed og store forandringer. Men hvad kan vi egentlig lære af gidseloverlevere, sceneskuespillere og toppolitikere, når det handler om at yde sit bedste under pres? En hel del, faktisk.</a:t>
            </a:r>
          </a:p>
          <a:p>
            <a:endParaRPr lang="da-DK" sz="1100">
              <a:solidFill>
                <a:srgbClr val="002060"/>
              </a:solidFill>
              <a:cs typeface="Arial"/>
            </a:endParaRPr>
          </a:p>
          <a:p>
            <a:r>
              <a:rPr lang="da-DK" sz="1100">
                <a:solidFill>
                  <a:srgbClr val="002060"/>
                </a:solidFill>
                <a:cs typeface="Arial"/>
              </a:rPr>
              <a:t>Mental styrke handler ikke om at presse sig selv hårdere eller ignorere belastning. Det handler om at bevare adgang til sine faglige og menneskelige ressourcer, også når presset er størst. Og det er ikke et spørgsmål om personlighed, medfødt robusthed eller særlige forudsætninger, men om viden, træning og velafstemt selvindsigt. Oplægget giver deltagerne en klar forståelse af, hvad mental styrke er – og ikke er – og klæder jer på med brugbare redskaber til at bevare ro, optimisme og handlekraft i pressede situationer.</a:t>
            </a:r>
          </a:p>
          <a:p>
            <a:endParaRPr lang="da-DK" sz="1100">
              <a:solidFill>
                <a:srgbClr val="002060"/>
              </a:solidFill>
              <a:cs typeface="Arial"/>
            </a:endParaRPr>
          </a:p>
          <a:p>
            <a:r>
              <a:rPr lang="da-DK" sz="1100" b="1">
                <a:solidFill>
                  <a:srgbClr val="002060"/>
                </a:solidFill>
                <a:cs typeface="Arial"/>
              </a:rPr>
              <a:t>Oplægsholder</a:t>
            </a:r>
            <a:r>
              <a:rPr lang="da-DK" sz="1100">
                <a:solidFill>
                  <a:srgbClr val="002060"/>
                </a:solidFill>
                <a:cs typeface="Arial"/>
              </a:rPr>
              <a:t>: Med afsæt i mange års erfaring fra Forsvaret, herunder arbejdet med gidseloverlevelse, samt rådgivning af topledere, deler Birgitte Dam Jensen veldokumenteret viden og konkrete, afprøvede metoder.</a:t>
            </a:r>
          </a:p>
        </p:txBody>
      </p:sp>
      <p:sp>
        <p:nvSpPr>
          <p:cNvPr id="4" name="Titel 3">
            <a:extLst>
              <a:ext uri="{FF2B5EF4-FFF2-40B4-BE49-F238E27FC236}">
                <a16:creationId xmlns:a16="http://schemas.microsoft.com/office/drawing/2014/main" id="{2909A06D-DFA6-D032-22F1-343E28816477}"/>
              </a:ext>
            </a:extLst>
          </p:cNvPr>
          <p:cNvSpPr>
            <a:spLocks noGrp="1"/>
          </p:cNvSpPr>
          <p:nvPr>
            <p:ph type="title"/>
          </p:nvPr>
        </p:nvSpPr>
        <p:spPr>
          <a:xfrm>
            <a:off x="1080000" y="1200329"/>
            <a:ext cx="7035300" cy="576000"/>
          </a:xfrm>
        </p:spPr>
        <p:txBody>
          <a:bodyPr/>
          <a:lstStyle/>
          <a:p>
            <a:r>
              <a:rPr lang="da-DK"/>
              <a:t>Mental styrke i en krævende og foranderlig hverdag</a:t>
            </a:r>
            <a:br>
              <a:rPr lang="da-DK"/>
            </a:br>
            <a:endParaRPr lang="da-DK"/>
          </a:p>
        </p:txBody>
      </p:sp>
      <p:pic>
        <p:nvPicPr>
          <p:cNvPr id="2" name="Picture 1">
            <a:extLst>
              <a:ext uri="{FF2B5EF4-FFF2-40B4-BE49-F238E27FC236}">
                <a16:creationId xmlns:a16="http://schemas.microsoft.com/office/drawing/2014/main" id="{5257DAA9-F97A-8410-E7B1-EF1EF51CFCA1}"/>
              </a:ext>
            </a:extLst>
          </p:cNvPr>
          <p:cNvPicPr>
            <a:picLocks noChangeAspect="1"/>
          </p:cNvPicPr>
          <p:nvPr/>
        </p:nvPicPr>
        <p:blipFill>
          <a:blip r:embed="rId2"/>
          <a:srcRect l="6983" r="5611"/>
          <a:stretch>
            <a:fillRect/>
          </a:stretch>
        </p:blipFill>
        <p:spPr>
          <a:xfrm>
            <a:off x="8196265" y="0"/>
            <a:ext cx="3997430" cy="6858000"/>
          </a:xfrm>
          <a:prstGeom prst="rect">
            <a:avLst/>
          </a:prstGeom>
        </p:spPr>
      </p:pic>
    </p:spTree>
    <p:extLst>
      <p:ext uri="{BB962C8B-B14F-4D97-AF65-F5344CB8AC3E}">
        <p14:creationId xmlns:p14="http://schemas.microsoft.com/office/powerpoint/2010/main" val="103659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AE7C-1286-68D6-79B9-0219726A71DB}"/>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0A5BDFB3-AA25-A46C-FE8A-BCA24106E7F6}"/>
              </a:ext>
            </a:extLst>
          </p:cNvPr>
          <p:cNvSpPr>
            <a:spLocks noGrp="1"/>
          </p:cNvSpPr>
          <p:nvPr>
            <p:ph type="body" sz="quarter" idx="10"/>
          </p:nvPr>
        </p:nvSpPr>
        <p:spPr>
          <a:xfrm>
            <a:off x="1079999" y="1971674"/>
            <a:ext cx="6856993" cy="4238325"/>
          </a:xfrm>
        </p:spPr>
        <p:txBody>
          <a:bodyPr/>
          <a:lstStyle/>
          <a:p>
            <a:r>
              <a:rPr lang="en-US" sz="1100" b="1">
                <a:solidFill>
                  <a:srgbClr val="002060"/>
                </a:solidFill>
                <a:cs typeface="Arial"/>
              </a:rPr>
              <a:t>Formats</a:t>
            </a:r>
            <a:r>
              <a:rPr lang="en-US" sz="1100">
                <a:solidFill>
                  <a:srgbClr val="002060"/>
                </a:solidFill>
                <a:cs typeface="Arial"/>
              </a:rPr>
              <a:t>: In-person talk (1.5–2 hours) including time for Q&amp;A (with streaming option) or live webinar.</a:t>
            </a:r>
          </a:p>
          <a:p>
            <a:br>
              <a:rPr lang="en-US" sz="1100">
                <a:solidFill>
                  <a:srgbClr val="002060"/>
                </a:solidFill>
                <a:cs typeface="Arial"/>
              </a:rPr>
            </a:br>
            <a:r>
              <a:rPr lang="en-US" sz="1100" b="1">
                <a:solidFill>
                  <a:srgbClr val="002060"/>
                </a:solidFill>
                <a:cs typeface="Arial"/>
              </a:rPr>
              <a:t>Focus of the session</a:t>
            </a:r>
            <a:r>
              <a:rPr lang="en-US" sz="1100">
                <a:solidFill>
                  <a:srgbClr val="002060"/>
                </a:solidFill>
                <a:cs typeface="Arial"/>
              </a:rPr>
              <a:t>:</a:t>
            </a:r>
          </a:p>
          <a:p>
            <a:r>
              <a:rPr lang="en-US" sz="1100">
                <a:solidFill>
                  <a:srgbClr val="002060"/>
                </a:solidFill>
                <a:cs typeface="Arial"/>
              </a:rPr>
              <a:t>Ongoing change, mergers, and rising uncertainty demand calm, perspective, and sound decision-making in daily work. In this talk, you’ll learn how to build and maintain mental strength even when work involves pressure, unpredictability, and major change. What can we learn from hostage survivors, stage performers, and top-level politicians about performing under pressure? Quite a lot. </a:t>
            </a:r>
          </a:p>
          <a:p>
            <a:endParaRPr lang="en-US" sz="1100">
              <a:solidFill>
                <a:srgbClr val="002060"/>
              </a:solidFill>
              <a:cs typeface="Arial"/>
            </a:endParaRPr>
          </a:p>
          <a:p>
            <a:r>
              <a:rPr lang="en-US" sz="1100">
                <a:solidFill>
                  <a:srgbClr val="002060"/>
                </a:solidFill>
                <a:cs typeface="Arial"/>
              </a:rPr>
              <a:t>Mental strength isn’t about pushing harder or ignoring stress, but about staying connected to your resources when pressure peaks. It’s not a personality trait, but a skill rooted in knowledge, training, and self-awareness. Drawing on extensive experience from the Danish Armed Forces, </a:t>
            </a:r>
            <a:r>
              <a:rPr lang="en-US" sz="1100" err="1">
                <a:solidFill>
                  <a:srgbClr val="002060"/>
                </a:solidFill>
                <a:cs typeface="Arial"/>
              </a:rPr>
              <a:t>ncluding</a:t>
            </a:r>
            <a:r>
              <a:rPr lang="en-US" sz="1100">
                <a:solidFill>
                  <a:srgbClr val="002060"/>
                </a:solidFill>
                <a:cs typeface="Arial"/>
              </a:rPr>
              <a:t> hostage survival training and advisory work with senior leaders, Birgitte Dam Jensen shares evidence-based insights and proven methods. Participants gain a clear understanding of what mental strength is, and practical tools to stay calm, optimistic, and decisive in high-pressure situations. </a:t>
            </a:r>
          </a:p>
          <a:p>
            <a:endParaRPr lang="en-US" sz="1100">
              <a:solidFill>
                <a:srgbClr val="002060"/>
              </a:solidFill>
              <a:cs typeface="Arial"/>
            </a:endParaRPr>
          </a:p>
          <a:p>
            <a:r>
              <a:rPr lang="en-US" sz="1100" b="1">
                <a:solidFill>
                  <a:srgbClr val="002060"/>
                </a:solidFill>
                <a:cs typeface="Arial"/>
              </a:rPr>
              <a:t>About the speaker</a:t>
            </a:r>
            <a:r>
              <a:rPr lang="en-US" sz="1100">
                <a:solidFill>
                  <a:srgbClr val="002060"/>
                </a:solidFill>
                <a:cs typeface="Arial"/>
              </a:rPr>
              <a:t>: With many years of experience from the Danish Armed Forces, including hostage survival training and advising senior leaders, Birgitte Dam Jensen shares well-documented insights and proven methods.</a:t>
            </a:r>
          </a:p>
        </p:txBody>
      </p:sp>
      <p:sp>
        <p:nvSpPr>
          <p:cNvPr id="4" name="Titel 3">
            <a:extLst>
              <a:ext uri="{FF2B5EF4-FFF2-40B4-BE49-F238E27FC236}">
                <a16:creationId xmlns:a16="http://schemas.microsoft.com/office/drawing/2014/main" id="{ACE75C75-78F6-9F58-8721-B4C9298A2543}"/>
              </a:ext>
            </a:extLst>
          </p:cNvPr>
          <p:cNvSpPr>
            <a:spLocks noGrp="1"/>
          </p:cNvSpPr>
          <p:nvPr>
            <p:ph type="title"/>
          </p:nvPr>
        </p:nvSpPr>
        <p:spPr>
          <a:xfrm>
            <a:off x="1080000" y="1200329"/>
            <a:ext cx="7035300" cy="576000"/>
          </a:xfrm>
        </p:spPr>
        <p:txBody>
          <a:bodyPr/>
          <a:lstStyle/>
          <a:p>
            <a:r>
              <a:rPr lang="en-US"/>
              <a:t>Mental strength in a demanding and constantly changing work environment</a:t>
            </a:r>
            <a:endParaRPr lang="da-DK"/>
          </a:p>
        </p:txBody>
      </p:sp>
      <p:pic>
        <p:nvPicPr>
          <p:cNvPr id="6" name="Picture 5">
            <a:extLst>
              <a:ext uri="{FF2B5EF4-FFF2-40B4-BE49-F238E27FC236}">
                <a16:creationId xmlns:a16="http://schemas.microsoft.com/office/drawing/2014/main" id="{6F7E1E4C-E651-F6AC-5BC1-7E1206F4DB40}"/>
              </a:ext>
            </a:extLst>
          </p:cNvPr>
          <p:cNvPicPr>
            <a:picLocks noChangeAspect="1"/>
          </p:cNvPicPr>
          <p:nvPr/>
        </p:nvPicPr>
        <p:blipFill>
          <a:blip r:embed="rId2"/>
          <a:srcRect l="6983" r="5611"/>
          <a:stretch>
            <a:fillRect/>
          </a:stretch>
        </p:blipFill>
        <p:spPr>
          <a:xfrm>
            <a:off x="8196265" y="0"/>
            <a:ext cx="3997430" cy="6858000"/>
          </a:xfrm>
          <a:prstGeom prst="rect">
            <a:avLst/>
          </a:prstGeom>
        </p:spPr>
      </p:pic>
    </p:spTree>
    <p:extLst>
      <p:ext uri="{BB962C8B-B14F-4D97-AF65-F5344CB8AC3E}">
        <p14:creationId xmlns:p14="http://schemas.microsoft.com/office/powerpoint/2010/main" val="4100398506"/>
      </p:ext>
    </p:extLst>
  </p:cSld>
  <p:clrMapOvr>
    <a:masterClrMapping/>
  </p:clrMapOvr>
</p:sld>
</file>

<file path=ppt/theme/theme1.xml><?xml version="1.0" encoding="utf-8"?>
<a:theme xmlns:a="http://schemas.openxmlformats.org/drawingml/2006/main" name="Office-tema">
  <a:themeElements>
    <a:clrScheme name="Brugerdefineret 2">
      <a:dk1>
        <a:sysClr val="windowText" lastClr="000000"/>
      </a:dk1>
      <a:lt1>
        <a:sysClr val="window" lastClr="FFFFFF"/>
      </a:lt1>
      <a:dk2>
        <a:srgbClr val="44546A"/>
      </a:dk2>
      <a:lt2>
        <a:srgbClr val="E7E6E6"/>
      </a:lt2>
      <a:accent1>
        <a:srgbClr val="001965"/>
      </a:accent1>
      <a:accent2>
        <a:srgbClr val="2878FF"/>
      </a:accent2>
      <a:accent3>
        <a:srgbClr val="FF9BBE"/>
      </a:accent3>
      <a:accent4>
        <a:srgbClr val="69F0BE"/>
      </a:accent4>
      <a:accent5>
        <a:srgbClr val="818181"/>
      </a:accent5>
      <a:accent6>
        <a:srgbClr val="FD6D6F"/>
      </a:accent6>
      <a:hlink>
        <a:srgbClr val="001965"/>
      </a:hlink>
      <a:folHlink>
        <a:srgbClr val="287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sforbundet 2025" id="{9B1F0207-11AF-40BB-B88E-97AF56B329AA}" vid="{A005DD6F-99FC-4341-9421-EE4EF0F293E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75F0634-6173-4D63-A18D-870B400011D4}">
  <we:reference id="b0430364-2ab6-47cd-907e-f8b72239b204" version="4.6.79.0" store="EXCatalog" storeType="EXCatalog"/>
  <we:alternateReferences>
    <we:reference id="WA200000729" version="4.6.79.0" store="da-DK"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0d7406-9abf-41a0-b173-37e4d45a520c">
      <Terms xmlns="http://schemas.microsoft.com/office/infopath/2007/PartnerControls"/>
    </lcf76f155ced4ddcb4097134ff3c332f>
    <TaxCatchAll xmlns="484c8c59-755d-4516-b8d2-1621b38262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5CC67C865A38A4DAB8BB7E7C2A80B5E" ma:contentTypeVersion="12" ma:contentTypeDescription="Opret et nyt dokument." ma:contentTypeScope="" ma:versionID="0692e731c233ac1256a6f6a9121b1f44">
  <xsd:schema xmlns:xsd="http://www.w3.org/2001/XMLSchema" xmlns:xs="http://www.w3.org/2001/XMLSchema" xmlns:p="http://schemas.microsoft.com/office/2006/metadata/properties" xmlns:ns2="d70d7406-9abf-41a0-b173-37e4d45a520c" xmlns:ns3="484c8c59-755d-4516-b8d2-1621b38262b4" targetNamespace="http://schemas.microsoft.com/office/2006/metadata/properties" ma:root="true" ma:fieldsID="f14a03f851b6224bb294225a326e2867" ns2:_="" ns3:_="">
    <xsd:import namespace="d70d7406-9abf-41a0-b173-37e4d45a520c"/>
    <xsd:import namespace="484c8c59-755d-4516-b8d2-1621b38262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0d7406-9abf-41a0-b173-37e4d45a52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Billedmærker" ma:readOnly="false" ma:fieldId="{5cf76f15-5ced-4ddc-b409-7134ff3c332f}" ma:taxonomyMulti="true" ma:sspId="bd4caa44-722c-46c1-a29e-828a9f31da7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22eec43-bf96-4a39-99b2-031c4976b9d6}" ma:internalName="TaxCatchAll" ma:showField="CatchAllData" ma:web="a6bddcc5-6f35-4c63-a394-a6a4504e7f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A8EA25-88D5-4481-8E3E-F7953A2444BE}">
  <ds:schemaRefs>
    <ds:schemaRef ds:uri="73f4482d-4bb9-4eac-81db-77d9c4a8f2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d70d7406-9abf-41a0-b173-37e4d45a520c"/>
    <ds:schemaRef ds:uri="484c8c59-755d-4516-b8d2-1621b38262b4"/>
  </ds:schemaRefs>
</ds:datastoreItem>
</file>

<file path=customXml/itemProps2.xml><?xml version="1.0" encoding="utf-8"?>
<ds:datastoreItem xmlns:ds="http://schemas.openxmlformats.org/officeDocument/2006/customXml" ds:itemID="{803134D0-780E-4563-A3EB-295DAB192354}">
  <ds:schemaRefs>
    <ds:schemaRef ds:uri="http://schemas.microsoft.com/sharepoint/v3/contenttype/forms"/>
  </ds:schemaRefs>
</ds:datastoreItem>
</file>

<file path=customXml/itemProps3.xml><?xml version="1.0" encoding="utf-8"?>
<ds:datastoreItem xmlns:ds="http://schemas.openxmlformats.org/officeDocument/2006/customXml" ds:itemID="{B9F8B5F3-F079-4460-8663-2DC4C9386B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0d7406-9abf-41a0-b173-37e4d45a520c"/>
    <ds:schemaRef ds:uri="484c8c59-755d-4516-b8d2-1621b38262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81d7846-d779-44d8-b3ef-8159b85e58e5}" enabled="1" method="Standard" siteId="{7c2da93e-cc41-4f85-94d2-a124c32f9b32}" removed="0"/>
</clbl:labelList>
</file>

<file path=docProps/app.xml><?xml version="1.0" encoding="utf-8"?>
<Properties xmlns="http://schemas.openxmlformats.org/officeDocument/2006/extended-properties" xmlns:vt="http://schemas.openxmlformats.org/officeDocument/2006/docPropsVTypes">
  <Template>Finansforbundet</Template>
  <TotalTime>3</TotalTime>
  <Words>4198</Words>
  <Application>Microsoft Office PowerPoint</Application>
  <PresentationFormat>Widescreen</PresentationFormat>
  <Paragraphs>147</Paragraphs>
  <Slides>23</Slides>
  <Notes>0</Notes>
  <HiddenSlides>0</HiddenSlides>
  <MMClips>0</MMClips>
  <ScaleCrop>false</ScaleCrop>
  <HeadingPairs>
    <vt:vector size="6" baseType="variant">
      <vt:variant>
        <vt:lpstr>Benyttede skrifttyper</vt:lpstr>
      </vt:variant>
      <vt:variant>
        <vt:i4>1</vt:i4>
      </vt:variant>
      <vt:variant>
        <vt:lpstr>Tema</vt:lpstr>
      </vt:variant>
      <vt:variant>
        <vt:i4>1</vt:i4>
      </vt:variant>
      <vt:variant>
        <vt:lpstr>Slidetitler</vt:lpstr>
      </vt:variant>
      <vt:variant>
        <vt:i4>23</vt:i4>
      </vt:variant>
    </vt:vector>
  </HeadingPairs>
  <TitlesOfParts>
    <vt:vector size="25" baseType="lpstr">
      <vt:lpstr>Arial</vt:lpstr>
      <vt:lpstr>Office-tema</vt:lpstr>
      <vt:lpstr>KREDSKATALOG 2026</vt:lpstr>
      <vt:lpstr>Tema: Trivsel og mental sundhed Støtte i forandringsprocesser</vt:lpstr>
      <vt:lpstr>Lær at tale om alt – også det, der er svært </vt:lpstr>
      <vt:lpstr>Det bæredygtige arbejdsliv: når professionel succes og mental sundhed går hånd i hånd</vt:lpstr>
      <vt:lpstr>Sustainable Performance: How to balance high performance and mental wellbeing (ENG)</vt:lpstr>
      <vt:lpstr>HjerneRO: Fra hjernekaos til hjernero </vt:lpstr>
      <vt:lpstr>Samarbejde på tværs af generationer: Når ung og erfaren skal lykkes sammen!  </vt:lpstr>
      <vt:lpstr>Mental styrke i en krævende og foranderlig hverdag </vt:lpstr>
      <vt:lpstr>Mental strength in a demanding and constantly changing work environment</vt:lpstr>
      <vt:lpstr>Bevægelse i et stillesiddende arbejdsliv  – slip stolen og frem energi, trivsel og performance </vt:lpstr>
      <vt:lpstr>Fra personlig indsigt til styrket samarbejde og bedre resultater  </vt:lpstr>
      <vt:lpstr>Tema: Personlig udvikling</vt:lpstr>
      <vt:lpstr>Skab hjernepauser, mental sundhed og rum for fordybelse</vt:lpstr>
      <vt:lpstr>Optimisme som drivkraft</vt:lpstr>
      <vt:lpstr>Kreativitet med Jacob Riising</vt:lpstr>
      <vt:lpstr>Brian fra Amager: Mod &amp; styrke</vt:lpstr>
      <vt:lpstr>Fra Topidræt til hverdagsvaner: Sådan skaber du succes</vt:lpstr>
      <vt:lpstr>Din indre stemme: Selvledelse og robusthed</vt:lpstr>
      <vt:lpstr>Tema: Faglig udvikling  Sektorens udvikling</vt:lpstr>
      <vt:lpstr>Tech, digitale Trends og kunstig intelligens </vt:lpstr>
      <vt:lpstr>Dora, Omnisbus, AI Act</vt:lpstr>
      <vt:lpstr>AI for begyndere: Målrettet din organisation</vt:lpstr>
      <vt:lpstr>AI Workshop for f.eks. Rådgivere, IT, eller ledere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skills for women 1st meet-up 08-09-2025</dc:title>
  <dc:creator>Lucia Lyng Velasco</dc:creator>
  <cp:lastModifiedBy>Evy Grønvall</cp:lastModifiedBy>
  <cp:revision>4</cp:revision>
  <dcterms:created xsi:type="dcterms:W3CDTF">2025-09-05T11:13:23Z</dcterms:created>
  <dcterms:modified xsi:type="dcterms:W3CDTF">2026-03-04T12:38:22Z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L_sAMAccountName">
    <vt:lpwstr>mj</vt:lpwstr>
  </property>
  <property fmtid="{D5CDD505-2E9C-101B-9397-08002B2CF9AE}" pid="3" name="DL_AuthorInitials">
    <vt:lpwstr>mj</vt:lpwstr>
  </property>
  <property fmtid="{D5CDD505-2E9C-101B-9397-08002B2CF9AE}" pid="4" name="fInit">
    <vt:lpwstr>mj</vt:lpwstr>
  </property>
  <property fmtid="{D5CDD505-2E9C-101B-9397-08002B2CF9AE}" pid="5" name="fNavn">
    <vt:lpwstr>Michael Juel Mortensen</vt:lpwstr>
  </property>
  <property fmtid="{D5CDD505-2E9C-101B-9397-08002B2CF9AE}" pid="6" name="fTlf">
    <vt:lpwstr>+4532661366</vt:lpwstr>
  </property>
  <property fmtid="{D5CDD505-2E9C-101B-9397-08002B2CF9AE}" pid="7" name="fEpost">
    <vt:lpwstr>mj@finansforbundet.dk</vt:lpwstr>
  </property>
  <property fmtid="{D5CDD505-2E9C-101B-9397-08002B2CF9AE}" pid="8" name="fLogo">
    <vt:lpwstr>http://www.exformatics.com/images/logo_new.jpg</vt:lpwstr>
  </property>
  <property fmtid="{D5CDD505-2E9C-101B-9397-08002B2CF9AE}" pid="9" name="EntityNameForeign">
    <vt:lpwstr>DL_Activities</vt:lpwstr>
  </property>
  <property fmtid="{D5CDD505-2E9C-101B-9397-08002B2CF9AE}" pid="10" name="EntityId">
    <vt:lpwstr>44563</vt:lpwstr>
  </property>
  <property fmtid="{D5CDD505-2E9C-101B-9397-08002B2CF9AE}" pid="11" name="DL_Id">
    <vt:lpwstr>44563</vt:lpwstr>
  </property>
  <property fmtid="{D5CDD505-2E9C-101B-9397-08002B2CF9AE}" pid="12" name="DL_CaseNo">
    <vt:lpwstr>202002235</vt:lpwstr>
  </property>
  <property fmtid="{D5CDD505-2E9C-101B-9397-08002B2CF9AE}" pid="13" name="sNr">
    <vt:lpwstr>202002235</vt:lpwstr>
  </property>
  <property fmtid="{D5CDD505-2E9C-101B-9397-08002B2CF9AE}" pid="14" name="sTitel">
    <vt:lpwstr>IT-Michael</vt:lpwstr>
  </property>
  <property fmtid="{D5CDD505-2E9C-101B-9397-08002B2CF9AE}" pid="15" name="sInit">
    <vt:lpwstr>mj</vt:lpwstr>
  </property>
  <property fmtid="{D5CDD505-2E9C-101B-9397-08002B2CF9AE}" pid="16" name="sProjekt">
    <vt:lpwstr/>
  </property>
  <property fmtid="{D5CDD505-2E9C-101B-9397-08002B2CF9AE}" pid="17" name="CaseNo">
    <vt:lpwstr>202002235</vt:lpwstr>
  </property>
  <property fmtid="{D5CDD505-2E9C-101B-9397-08002B2CF9AE}" pid="18" name="sAnsvarligNavn">
    <vt:lpwstr>Michael Juel Mortensen</vt:lpwstr>
  </property>
  <property fmtid="{D5CDD505-2E9C-101B-9397-08002B2CF9AE}" pid="19" name="sAnsvarligEmail">
    <vt:lpwstr>mj@finansforbundet.dk</vt:lpwstr>
  </property>
  <property fmtid="{D5CDD505-2E9C-101B-9397-08002B2CF9AE}" pid="20" name="sAnsvarligTelefon">
    <vt:lpwstr>+4532661366</vt:lpwstr>
  </property>
  <property fmtid="{D5CDD505-2E9C-101B-9397-08002B2CF9AE}" pid="21" name="sGruppe">
    <vt:lpwstr>Adm-IT</vt:lpwstr>
  </property>
  <property fmtid="{D5CDD505-2E9C-101B-9397-08002B2CF9AE}" pid="22" name="sUndergruppe">
    <vt:lpwstr>Administration</vt:lpwstr>
  </property>
  <property fmtid="{D5CDD505-2E9C-101B-9397-08002B2CF9AE}" pid="23" name="EXDocumentID">
    <vt:lpwstr>000399989</vt:lpwstr>
  </property>
  <property fmtid="{D5CDD505-2E9C-101B-9397-08002B2CF9AE}" pid="24" name="ContentTypeId">
    <vt:lpwstr>0x010100E5CC67C865A38A4DAB8BB7E7C2A80B5E</vt:lpwstr>
  </property>
  <property fmtid="{D5CDD505-2E9C-101B-9397-08002B2CF9AE}" pid="25" name="MediaServiceImageTags">
    <vt:lpwstr/>
  </property>
</Properties>
</file>