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9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8DE4D3-8805-4903-B796-20263A66F0F7}" v="2" dt="2026-01-22T12:41:51.2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74" d="100"/>
          <a:sy n="74" d="100"/>
        </p:scale>
        <p:origin x="684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kke Hoppe-Eriksen" userId="ef0287f3-763c-4561-be53-258ff7a88bbf" providerId="ADAL" clId="{9C7D4911-C0E6-4E5B-AB77-DCA08DE4466B}"/>
    <pc:docChg chg="undo redo custSel modSld">
      <pc:chgData name="Rikke Hoppe-Eriksen" userId="ef0287f3-763c-4561-be53-258ff7a88bbf" providerId="ADAL" clId="{9C7D4911-C0E6-4E5B-AB77-DCA08DE4466B}" dt="2026-01-22T12:42:22.284" v="828" actId="20577"/>
      <pc:docMkLst>
        <pc:docMk/>
      </pc:docMkLst>
      <pc:sldChg chg="modSp mod">
        <pc:chgData name="Rikke Hoppe-Eriksen" userId="ef0287f3-763c-4561-be53-258ff7a88bbf" providerId="ADAL" clId="{9C7D4911-C0E6-4E5B-AB77-DCA08DE4466B}" dt="2026-01-22T11:56:19.677" v="12" actId="20577"/>
        <pc:sldMkLst>
          <pc:docMk/>
          <pc:sldMk cId="4276078330" sldId="258"/>
        </pc:sldMkLst>
        <pc:spChg chg="mod">
          <ac:chgData name="Rikke Hoppe-Eriksen" userId="ef0287f3-763c-4561-be53-258ff7a88bbf" providerId="ADAL" clId="{9C7D4911-C0E6-4E5B-AB77-DCA08DE4466B}" dt="2026-01-22T11:56:19.677" v="12" actId="20577"/>
          <ac:spMkLst>
            <pc:docMk/>
            <pc:sldMk cId="4276078330" sldId="258"/>
            <ac:spMk id="24" creationId="{BDB1734B-5C46-CAC0-7D90-27395EDAB7B5}"/>
          </ac:spMkLst>
        </pc:spChg>
      </pc:sldChg>
      <pc:sldChg chg="modSp mod">
        <pc:chgData name="Rikke Hoppe-Eriksen" userId="ef0287f3-763c-4561-be53-258ff7a88bbf" providerId="ADAL" clId="{9C7D4911-C0E6-4E5B-AB77-DCA08DE4466B}" dt="2026-01-22T12:00:43.295" v="101" actId="20577"/>
        <pc:sldMkLst>
          <pc:docMk/>
          <pc:sldMk cId="1762499456" sldId="259"/>
        </pc:sldMkLst>
        <pc:spChg chg="mod">
          <ac:chgData name="Rikke Hoppe-Eriksen" userId="ef0287f3-763c-4561-be53-258ff7a88bbf" providerId="ADAL" clId="{9C7D4911-C0E6-4E5B-AB77-DCA08DE4466B}" dt="2026-01-22T12:00:43.295" v="101" actId="20577"/>
          <ac:spMkLst>
            <pc:docMk/>
            <pc:sldMk cId="1762499456" sldId="259"/>
            <ac:spMk id="3" creationId="{6198E3FF-9429-4DED-D09F-05B4D461B5E5}"/>
          </ac:spMkLst>
        </pc:spChg>
      </pc:sldChg>
      <pc:sldChg chg="modSp mod">
        <pc:chgData name="Rikke Hoppe-Eriksen" userId="ef0287f3-763c-4561-be53-258ff7a88bbf" providerId="ADAL" clId="{9C7D4911-C0E6-4E5B-AB77-DCA08DE4466B}" dt="2026-01-22T12:18:34.490" v="204" actId="14100"/>
        <pc:sldMkLst>
          <pc:docMk/>
          <pc:sldMk cId="3979539292" sldId="260"/>
        </pc:sldMkLst>
        <pc:spChg chg="mod">
          <ac:chgData name="Rikke Hoppe-Eriksen" userId="ef0287f3-763c-4561-be53-258ff7a88bbf" providerId="ADAL" clId="{9C7D4911-C0E6-4E5B-AB77-DCA08DE4466B}" dt="2026-01-22T12:18:34.490" v="204" actId="14100"/>
          <ac:spMkLst>
            <pc:docMk/>
            <pc:sldMk cId="3979539292" sldId="260"/>
            <ac:spMk id="3" creationId="{C482E277-FC3A-7D66-698B-F2182A759080}"/>
          </ac:spMkLst>
        </pc:spChg>
      </pc:sldChg>
      <pc:sldChg chg="modSp mod">
        <pc:chgData name="Rikke Hoppe-Eriksen" userId="ef0287f3-763c-4561-be53-258ff7a88bbf" providerId="ADAL" clId="{9C7D4911-C0E6-4E5B-AB77-DCA08DE4466B}" dt="2026-01-22T12:28:35.817" v="492" actId="20577"/>
        <pc:sldMkLst>
          <pc:docMk/>
          <pc:sldMk cId="2689074687" sldId="261"/>
        </pc:sldMkLst>
        <pc:spChg chg="mod">
          <ac:chgData name="Rikke Hoppe-Eriksen" userId="ef0287f3-763c-4561-be53-258ff7a88bbf" providerId="ADAL" clId="{9C7D4911-C0E6-4E5B-AB77-DCA08DE4466B}" dt="2026-01-22T12:28:35.817" v="492" actId="20577"/>
          <ac:spMkLst>
            <pc:docMk/>
            <pc:sldMk cId="2689074687" sldId="261"/>
            <ac:spMk id="3" creationId="{A7B4EB3C-A8A0-CA81-2A47-48147D6196DC}"/>
          </ac:spMkLst>
        </pc:spChg>
      </pc:sldChg>
      <pc:sldChg chg="modSp mod">
        <pc:chgData name="Rikke Hoppe-Eriksen" userId="ef0287f3-763c-4561-be53-258ff7a88bbf" providerId="ADAL" clId="{9C7D4911-C0E6-4E5B-AB77-DCA08DE4466B}" dt="2026-01-22T12:31:10.711" v="555" actId="20577"/>
        <pc:sldMkLst>
          <pc:docMk/>
          <pc:sldMk cId="247032387" sldId="263"/>
        </pc:sldMkLst>
        <pc:spChg chg="mod">
          <ac:chgData name="Rikke Hoppe-Eriksen" userId="ef0287f3-763c-4561-be53-258ff7a88bbf" providerId="ADAL" clId="{9C7D4911-C0E6-4E5B-AB77-DCA08DE4466B}" dt="2026-01-22T12:31:10.711" v="555" actId="20577"/>
          <ac:spMkLst>
            <pc:docMk/>
            <pc:sldMk cId="247032387" sldId="263"/>
            <ac:spMk id="3" creationId="{B8FE0288-9B75-C7FA-F1CB-E9D4F91835BE}"/>
          </ac:spMkLst>
        </pc:spChg>
      </pc:sldChg>
      <pc:sldChg chg="modSp mod">
        <pc:chgData name="Rikke Hoppe-Eriksen" userId="ef0287f3-763c-4561-be53-258ff7a88bbf" providerId="ADAL" clId="{9C7D4911-C0E6-4E5B-AB77-DCA08DE4466B}" dt="2026-01-22T12:35:32.145" v="612" actId="20577"/>
        <pc:sldMkLst>
          <pc:docMk/>
          <pc:sldMk cId="2794003013" sldId="264"/>
        </pc:sldMkLst>
        <pc:spChg chg="mod">
          <ac:chgData name="Rikke Hoppe-Eriksen" userId="ef0287f3-763c-4561-be53-258ff7a88bbf" providerId="ADAL" clId="{9C7D4911-C0E6-4E5B-AB77-DCA08DE4466B}" dt="2026-01-22T12:35:32.145" v="612" actId="20577"/>
          <ac:spMkLst>
            <pc:docMk/>
            <pc:sldMk cId="2794003013" sldId="264"/>
            <ac:spMk id="3" creationId="{9794675D-B964-DBA5-426A-EA03A63E474C}"/>
          </ac:spMkLst>
        </pc:spChg>
      </pc:sldChg>
      <pc:sldChg chg="modSp mod">
        <pc:chgData name="Rikke Hoppe-Eriksen" userId="ef0287f3-763c-4561-be53-258ff7a88bbf" providerId="ADAL" clId="{9C7D4911-C0E6-4E5B-AB77-DCA08DE4466B}" dt="2026-01-22T12:40:33.277" v="770" actId="20577"/>
        <pc:sldMkLst>
          <pc:docMk/>
          <pc:sldMk cId="3441058316" sldId="265"/>
        </pc:sldMkLst>
        <pc:spChg chg="mod">
          <ac:chgData name="Rikke Hoppe-Eriksen" userId="ef0287f3-763c-4561-be53-258ff7a88bbf" providerId="ADAL" clId="{9C7D4911-C0E6-4E5B-AB77-DCA08DE4466B}" dt="2026-01-22T12:40:33.277" v="770" actId="20577"/>
          <ac:spMkLst>
            <pc:docMk/>
            <pc:sldMk cId="3441058316" sldId="265"/>
            <ac:spMk id="3" creationId="{4EEC936C-39F6-14DA-A2E4-B9857723B9AD}"/>
          </ac:spMkLst>
        </pc:spChg>
      </pc:sldChg>
      <pc:sldChg chg="modSp mod">
        <pc:chgData name="Rikke Hoppe-Eriksen" userId="ef0287f3-763c-4561-be53-258ff7a88bbf" providerId="ADAL" clId="{9C7D4911-C0E6-4E5B-AB77-DCA08DE4466B}" dt="2026-01-22T12:42:22.284" v="828" actId="20577"/>
        <pc:sldMkLst>
          <pc:docMk/>
          <pc:sldMk cId="1615460445" sldId="266"/>
        </pc:sldMkLst>
        <pc:spChg chg="mod">
          <ac:chgData name="Rikke Hoppe-Eriksen" userId="ef0287f3-763c-4561-be53-258ff7a88bbf" providerId="ADAL" clId="{9C7D4911-C0E6-4E5B-AB77-DCA08DE4466B}" dt="2026-01-22T12:42:22.284" v="828" actId="20577"/>
          <ac:spMkLst>
            <pc:docMk/>
            <pc:sldMk cId="1615460445" sldId="266"/>
            <ac:spMk id="3" creationId="{E71EB1FC-76E7-F8DD-3D24-F95115C62D1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806C48BB-4A63-4A90-B2FD-867287D098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>
              <a:solidFill>
                <a:srgbClr val="00196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1C51F93-47F1-47D4-924C-176AD79113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B2A7C-6135-45F0-9ECA-8C5102577C39}" type="datetimeFigureOut">
              <a:rPr lang="da-DK" smtClean="0">
                <a:latin typeface="Arial" panose="020B0604020202020204" pitchFamily="34" charset="0"/>
                <a:cs typeface="Arial" panose="020B0604020202020204" pitchFamily="34" charset="0"/>
              </a:rPr>
              <a:t>22-01-2026</a:t>
            </a:fld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253530B-A5EA-4A44-82F0-C4391EBF7A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39BB854-AA0E-4D59-A8B5-6E7B5B5A9D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23520-170F-45CF-A2DA-FD5614B92869}" type="slidenum">
              <a:rPr lang="da-DK" smtClean="0"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6071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4FE394E-63E0-48C0-A7DE-1735F7C49101}" type="datetimeFigureOut">
              <a:rPr lang="da-DK" smtClean="0"/>
              <a:pPr/>
              <a:t>22-01-2026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6F891D-1D96-456C-99DE-6FF75A310EB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42828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3179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-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7395" y="360000"/>
            <a:ext cx="1641402" cy="575999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 userDrawn="1"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28016417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+ elem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3872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5069E749-0D94-4B40-9493-5D2B9A91E77F}"/>
              </a:ext>
            </a:extLst>
          </p:cNvPr>
          <p:cNvSpPr txBox="1"/>
          <p:nvPr userDrawn="1"/>
        </p:nvSpPr>
        <p:spPr>
          <a:xfrm>
            <a:off x="-1397479" y="0"/>
            <a:ext cx="1274387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felt til valgfrit element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Skal der vises et større element – vælges layoutet ”Element u/tekst”</a:t>
            </a:r>
          </a:p>
          <a:p>
            <a:endParaRPr lang="da-DK" sz="1100" b="0" dirty="0">
              <a:solidFill>
                <a:schemeClr val="accent2"/>
              </a:solidFill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D228619-7AD1-4B3C-8594-2DBB998BA5A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364800" y="1980000"/>
            <a:ext cx="4744800" cy="423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36810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lement u/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3872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CDA9DB07-933E-4F50-854B-530ABB65A855}"/>
              </a:ext>
            </a:extLst>
          </p:cNvPr>
          <p:cNvSpPr txBox="1"/>
          <p:nvPr userDrawn="1"/>
        </p:nvSpPr>
        <p:spPr>
          <a:xfrm>
            <a:off x="-1397479" y="0"/>
            <a:ext cx="13974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felt til diagram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Skal der skrives tekst til elementet – vælges layoutet ”Tekst + element”</a:t>
            </a:r>
          </a:p>
          <a:p>
            <a:endParaRPr lang="da-DK" sz="1100" b="0" dirty="0">
              <a:solidFill>
                <a:schemeClr val="accent2"/>
              </a:solidFill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82609D1-E96A-40F7-ADD6-628D5CD3030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79499" y="1980000"/>
            <a:ext cx="10029600" cy="423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0242099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verskrift + vide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4" name="Pladsholder til medieklip 3">
            <a:extLst>
              <a:ext uri="{FF2B5EF4-FFF2-40B4-BE49-F238E27FC236}">
                <a16:creationId xmlns:a16="http://schemas.microsoft.com/office/drawing/2014/main" id="{4BE0A61E-C3E8-4AA6-A6F6-5EFBCE1D63E5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1079500" y="1980000"/>
            <a:ext cx="7387200" cy="4230000"/>
          </a:xfrm>
        </p:spPr>
        <p:txBody>
          <a:bodyPr/>
          <a:lstStyle/>
          <a:p>
            <a:r>
              <a:rPr lang="da-DK"/>
              <a:t>Klik på ikonet for at tilføje et medie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1C880CEE-1C13-4651-AFF8-73834D3D9C8C}"/>
              </a:ext>
            </a:extLst>
          </p:cNvPr>
          <p:cNvSpPr txBox="1"/>
          <p:nvPr userDrawn="1"/>
        </p:nvSpPr>
        <p:spPr>
          <a:xfrm>
            <a:off x="-1397479" y="0"/>
            <a:ext cx="12743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 og videofelt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Den video du indsætter fylder pladsholderen.</a:t>
            </a:r>
          </a:p>
        </p:txBody>
      </p:sp>
    </p:spTree>
    <p:extLst>
      <p:ext uri="{BB962C8B-B14F-4D97-AF65-F5344CB8AC3E}">
        <p14:creationId xmlns:p14="http://schemas.microsoft.com/office/powerpoint/2010/main" val="1037951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- fuldt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4" name="Pladsholder til medieklip 3">
            <a:extLst>
              <a:ext uri="{FF2B5EF4-FFF2-40B4-BE49-F238E27FC236}">
                <a16:creationId xmlns:a16="http://schemas.microsoft.com/office/drawing/2014/main" id="{4BE0A61E-C3E8-4AA6-A6F6-5EFBCE1D63E5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89600" cy="6858000"/>
          </a:xfrm>
        </p:spPr>
        <p:txBody>
          <a:bodyPr/>
          <a:lstStyle/>
          <a:p>
            <a:r>
              <a:rPr lang="da-DK"/>
              <a:t>Klik på ikonet for at tilføje et medie</a:t>
            </a:r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81E66E48-BC9F-4E17-A811-E690074C05B6}"/>
              </a:ext>
            </a:extLst>
          </p:cNvPr>
          <p:cNvSpPr txBox="1"/>
          <p:nvPr userDrawn="1"/>
        </p:nvSpPr>
        <p:spPr>
          <a:xfrm>
            <a:off x="-1397479" y="0"/>
            <a:ext cx="1274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Videoen fylder hele siden.</a:t>
            </a:r>
          </a:p>
        </p:txBody>
      </p:sp>
    </p:spTree>
    <p:extLst>
      <p:ext uri="{BB962C8B-B14F-4D97-AF65-F5344CB8AC3E}">
        <p14:creationId xmlns:p14="http://schemas.microsoft.com/office/powerpoint/2010/main" val="21001440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_ide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1" y="2430000"/>
            <a:ext cx="9143999" cy="1800000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pic>
        <p:nvPicPr>
          <p:cNvPr id="6" name="Billede 5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081D9564-03BD-4183-91E0-48ADE41F36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1BB5BAB5-4944-49F3-A4A2-4F7506833D86}"/>
              </a:ext>
            </a:extLst>
          </p:cNvPr>
          <p:cNvSpPr txBox="1"/>
          <p:nvPr userDrawn="1"/>
        </p:nvSpPr>
        <p:spPr>
          <a:xfrm>
            <a:off x="-1415561" y="0"/>
            <a:ext cx="123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baggrunds- grafik og overskrift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15038633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_Vide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1" y="2430000"/>
            <a:ext cx="9143999" cy="1800000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pic>
        <p:nvPicPr>
          <p:cNvPr id="6" name="Billede 5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081D9564-03BD-4183-91E0-48ADE41F36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64D83623-5A7C-46FB-A9B9-08D3AF74262C}"/>
              </a:ext>
            </a:extLst>
          </p:cNvPr>
          <p:cNvSpPr txBox="1"/>
          <p:nvPr userDrawn="1"/>
        </p:nvSpPr>
        <p:spPr>
          <a:xfrm>
            <a:off x="-1415561" y="0"/>
            <a:ext cx="123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baggrunds- grafik og overskrift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3385995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_FO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1" y="2430000"/>
            <a:ext cx="9143999" cy="1800000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081D9564-03BD-4183-91E0-48ADE41F36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000" y="360000"/>
            <a:ext cx="235459" cy="395999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A1DDAB5D-50CA-4D81-90A9-C7F1B27AED3D}"/>
              </a:ext>
            </a:extLst>
          </p:cNvPr>
          <p:cNvSpPr txBox="1"/>
          <p:nvPr userDrawn="1"/>
        </p:nvSpPr>
        <p:spPr>
          <a:xfrm>
            <a:off x="-1415561" y="0"/>
            <a:ext cx="123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baggrunds- grafik og overskrift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18042892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_fuldside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7B09BBE5-4447-4617-B001-8FABBEBC613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89600" cy="68580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13" name="Pladsholder til billede 12">
            <a:extLst>
              <a:ext uri="{FF2B5EF4-FFF2-40B4-BE49-F238E27FC236}">
                <a16:creationId xmlns:a16="http://schemas.microsoft.com/office/drawing/2014/main" id="{40B71F0E-9797-491E-A2D3-123CFCD1A7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96000" y="360000"/>
            <a:ext cx="234000" cy="396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FBB51C28-DF2B-479A-B56E-8C7C7F9B0209}"/>
              </a:ext>
            </a:extLst>
          </p:cNvPr>
          <p:cNvSpPr txBox="1"/>
          <p:nvPr userDrawn="1"/>
        </p:nvSpPr>
        <p:spPr>
          <a:xfrm>
            <a:off x="-1468316" y="0"/>
            <a:ext cx="128367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Indsæt fuldside billede ved klik på billede ikon midt på siden.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Dernæst højreklik og vælg ”flyt bagest”.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Logo og overskrift har fast placering og skriftstørrelse. Vælg derfor et foto, som egner sig til at have en overskrift i midten.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Er der brug for at skifte logomærket (F’et) øverst på siden, fordi billedet er for mørkt/lyst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2588416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7395" y="360000"/>
            <a:ext cx="1641402" cy="575999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 userDrawn="1"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1980508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7395" y="360000"/>
            <a:ext cx="1641402" cy="575999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 userDrawn="1"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243532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hvi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>
                <a:solidFill>
                  <a:srgbClr val="00196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7395" y="360000"/>
            <a:ext cx="1641402" cy="575999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 userDrawn="1"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490198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og indholdsobjek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3872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CDA9DB07-933E-4F50-854B-530ABB65A855}"/>
              </a:ext>
            </a:extLst>
          </p:cNvPr>
          <p:cNvSpPr txBox="1"/>
          <p:nvPr userDrawn="1"/>
        </p:nvSpPr>
        <p:spPr>
          <a:xfrm>
            <a:off x="-1397479" y="0"/>
            <a:ext cx="13974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felt til diagram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Skal der skrives tekst til elementet – vælges layoutet ”Tekst + element”</a:t>
            </a:r>
          </a:p>
          <a:p>
            <a:endParaRPr lang="da-DK" sz="1100" b="0" dirty="0">
              <a:solidFill>
                <a:schemeClr val="accent2"/>
              </a:solidFill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82609D1-E96A-40F7-ADD6-628D5CD3030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79499" y="1980000"/>
            <a:ext cx="10029600" cy="423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250587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- fuldsid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7B09BBE5-4447-4617-B001-8FABBEBC613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3" name="Pladsholder til billede 12">
            <a:extLst>
              <a:ext uri="{FF2B5EF4-FFF2-40B4-BE49-F238E27FC236}">
                <a16:creationId xmlns:a16="http://schemas.microsoft.com/office/drawing/2014/main" id="{40B71F0E-9797-491E-A2D3-123CFCD1A7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96000" y="360000"/>
            <a:ext cx="234000" cy="396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AD31EA2-3AC1-4073-BCB1-F59A20C5BD97}"/>
              </a:ext>
            </a:extLst>
          </p:cNvPr>
          <p:cNvSpPr txBox="1"/>
          <p:nvPr userDrawn="1"/>
        </p:nvSpPr>
        <p:spPr>
          <a:xfrm>
            <a:off x="-1468316" y="0"/>
            <a:ext cx="128367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Indsæt fuldside billede ved klik på billede ikon midt på siden.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Dernæst højreklik og vælg ”flyt bagest”.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Logo, undertitel og overskrift har fast placering og skriftstørrelse. Vælg derfor et foto, som egner sig til at have en overskrift i midten.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Er der brug for at skifte logomærket (F’et) øverst på siden fordi billedet er for mørkt/lyst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2730278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80000" y="1980000"/>
            <a:ext cx="7387200" cy="4230000"/>
          </a:xfrm>
        </p:spPr>
        <p:txBody>
          <a:bodyPr/>
          <a:lstStyle>
            <a:lvl1pPr marL="288000" indent="-288000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1965"/>
                </a:solidFill>
              </a:defRPr>
            </a:lvl1pPr>
            <a:lvl2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lang="da-DK" sz="2400" kern="1200" dirty="0">
                <a:solidFill>
                  <a:srgbClr val="00196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sz="2400">
                <a:solidFill>
                  <a:srgbClr val="001965"/>
                </a:solidFill>
              </a:defRPr>
            </a:lvl3pPr>
            <a:lvl4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sz="2400">
                <a:solidFill>
                  <a:srgbClr val="001965"/>
                </a:solidFill>
              </a:defRPr>
            </a:lvl4pPr>
            <a:lvl5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sz="2400">
                <a:solidFill>
                  <a:srgbClr val="001965"/>
                </a:solidFill>
              </a:defRPr>
            </a:lvl5pPr>
          </a:lstStyle>
          <a:p>
            <a:pPr lvl="0"/>
            <a:r>
              <a:rPr lang="da-DK" dirty="0"/>
              <a:t>Bullet agenda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A20AA485-9A70-4707-A699-8AE8DEC27753}"/>
              </a:ext>
            </a:extLst>
          </p:cNvPr>
          <p:cNvSpPr txBox="1"/>
          <p:nvPr userDrawn="1"/>
        </p:nvSpPr>
        <p:spPr>
          <a:xfrm>
            <a:off x="-1397479" y="0"/>
            <a:ext cx="12743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 og tekstfelt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</p:txBody>
      </p:sp>
    </p:spTree>
    <p:extLst>
      <p:ext uri="{BB962C8B-B14F-4D97-AF65-F5344CB8AC3E}">
        <p14:creationId xmlns:p14="http://schemas.microsoft.com/office/powerpoint/2010/main" val="6572582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kelt tekstbok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7387200" cy="4230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b="0">
                <a:solidFill>
                  <a:srgbClr val="001965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2pPr>
            <a:lvl3pPr marL="288000" indent="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3pPr>
            <a:lvl4pPr marL="288000" indent="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+mj-lt"/>
              <a:buNone/>
              <a:defRPr>
                <a:solidFill>
                  <a:srgbClr val="001965"/>
                </a:solidFill>
              </a:defRPr>
            </a:lvl4pPr>
            <a:lvl5pPr marL="1206900" indent="-34290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+mj-lt"/>
              <a:buAutoNum type="arabicPeriod"/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BBE42AD3-DE01-4014-9182-3AB47EC9BDDF}"/>
              </a:ext>
            </a:extLst>
          </p:cNvPr>
          <p:cNvSpPr txBox="1"/>
          <p:nvPr userDrawn="1"/>
        </p:nvSpPr>
        <p:spPr>
          <a:xfrm>
            <a:off x="-1397479" y="0"/>
            <a:ext cx="1274387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 og tekstfelt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</a:t>
            </a:r>
            <a:r>
              <a:rPr lang="da-DK" sz="1100" b="0" dirty="0">
                <a:solidFill>
                  <a:schemeClr val="accent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8538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tekstboks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47448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Pladsholder til tekst 6">
            <a:extLst>
              <a:ext uri="{FF2B5EF4-FFF2-40B4-BE49-F238E27FC236}">
                <a16:creationId xmlns:a16="http://schemas.microsoft.com/office/drawing/2014/main" id="{85ED9B94-C586-4A54-84CD-E6A91625BD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48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4560F55-B726-4962-8749-2BC8557B94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64800" y="1079500"/>
            <a:ext cx="4744800" cy="576263"/>
          </a:xfrm>
        </p:spPr>
        <p:txBody>
          <a:bodyPr anchor="ctr" anchorCtr="0"/>
          <a:lstStyle>
            <a:lvl1pPr marL="0" indent="0">
              <a:lnSpc>
                <a:spcPts val="2700"/>
              </a:lnSpc>
              <a:spcBef>
                <a:spcPts val="0"/>
              </a:spcBef>
              <a:buNone/>
              <a:defRPr sz="2400" b="1">
                <a:solidFill>
                  <a:srgbClr val="001965"/>
                </a:solidFill>
              </a:defRPr>
            </a:lvl1pPr>
          </a:lstStyle>
          <a:p>
            <a:pPr lvl="0"/>
            <a:r>
              <a:rPr lang="da-DK" dirty="0"/>
              <a:t>Overskrift kan skrives i en eller flere linjer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E8D8E91B-8C45-4461-91EB-E934B25F3BA8}"/>
              </a:ext>
            </a:extLst>
          </p:cNvPr>
          <p:cNvSpPr txBox="1"/>
          <p:nvPr userDrawn="1"/>
        </p:nvSpPr>
        <p:spPr>
          <a:xfrm>
            <a:off x="-1397479" y="0"/>
            <a:ext cx="127438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overskrifter og tekstfelter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fed.</a:t>
            </a:r>
          </a:p>
        </p:txBody>
      </p:sp>
    </p:spTree>
    <p:extLst>
      <p:ext uri="{BB962C8B-B14F-4D97-AF65-F5344CB8AC3E}">
        <p14:creationId xmlns:p14="http://schemas.microsoft.com/office/powerpoint/2010/main" val="3331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boks + foto (højr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47448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6" name="Pladsholder til billede 5">
            <a:extLst>
              <a:ext uri="{FF2B5EF4-FFF2-40B4-BE49-F238E27FC236}">
                <a16:creationId xmlns:a16="http://schemas.microsoft.com/office/drawing/2014/main" id="{9EE20644-E995-463C-8301-109E10D8710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64800" y="0"/>
            <a:ext cx="5824800" cy="6858000"/>
          </a:xfrm>
        </p:spPr>
        <p:txBody>
          <a:bodyPr wrap="square" anchor="ctr" anchorCtr="1"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FB761568-09A5-4C0D-A9C6-F764CF7AEF7E}"/>
              </a:ext>
            </a:extLst>
          </p:cNvPr>
          <p:cNvSpPr txBox="1"/>
          <p:nvPr userDrawn="1"/>
        </p:nvSpPr>
        <p:spPr>
          <a:xfrm>
            <a:off x="-1397479" y="0"/>
            <a:ext cx="127438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billedfelt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For bedste resultat vælges et foto der svarer til størrelsen af pladsholderen.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Ønsker du at justere placeringen/beskære billedet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1872723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boks + foto (venstr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64800" y="1080000"/>
            <a:ext cx="47448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648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</p:txBody>
      </p:sp>
      <p:sp>
        <p:nvSpPr>
          <p:cNvPr id="8" name="Pladsholder til billede 12">
            <a:extLst>
              <a:ext uri="{FF2B5EF4-FFF2-40B4-BE49-F238E27FC236}">
                <a16:creationId xmlns:a16="http://schemas.microsoft.com/office/drawing/2014/main" id="{DC6E646A-9543-4F7E-AF44-A8D87577A9E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96000" y="360000"/>
            <a:ext cx="234000" cy="396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10" name="Pladsholder til billede 9">
            <a:extLst>
              <a:ext uri="{FF2B5EF4-FFF2-40B4-BE49-F238E27FC236}">
                <a16:creationId xmlns:a16="http://schemas.microsoft.com/office/drawing/2014/main" id="{0A5C0050-A6D5-4102-9FD7-586FBC2F66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824800" cy="6858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D8CF036-B972-426E-83D4-FB0543EFD245}"/>
              </a:ext>
            </a:extLst>
          </p:cNvPr>
          <p:cNvSpPr txBox="1"/>
          <p:nvPr userDrawn="1"/>
        </p:nvSpPr>
        <p:spPr>
          <a:xfrm>
            <a:off x="-1397479" y="0"/>
            <a:ext cx="12743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billedfelt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For bedste resultat vælges et foto der svarer til størrelsen af pladsholderen.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Ønsker du at justere placeringen/beskære billedet eller skifte logoet pga. billedet enten er for mørkt/lyst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1035998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verskrift + fo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CD3C8055-829C-4584-943A-A55C70EAED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80000" y="1980000"/>
            <a:ext cx="7387200" cy="4230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80D5D9D2-A4FE-4F3D-9BF2-61CF75A4B27E}"/>
              </a:ext>
            </a:extLst>
          </p:cNvPr>
          <p:cNvSpPr txBox="1"/>
          <p:nvPr userDrawn="1"/>
        </p:nvSpPr>
        <p:spPr>
          <a:xfrm>
            <a:off x="-1397479" y="0"/>
            <a:ext cx="12743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billedfelt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Billedet du indsætter fylder pladsholderen.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Ønsker du at justere placeringen/beskære billedet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82488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9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9444868-DE70-478E-99ED-5A3C084B2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7387200" cy="576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820265C-182A-4334-A34A-A781374D9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0000" y="1980000"/>
            <a:ext cx="7387200" cy="423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0082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5" r:id="rId2"/>
    <p:sldLayoutId id="2147483662" r:id="rId3"/>
    <p:sldLayoutId id="2147483664" r:id="rId4"/>
    <p:sldLayoutId id="2147483661" r:id="rId5"/>
    <p:sldLayoutId id="2147483663" r:id="rId6"/>
    <p:sldLayoutId id="2147483666" r:id="rId7"/>
    <p:sldLayoutId id="2147483667" r:id="rId8"/>
    <p:sldLayoutId id="2147483681" r:id="rId9"/>
    <p:sldLayoutId id="2147483672" r:id="rId10"/>
    <p:sldLayoutId id="2147483674" r:id="rId11"/>
    <p:sldLayoutId id="2147483677" r:id="rId12"/>
    <p:sldLayoutId id="2147483678" r:id="rId13"/>
    <p:sldLayoutId id="2147483668" r:id="rId14"/>
    <p:sldLayoutId id="2147483669" r:id="rId15"/>
    <p:sldLayoutId id="2147483670" r:id="rId16"/>
    <p:sldLayoutId id="2147483671" r:id="rId17"/>
    <p:sldLayoutId id="2147483682" r:id="rId18"/>
    <p:sldLayoutId id="2147483683" r:id="rId19"/>
    <p:sldLayoutId id="2147483684" r:id="rId20"/>
  </p:sldLayoutIdLst>
  <p:txStyles>
    <p:titleStyle>
      <a:lvl1pPr algn="l" defTabSz="914400" rtl="0" eaLnBrk="1" latinLnBrk="0" hangingPunct="1">
        <a:lnSpc>
          <a:spcPts val="2700"/>
        </a:lnSpc>
        <a:spcBef>
          <a:spcPct val="0"/>
        </a:spcBef>
        <a:buNone/>
        <a:defRPr sz="2400" b="1" i="0" kern="1200" baseline="0">
          <a:solidFill>
            <a:schemeClr val="bg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76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64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52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440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sforbundet.dk/dk/kredse/finansforbundet-kreds-vest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311892B-98BA-4212-B35C-807D61616F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Velkommen til Finansforbundet</a:t>
            </a:r>
            <a:br>
              <a:rPr lang="da-DK" dirty="0"/>
            </a:br>
            <a:r>
              <a:rPr lang="da-DK" dirty="0"/>
              <a:t>Kreds Vest</a:t>
            </a:r>
          </a:p>
        </p:txBody>
      </p:sp>
      <p:sp>
        <p:nvSpPr>
          <p:cNvPr id="5" name="Undertitel 4">
            <a:extLst>
              <a:ext uri="{FF2B5EF4-FFF2-40B4-BE49-F238E27FC236}">
                <a16:creationId xmlns:a16="http://schemas.microsoft.com/office/drawing/2014/main" id="{80B1EE3B-0EA5-4456-ABC2-915735CB6B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- en finanskreds i Finansforbundet</a:t>
            </a:r>
          </a:p>
        </p:txBody>
      </p:sp>
    </p:spTree>
    <p:extLst>
      <p:ext uri="{BB962C8B-B14F-4D97-AF65-F5344CB8AC3E}">
        <p14:creationId xmlns:p14="http://schemas.microsoft.com/office/powerpoint/2010/main" val="3409880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92D135-1886-4096-7DF2-6E5F67B85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Arrangementer 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EEC936C-39F6-14DA-A2E4-B9857723B9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7025614" cy="4230000"/>
          </a:xfrm>
        </p:spPr>
        <p:txBody>
          <a:bodyPr/>
          <a:lstStyle/>
          <a:p>
            <a:pPr marR="859790" indent="-6350">
              <a:lnSpc>
                <a:spcPct val="107000"/>
              </a:lnSpc>
              <a:spcAft>
                <a:spcPts val="2385"/>
              </a:spcAft>
            </a:pPr>
            <a:r>
              <a:rPr lang="da-DK" sz="1800" kern="100" dirty="0">
                <a:solidFill>
                  <a:srgbClr val="001965"/>
                </a:solidFill>
                <a:effectLst/>
                <a:latin typeface="+mj-lt"/>
                <a:ea typeface="Arial" panose="020B0604020202020204" pitchFamily="34" charset="0"/>
              </a:rPr>
              <a:t>For de tillidsvalgte gennemføres forskellige former for seminar, temadage, aftalekonferencer og lignende. </a:t>
            </a:r>
            <a:endParaRPr lang="da-DK" sz="18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>
              <a:lnSpc>
                <a:spcPts val="2160"/>
              </a:lnSpc>
              <a:spcAft>
                <a:spcPts val="600"/>
              </a:spcAft>
            </a:pPr>
            <a:r>
              <a:rPr lang="da-DK" sz="1800" dirty="0">
                <a:solidFill>
                  <a:srgbClr val="001965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For alle kredsens medlemmer holdes blandt andet midtvejsmøder, medlemsmøder og bankospil. Disse arrangementer indeholder et fagligt oplæg om kredsens aktuelle fokusområder.</a:t>
            </a:r>
          </a:p>
          <a:p>
            <a:pPr>
              <a:lnSpc>
                <a:spcPts val="2160"/>
              </a:lnSpc>
              <a:spcAft>
                <a:spcPts val="600"/>
              </a:spcAft>
            </a:pPr>
            <a:endParaRPr lang="da-DK" sz="1800" dirty="0">
              <a:solidFill>
                <a:srgbClr val="001965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59790" indent="-6350">
              <a:lnSpc>
                <a:spcPts val="2160"/>
              </a:lnSpc>
              <a:spcAft>
                <a:spcPts val="600"/>
              </a:spcAft>
            </a:pPr>
            <a:r>
              <a:rPr lang="da-DK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I samarbejde med Finansforbundet Assurandørkredsen og Finansforbundet Kreds Øst – også kaldet "3-kløveret" – tilstræbes det hvert andet år at holde fælles medlemsmøder med aktuelle emner, ligesom det tilstræbes hvert andet år at planlægge et fælles tillidsrepræsentantseminar.</a:t>
            </a:r>
            <a:endParaRPr lang="da-DK" sz="12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41058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F1901D-2534-68D7-11E0-DF958C716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Kommunikation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71EB1FC-76E7-F8DD-3D24-F95115C62D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6350" indent="-6350">
              <a:lnSpc>
                <a:spcPct val="107000"/>
              </a:lnSpc>
              <a:spcAft>
                <a:spcPts val="15"/>
              </a:spcAft>
            </a:pPr>
            <a:r>
              <a:rPr lang="da-DK" sz="1400" b="1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Hjemmeside</a:t>
            </a:r>
          </a:p>
          <a:p>
            <a:pPr marR="892175" indent="-63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da-DK" sz="14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Kredsens hjemmeside findes på </a:t>
            </a:r>
            <a:r>
              <a:rPr lang="da-DK" sz="1400" u="sng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Finansforbundet Kreds Vest</a:t>
            </a:r>
            <a:r>
              <a:rPr lang="da-DK" sz="14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</a:t>
            </a: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hvor du kan finde information om kredsen, nyheder, arrangementer m.v.</a:t>
            </a: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Under fanen "For tillidsvalgte" ligger sektionen "Vigtige informationer til dig som tillidsvalgt", hvor du finder en række nyttige oplysninger.</a:t>
            </a:r>
          </a:p>
          <a:p>
            <a:pPr marR="892175" indent="-63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50" indent="-6350">
              <a:lnSpc>
                <a:spcPct val="107000"/>
              </a:lnSpc>
              <a:spcAft>
                <a:spcPts val="15"/>
              </a:spcAft>
            </a:pPr>
            <a:r>
              <a:rPr lang="da-DK" sz="1400" b="1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Kredskontoret</a:t>
            </a:r>
          </a:p>
          <a:p>
            <a:pPr marR="892175" indent="-6350">
              <a:lnSpc>
                <a:spcPct val="110000"/>
              </a:lnSpc>
              <a:spcAft>
                <a:spcPts val="1985"/>
              </a:spcAft>
            </a:pP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Konsulent Niels Jensen, </a:t>
            </a:r>
            <a:r>
              <a:rPr lang="da-DK" sz="1400" u="sng" kern="100" dirty="0">
                <a:solidFill>
                  <a:srgbClr val="001965"/>
                </a:solidFill>
                <a:effectLst/>
                <a:uFill>
                  <a:solidFill>
                    <a:srgbClr val="001965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</a:rPr>
              <a:t>nj@finansforbundet.dk </a:t>
            </a: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telefon 32 66 14 26 og administrator </a:t>
            </a:r>
            <a:r>
              <a:rPr lang="da-DK" sz="1400" kern="100" dirty="0">
                <a:ea typeface="Arial" panose="020B0604020202020204" pitchFamily="34" charset="0"/>
              </a:rPr>
              <a:t>Rikke Hoppe-Eriksen</a:t>
            </a: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da-DK" sz="1400" u="sng" kern="100" dirty="0">
                <a:uFill>
                  <a:solidFill>
                    <a:srgbClr val="001965"/>
                  </a:solidFill>
                </a:uFill>
                <a:ea typeface="Arial" panose="020B0604020202020204" pitchFamily="34" charset="0"/>
              </a:rPr>
              <a:t>rho</a:t>
            </a:r>
            <a:r>
              <a:rPr lang="da-DK" sz="1400" u="sng" kern="100" dirty="0">
                <a:solidFill>
                  <a:srgbClr val="001965"/>
                </a:solidFill>
                <a:effectLst/>
                <a:uFill>
                  <a:solidFill>
                    <a:srgbClr val="001965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</a:rPr>
              <a:t>@finansforbundet.dk </a:t>
            </a: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telefon </a:t>
            </a:r>
            <a:r>
              <a:rPr lang="da-DK" sz="1400" dirty="0"/>
              <a:t>32 66 13 53 </a:t>
            </a: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er tilknyttet kredsen, og du er altid velkommen til at kontakte dem om stort og småt.</a:t>
            </a: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50" indent="-6350">
              <a:lnSpc>
                <a:spcPct val="107000"/>
              </a:lnSpc>
              <a:spcAft>
                <a:spcPts val="15"/>
              </a:spcAft>
            </a:pPr>
            <a:r>
              <a:rPr lang="da-DK" sz="1400" b="1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Mailadresse</a:t>
            </a:r>
          </a:p>
          <a:p>
            <a:r>
              <a:rPr lang="da-DK" sz="14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Det er altid muligt at skrive til kredsen på </a:t>
            </a:r>
            <a:r>
              <a:rPr lang="da-DK" sz="1400" u="sng" dirty="0">
                <a:solidFill>
                  <a:srgbClr val="001965"/>
                </a:solidFill>
                <a:effectLst/>
                <a:uFill>
                  <a:solidFill>
                    <a:srgbClr val="001965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</a:rPr>
              <a:t>kredsvest@finansforbundet.dk</a:t>
            </a:r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val="1615460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4BA042-F8F9-4B3B-BEE1-3D5567D06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Finansforbundets finanskredse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50BA45FB-C973-3296-F20D-FF60AC4E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46" y="219807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grpSp>
        <p:nvGrpSpPr>
          <p:cNvPr id="5" name="Group 1896">
            <a:extLst>
              <a:ext uri="{FF2B5EF4-FFF2-40B4-BE49-F238E27FC236}">
                <a16:creationId xmlns:a16="http://schemas.microsoft.com/office/drawing/2014/main" id="{CC0E969F-0CE5-4503-366E-3D12FE1EF0FB}"/>
              </a:ext>
            </a:extLst>
          </p:cNvPr>
          <p:cNvGrpSpPr/>
          <p:nvPr/>
        </p:nvGrpSpPr>
        <p:grpSpPr>
          <a:xfrm>
            <a:off x="1466313" y="2198077"/>
            <a:ext cx="3542665" cy="3311525"/>
            <a:chOff x="0" y="0"/>
            <a:chExt cx="3542792" cy="3311653"/>
          </a:xfrm>
        </p:grpSpPr>
        <p:pic>
          <p:nvPicPr>
            <p:cNvPr id="6" name="Picture 21">
              <a:extLst>
                <a:ext uri="{FF2B5EF4-FFF2-40B4-BE49-F238E27FC236}">
                  <a16:creationId xmlns:a16="http://schemas.microsoft.com/office/drawing/2014/main" id="{42A61410-F6F0-D24D-9DB0-E2B73D0C9F7D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2606040" cy="3311653"/>
            </a:xfrm>
            <a:prstGeom prst="rect">
              <a:avLst/>
            </a:prstGeom>
          </p:spPr>
        </p:pic>
        <p:sp>
          <p:nvSpPr>
            <p:cNvPr id="7" name="Shape 29">
              <a:extLst>
                <a:ext uri="{FF2B5EF4-FFF2-40B4-BE49-F238E27FC236}">
                  <a16:creationId xmlns:a16="http://schemas.microsoft.com/office/drawing/2014/main" id="{2610CAD0-FBC5-034E-3FC2-A59ECA53CC0E}"/>
                </a:ext>
              </a:extLst>
            </p:cNvPr>
            <p:cNvSpPr/>
            <p:nvPr/>
          </p:nvSpPr>
          <p:spPr>
            <a:xfrm>
              <a:off x="1575816" y="1694688"/>
              <a:ext cx="1106424" cy="1600200"/>
            </a:xfrm>
            <a:custGeom>
              <a:avLst/>
              <a:gdLst/>
              <a:ahLst/>
              <a:cxnLst/>
              <a:rect l="0" t="0" r="0" b="0"/>
              <a:pathLst>
                <a:path w="1106424" h="1600200">
                  <a:moveTo>
                    <a:pt x="0" y="1600200"/>
                  </a:moveTo>
                  <a:lnTo>
                    <a:pt x="1106424" y="1600200"/>
                  </a:lnTo>
                  <a:lnTo>
                    <a:pt x="1106424" y="0"/>
                  </a:lnTo>
                  <a:lnTo>
                    <a:pt x="0" y="0"/>
                  </a:lnTo>
                  <a:close/>
                </a:path>
              </a:pathLst>
            </a:custGeom>
            <a:ln w="12700" cap="flat">
              <a:miter lim="127000"/>
            </a:ln>
          </p:spPr>
          <p:style>
            <a:lnRef idx="1">
              <a:srgbClr val="000F48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a-DK"/>
            </a:p>
          </p:txBody>
        </p:sp>
        <p:sp>
          <p:nvSpPr>
            <p:cNvPr id="8" name="Shape 30">
              <a:extLst>
                <a:ext uri="{FF2B5EF4-FFF2-40B4-BE49-F238E27FC236}">
                  <a16:creationId xmlns:a16="http://schemas.microsoft.com/office/drawing/2014/main" id="{5692BA45-ED76-5534-2DFC-03EFD017E727}"/>
                </a:ext>
              </a:extLst>
            </p:cNvPr>
            <p:cNvSpPr/>
            <p:nvPr/>
          </p:nvSpPr>
          <p:spPr>
            <a:xfrm>
              <a:off x="1303782" y="552577"/>
              <a:ext cx="2232279" cy="758317"/>
            </a:xfrm>
            <a:custGeom>
              <a:avLst/>
              <a:gdLst/>
              <a:ahLst/>
              <a:cxnLst/>
              <a:rect l="0" t="0" r="0" b="0"/>
              <a:pathLst>
                <a:path w="2232279" h="758317">
                  <a:moveTo>
                    <a:pt x="2223262" y="0"/>
                  </a:moveTo>
                  <a:lnTo>
                    <a:pt x="2232279" y="27178"/>
                  </a:lnTo>
                  <a:lnTo>
                    <a:pt x="85937" y="731141"/>
                  </a:lnTo>
                  <a:lnTo>
                    <a:pt x="94869" y="758317"/>
                  </a:lnTo>
                  <a:lnTo>
                    <a:pt x="0" y="744220"/>
                  </a:lnTo>
                  <a:lnTo>
                    <a:pt x="68072" y="676783"/>
                  </a:lnTo>
                  <a:lnTo>
                    <a:pt x="76996" y="703938"/>
                  </a:lnTo>
                  <a:lnTo>
                    <a:pt x="222326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206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a-DK"/>
            </a:p>
          </p:txBody>
        </p:sp>
        <p:sp>
          <p:nvSpPr>
            <p:cNvPr id="9" name="Shape 31">
              <a:extLst>
                <a:ext uri="{FF2B5EF4-FFF2-40B4-BE49-F238E27FC236}">
                  <a16:creationId xmlns:a16="http://schemas.microsoft.com/office/drawing/2014/main" id="{32026211-DAB9-A1A1-FE88-EDE12B972274}"/>
                </a:ext>
              </a:extLst>
            </p:cNvPr>
            <p:cNvSpPr/>
            <p:nvPr/>
          </p:nvSpPr>
          <p:spPr>
            <a:xfrm>
              <a:off x="2606802" y="1401699"/>
              <a:ext cx="906018" cy="613791"/>
            </a:xfrm>
            <a:custGeom>
              <a:avLst/>
              <a:gdLst/>
              <a:ahLst/>
              <a:cxnLst/>
              <a:rect l="0" t="0" r="0" b="0"/>
              <a:pathLst>
                <a:path w="906018" h="613791">
                  <a:moveTo>
                    <a:pt x="890143" y="0"/>
                  </a:moveTo>
                  <a:lnTo>
                    <a:pt x="906018" y="23622"/>
                  </a:lnTo>
                  <a:lnTo>
                    <a:pt x="79198" y="577882"/>
                  </a:lnTo>
                  <a:lnTo>
                    <a:pt x="95123" y="601599"/>
                  </a:lnTo>
                  <a:lnTo>
                    <a:pt x="0" y="613791"/>
                  </a:lnTo>
                  <a:lnTo>
                    <a:pt x="47371" y="530479"/>
                  </a:lnTo>
                  <a:lnTo>
                    <a:pt x="63275" y="554167"/>
                  </a:lnTo>
                  <a:lnTo>
                    <a:pt x="890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206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a-DK"/>
            </a:p>
          </p:txBody>
        </p:sp>
        <p:sp>
          <p:nvSpPr>
            <p:cNvPr id="10" name="Shape 32">
              <a:extLst>
                <a:ext uri="{FF2B5EF4-FFF2-40B4-BE49-F238E27FC236}">
                  <a16:creationId xmlns:a16="http://schemas.microsoft.com/office/drawing/2014/main" id="{CC099642-E9EA-B5EF-748C-60FD202DC647}"/>
                </a:ext>
              </a:extLst>
            </p:cNvPr>
            <p:cNvSpPr/>
            <p:nvPr/>
          </p:nvSpPr>
          <p:spPr>
            <a:xfrm>
              <a:off x="2346198" y="557149"/>
              <a:ext cx="1196594" cy="1459357"/>
            </a:xfrm>
            <a:custGeom>
              <a:avLst/>
              <a:gdLst/>
              <a:ahLst/>
              <a:cxnLst/>
              <a:rect l="0" t="0" r="0" b="0"/>
              <a:pathLst>
                <a:path w="1196594" h="1459357">
                  <a:moveTo>
                    <a:pt x="1174496" y="0"/>
                  </a:moveTo>
                  <a:lnTo>
                    <a:pt x="1196594" y="18034"/>
                  </a:lnTo>
                  <a:lnTo>
                    <a:pt x="65307" y="1402062"/>
                  </a:lnTo>
                  <a:lnTo>
                    <a:pt x="87376" y="1420114"/>
                  </a:lnTo>
                  <a:lnTo>
                    <a:pt x="0" y="1459357"/>
                  </a:lnTo>
                  <a:lnTo>
                    <a:pt x="21082" y="1365885"/>
                  </a:lnTo>
                  <a:lnTo>
                    <a:pt x="43230" y="1384002"/>
                  </a:lnTo>
                  <a:lnTo>
                    <a:pt x="117449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206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a-DK"/>
            </a:p>
          </p:txBody>
        </p:sp>
      </p:grpSp>
      <p:sp>
        <p:nvSpPr>
          <p:cNvPr id="12" name="Tekstfelt 11">
            <a:extLst>
              <a:ext uri="{FF2B5EF4-FFF2-40B4-BE49-F238E27FC236}">
                <a16:creationId xmlns:a16="http://schemas.microsoft.com/office/drawing/2014/main" id="{3C4DE9A7-4526-307A-B91C-8A02EB48ED88}"/>
              </a:ext>
            </a:extLst>
          </p:cNvPr>
          <p:cNvSpPr txBox="1"/>
          <p:nvPr/>
        </p:nvSpPr>
        <p:spPr>
          <a:xfrm>
            <a:off x="5055785" y="2470638"/>
            <a:ext cx="459816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Finansforbundet Kreds Vest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altLang="da-DK" sz="1400" dirty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Finansforbundet Kreds Øst</a:t>
            </a:r>
            <a:endParaRPr kumimoji="0" lang="da-DK" altLang="da-D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+ Bornholm, Grønland og Færøerne</a:t>
            </a:r>
            <a:endParaRPr kumimoji="0" lang="da-DK" altLang="da-D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altLang="da-DK" sz="1400" dirty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Finansforbundet Assurandørkredsen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- dækker hele landet</a:t>
            </a:r>
            <a:r>
              <a:rPr kumimoji="0" lang="da-DK" altLang="da-DK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52360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42858B-9A77-1AB0-357C-E8843B695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Finansforbundets virksomhedskredse</a:t>
            </a:r>
          </a:p>
        </p:txBody>
      </p:sp>
      <p:grpSp>
        <p:nvGrpSpPr>
          <p:cNvPr id="4" name="Group 1944">
            <a:extLst>
              <a:ext uri="{FF2B5EF4-FFF2-40B4-BE49-F238E27FC236}">
                <a16:creationId xmlns:a16="http://schemas.microsoft.com/office/drawing/2014/main" id="{C76CD901-F1EF-395F-9EBB-EECD12B35772}"/>
              </a:ext>
            </a:extLst>
          </p:cNvPr>
          <p:cNvGrpSpPr/>
          <p:nvPr/>
        </p:nvGrpSpPr>
        <p:grpSpPr>
          <a:xfrm>
            <a:off x="1080000" y="2096488"/>
            <a:ext cx="4951095" cy="3952875"/>
            <a:chOff x="0" y="0"/>
            <a:chExt cx="4951476" cy="3953256"/>
          </a:xfrm>
        </p:grpSpPr>
        <p:sp>
          <p:nvSpPr>
            <p:cNvPr id="5" name="Shape 41">
              <a:extLst>
                <a:ext uri="{FF2B5EF4-FFF2-40B4-BE49-F238E27FC236}">
                  <a16:creationId xmlns:a16="http://schemas.microsoft.com/office/drawing/2014/main" id="{52A02D2A-D7B4-87E1-7FFA-8969C6775E7C}"/>
                </a:ext>
              </a:extLst>
            </p:cNvPr>
            <p:cNvSpPr/>
            <p:nvPr/>
          </p:nvSpPr>
          <p:spPr>
            <a:xfrm>
              <a:off x="0" y="0"/>
              <a:ext cx="4303776" cy="3953256"/>
            </a:xfrm>
            <a:custGeom>
              <a:avLst/>
              <a:gdLst/>
              <a:ahLst/>
              <a:cxnLst/>
              <a:rect l="0" t="0" r="0" b="0"/>
              <a:pathLst>
                <a:path w="4303776" h="3953256">
                  <a:moveTo>
                    <a:pt x="0" y="1976628"/>
                  </a:moveTo>
                  <a:cubicBezTo>
                    <a:pt x="0" y="884936"/>
                    <a:pt x="963422" y="0"/>
                    <a:pt x="2151888" y="0"/>
                  </a:cubicBezTo>
                  <a:cubicBezTo>
                    <a:pt x="3340354" y="0"/>
                    <a:pt x="4303776" y="884936"/>
                    <a:pt x="4303776" y="1976628"/>
                  </a:cubicBezTo>
                  <a:cubicBezTo>
                    <a:pt x="4303776" y="3068320"/>
                    <a:pt x="3340354" y="3953256"/>
                    <a:pt x="2151888" y="3953256"/>
                  </a:cubicBezTo>
                  <a:cubicBezTo>
                    <a:pt x="963422" y="3953256"/>
                    <a:pt x="0" y="3068320"/>
                    <a:pt x="0" y="1976628"/>
                  </a:cubicBezTo>
                  <a:close/>
                </a:path>
              </a:pathLst>
            </a:custGeom>
            <a:ln w="9525" cap="flat">
              <a:round/>
            </a:ln>
          </p:spPr>
          <p:style>
            <a:lnRef idx="1">
              <a:srgbClr val="00196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a-DK"/>
            </a:p>
          </p:txBody>
        </p:sp>
        <p:sp>
          <p:nvSpPr>
            <p:cNvPr id="6" name="Shape 42">
              <a:extLst>
                <a:ext uri="{FF2B5EF4-FFF2-40B4-BE49-F238E27FC236}">
                  <a16:creationId xmlns:a16="http://schemas.microsoft.com/office/drawing/2014/main" id="{266FF539-F6D8-0842-BB7D-3F6A63D0C78D}"/>
                </a:ext>
              </a:extLst>
            </p:cNvPr>
            <p:cNvSpPr/>
            <p:nvPr/>
          </p:nvSpPr>
          <p:spPr>
            <a:xfrm>
              <a:off x="4303776" y="989076"/>
              <a:ext cx="647700" cy="1071372"/>
            </a:xfrm>
            <a:custGeom>
              <a:avLst/>
              <a:gdLst/>
              <a:ahLst/>
              <a:cxnLst/>
              <a:rect l="0" t="0" r="0" b="0"/>
              <a:pathLst>
                <a:path w="647700" h="1071372">
                  <a:moveTo>
                    <a:pt x="0" y="1071372"/>
                  </a:moveTo>
                  <a:lnTo>
                    <a:pt x="647700" y="0"/>
                  </a:lnTo>
                </a:path>
              </a:pathLst>
            </a:custGeom>
            <a:ln w="9525" cap="flat">
              <a:round/>
            </a:ln>
          </p:spPr>
          <p:style>
            <a:lnRef idx="1">
              <a:srgbClr val="00196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a-DK"/>
            </a:p>
          </p:txBody>
        </p:sp>
        <p:sp>
          <p:nvSpPr>
            <p:cNvPr id="7" name="Shape 43">
              <a:extLst>
                <a:ext uri="{FF2B5EF4-FFF2-40B4-BE49-F238E27FC236}">
                  <a16:creationId xmlns:a16="http://schemas.microsoft.com/office/drawing/2014/main" id="{29F0483E-50BD-98E0-4E3B-C85683A0B922}"/>
                </a:ext>
              </a:extLst>
            </p:cNvPr>
            <p:cNvSpPr/>
            <p:nvPr/>
          </p:nvSpPr>
          <p:spPr>
            <a:xfrm>
              <a:off x="4303775" y="1511903"/>
              <a:ext cx="647697" cy="548545"/>
            </a:xfrm>
            <a:custGeom>
              <a:avLst/>
              <a:gdLst/>
              <a:ahLst/>
              <a:cxnLst/>
              <a:rect l="0" t="0" r="0" b="0"/>
              <a:pathLst>
                <a:path w="566928" h="496824">
                  <a:moveTo>
                    <a:pt x="0" y="496824"/>
                  </a:moveTo>
                  <a:lnTo>
                    <a:pt x="566928" y="0"/>
                  </a:lnTo>
                </a:path>
              </a:pathLst>
            </a:custGeom>
            <a:ln w="9525" cap="flat">
              <a:round/>
            </a:ln>
          </p:spPr>
          <p:style>
            <a:lnRef idx="1">
              <a:srgbClr val="00196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a-DK"/>
            </a:p>
          </p:txBody>
        </p:sp>
        <p:sp>
          <p:nvSpPr>
            <p:cNvPr id="8" name="Shape 44">
              <a:extLst>
                <a:ext uri="{FF2B5EF4-FFF2-40B4-BE49-F238E27FC236}">
                  <a16:creationId xmlns:a16="http://schemas.microsoft.com/office/drawing/2014/main" id="{F40A2E6D-D279-4043-9249-BBE8E64BD583}"/>
                </a:ext>
              </a:extLst>
            </p:cNvPr>
            <p:cNvSpPr/>
            <p:nvPr/>
          </p:nvSpPr>
          <p:spPr>
            <a:xfrm>
              <a:off x="4303776" y="2060448"/>
              <a:ext cx="566928" cy="0"/>
            </a:xfrm>
            <a:custGeom>
              <a:avLst/>
              <a:gdLst/>
              <a:ahLst/>
              <a:cxnLst/>
              <a:rect l="0" t="0" r="0" b="0"/>
              <a:pathLst>
                <a:path w="566928">
                  <a:moveTo>
                    <a:pt x="0" y="0"/>
                  </a:moveTo>
                  <a:lnTo>
                    <a:pt x="566928" y="0"/>
                  </a:lnTo>
                </a:path>
              </a:pathLst>
            </a:custGeom>
            <a:ln w="9525" cap="flat">
              <a:round/>
            </a:ln>
          </p:spPr>
          <p:style>
            <a:lnRef idx="1">
              <a:srgbClr val="00196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a-DK"/>
            </a:p>
          </p:txBody>
        </p:sp>
        <p:sp>
          <p:nvSpPr>
            <p:cNvPr id="9" name="Shape 45">
              <a:extLst>
                <a:ext uri="{FF2B5EF4-FFF2-40B4-BE49-F238E27FC236}">
                  <a16:creationId xmlns:a16="http://schemas.microsoft.com/office/drawing/2014/main" id="{5D9A5CC0-C08A-0344-E122-395C1770D560}"/>
                </a:ext>
              </a:extLst>
            </p:cNvPr>
            <p:cNvSpPr/>
            <p:nvPr/>
          </p:nvSpPr>
          <p:spPr>
            <a:xfrm>
              <a:off x="4303775" y="2060449"/>
              <a:ext cx="647699" cy="440530"/>
            </a:xfrm>
            <a:custGeom>
              <a:avLst/>
              <a:gdLst/>
              <a:ahLst/>
              <a:cxnLst/>
              <a:rect l="0" t="0" r="0" b="0"/>
              <a:pathLst>
                <a:path w="566928" h="574548">
                  <a:moveTo>
                    <a:pt x="0" y="0"/>
                  </a:moveTo>
                  <a:lnTo>
                    <a:pt x="566928" y="574548"/>
                  </a:lnTo>
                </a:path>
              </a:pathLst>
            </a:custGeom>
            <a:ln w="9525" cap="flat">
              <a:round/>
            </a:ln>
          </p:spPr>
          <p:style>
            <a:lnRef idx="1">
              <a:srgbClr val="00196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a-DK"/>
            </a:p>
          </p:txBody>
        </p:sp>
        <p:sp>
          <p:nvSpPr>
            <p:cNvPr id="10" name="Shape 46">
              <a:extLst>
                <a:ext uri="{FF2B5EF4-FFF2-40B4-BE49-F238E27FC236}">
                  <a16:creationId xmlns:a16="http://schemas.microsoft.com/office/drawing/2014/main" id="{F3E3C01B-EE44-12C8-29B2-E3887DFB6716}"/>
                </a:ext>
              </a:extLst>
            </p:cNvPr>
            <p:cNvSpPr/>
            <p:nvPr/>
          </p:nvSpPr>
          <p:spPr>
            <a:xfrm>
              <a:off x="4303774" y="2058922"/>
              <a:ext cx="647699" cy="990602"/>
            </a:xfrm>
            <a:custGeom>
              <a:avLst/>
              <a:gdLst/>
              <a:ahLst/>
              <a:cxnLst/>
              <a:rect l="0" t="0" r="0" b="0"/>
              <a:pathLst>
                <a:path w="647700" h="1152144">
                  <a:moveTo>
                    <a:pt x="0" y="0"/>
                  </a:moveTo>
                  <a:lnTo>
                    <a:pt x="647700" y="1152144"/>
                  </a:lnTo>
                </a:path>
              </a:pathLst>
            </a:custGeom>
            <a:ln w="9525" cap="flat">
              <a:round/>
            </a:ln>
          </p:spPr>
          <p:style>
            <a:lnRef idx="1">
              <a:srgbClr val="00196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a-DK"/>
            </a:p>
          </p:txBody>
        </p:sp>
        <p:pic>
          <p:nvPicPr>
            <p:cNvPr id="12" name="Picture 49">
              <a:extLst>
                <a:ext uri="{FF2B5EF4-FFF2-40B4-BE49-F238E27FC236}">
                  <a16:creationId xmlns:a16="http://schemas.microsoft.com/office/drawing/2014/main" id="{35FD08F7-C6E9-FEB2-6BED-D5D6002D2553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22604" y="574548"/>
              <a:ext cx="2375916" cy="3022092"/>
            </a:xfrm>
            <a:prstGeom prst="rect">
              <a:avLst/>
            </a:prstGeom>
          </p:spPr>
        </p:pic>
      </p:grpSp>
      <p:sp>
        <p:nvSpPr>
          <p:cNvPr id="24" name="Tekstfelt 23">
            <a:extLst>
              <a:ext uri="{FF2B5EF4-FFF2-40B4-BE49-F238E27FC236}">
                <a16:creationId xmlns:a16="http://schemas.microsoft.com/office/drawing/2014/main" id="{BDB1734B-5C46-CAC0-7D90-27395EDAB7B5}"/>
              </a:ext>
            </a:extLst>
          </p:cNvPr>
          <p:cNvSpPr txBox="1"/>
          <p:nvPr/>
        </p:nvSpPr>
        <p:spPr>
          <a:xfrm>
            <a:off x="6114603" y="2871387"/>
            <a:ext cx="50249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Finansforbundet i Danske Bank</a:t>
            </a:r>
          </a:p>
          <a:p>
            <a:endParaRPr lang="da-DK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r>
              <a:rPr lang="da-DK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Finansforbundet i Nordea</a:t>
            </a:r>
          </a:p>
          <a:p>
            <a:endParaRPr lang="da-DK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r>
              <a:rPr lang="da-DK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Finansforbundet Jyske Bank Kreds</a:t>
            </a:r>
          </a:p>
          <a:p>
            <a:endParaRPr lang="da-DK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r>
              <a:rPr lang="da-DK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Finansforbundet i Nykredit</a:t>
            </a:r>
          </a:p>
          <a:p>
            <a:endParaRPr lang="da-DK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r>
              <a:rPr lang="da-DK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Finansforbundet i AL Sydbank </a:t>
            </a:r>
            <a:endParaRPr lang="da-DK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76078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D91EC9-F89B-5B38-649C-616A25DD4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999" y="1080000"/>
            <a:ext cx="8021271" cy="576000"/>
          </a:xfrm>
        </p:spPr>
        <p:txBody>
          <a:bodyPr/>
          <a:lstStyle/>
          <a:p>
            <a:r>
              <a:rPr lang="da-DK" dirty="0"/>
              <a:t>Finansforbundet Kreds Vests organisationsområde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98E3FF-9429-4DED-D09F-05B4D461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739" y="2849732"/>
            <a:ext cx="6912789" cy="2157274"/>
          </a:xfrm>
        </p:spPr>
        <p:txBody>
          <a:bodyPr/>
          <a:lstStyle/>
          <a:p>
            <a:pPr marL="323215" marR="1291590">
              <a:lnSpc>
                <a:spcPct val="107000"/>
              </a:lnSpc>
              <a:spcAft>
                <a:spcPts val="55"/>
              </a:spcAft>
            </a:pPr>
            <a:r>
              <a:rPr lang="da-DK" kern="100" dirty="0">
                <a:solidFill>
                  <a:srgbClr val="001965"/>
                </a:solidFill>
                <a:effectLst/>
                <a:latin typeface="+mn-lt"/>
                <a:ea typeface="Arial" panose="020B0604020202020204" pitchFamily="34" charset="0"/>
              </a:rPr>
              <a:t>Kredsens organisationsområde dækker hele landet, hvor medlemmerne ikke indgår i en virksomhedskreds eller i en anden finanskreds, og </a:t>
            </a:r>
            <a:r>
              <a:rPr lang="da-DK" kern="100" dirty="0">
                <a:latin typeface="+mn-lt"/>
                <a:ea typeface="Arial" panose="020B0604020202020204" pitchFamily="34" charset="0"/>
              </a:rPr>
              <a:t>hvor </a:t>
            </a:r>
            <a:r>
              <a:rPr lang="da-DK" kern="100" dirty="0">
                <a:solidFill>
                  <a:srgbClr val="001965"/>
                </a:solidFill>
                <a:effectLst/>
                <a:latin typeface="+mn-lt"/>
                <a:ea typeface="Arial" panose="020B0604020202020204" pitchFamily="34" charset="0"/>
              </a:rPr>
              <a:t>hovedsædet ligger vest for Storebælt.</a:t>
            </a:r>
          </a:p>
          <a:p>
            <a:pPr marL="323215" marR="1291590">
              <a:lnSpc>
                <a:spcPct val="107000"/>
              </a:lnSpc>
              <a:spcAft>
                <a:spcPts val="55"/>
              </a:spcAft>
            </a:pPr>
            <a:endParaRPr lang="da-DK" kern="100" dirty="0">
              <a:solidFill>
                <a:srgbClr val="000000"/>
              </a:solidFill>
              <a:latin typeface="+mn-lt"/>
              <a:ea typeface="Arial" panose="020B0604020202020204" pitchFamily="34" charset="0"/>
            </a:endParaRPr>
          </a:p>
          <a:p>
            <a:pPr marL="329565" marR="1003300" indent="-6350">
              <a:lnSpc>
                <a:spcPct val="111000"/>
              </a:lnSpc>
              <a:spcAft>
                <a:spcPts val="1995"/>
              </a:spcAft>
            </a:pPr>
            <a:r>
              <a:rPr lang="da-DK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Som medlem kan optages enhver, der er ansat i en virksomhed i den finansielle sektor og med hovedkontor inden for kredsens område, og som er medlem af Finansforbundet.</a:t>
            </a:r>
            <a:endParaRPr lang="da-DK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63">
            <a:extLst>
              <a:ext uri="{FF2B5EF4-FFF2-40B4-BE49-F238E27FC236}">
                <a16:creationId xmlns:a16="http://schemas.microsoft.com/office/drawing/2014/main" id="{F18E5B9E-A9A6-ABC1-EB3E-ADD07D4F163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9999" y="2246645"/>
            <a:ext cx="2491740" cy="316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499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521A33-9B5C-6CE1-5E2E-6B93BE51B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Faglige personaleforeninger og medlemmer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482E277-FC3A-7D66-698B-F2182A7590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79999" y="1980000"/>
            <a:ext cx="9661982" cy="4230000"/>
          </a:xfrm>
        </p:spPr>
        <p:txBody>
          <a:bodyPr/>
          <a:lstStyle/>
          <a:p>
            <a:r>
              <a:rPr lang="da-DK" b="1" dirty="0"/>
              <a:t>Kredsen har 10 faglige personaleforeninger</a:t>
            </a:r>
          </a:p>
          <a:p>
            <a:endParaRPr lang="da-DK" b="1" dirty="0"/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sz="1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Bankdata </a:t>
            </a:r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sz="1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Danske Andelskassers Bank A/S</a:t>
            </a:r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sz="1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Djurslands Bank</a:t>
            </a:r>
            <a:endParaRPr lang="da-DK" sz="1400" dirty="0">
              <a:solidFill>
                <a:srgbClr val="00196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sz="1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Finansforbundet i JN Data</a:t>
            </a:r>
            <a:endParaRPr lang="da-DK" sz="1400" dirty="0">
              <a:solidFill>
                <a:srgbClr val="00196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sz="1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Finansforbundet i Sparekassen Kronjylland</a:t>
            </a:r>
            <a:endParaRPr lang="da-DK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sz="1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Ringkjøbing Landbobank</a:t>
            </a:r>
            <a:endParaRPr lang="da-DK" sz="1400" dirty="0">
              <a:solidFill>
                <a:srgbClr val="00196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sz="1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Sparekasse Danmark</a:t>
            </a:r>
            <a:endParaRPr lang="da-DK" sz="1400" dirty="0">
              <a:solidFill>
                <a:srgbClr val="00196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sz="1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Sparekassen Thy</a:t>
            </a:r>
            <a:endParaRPr lang="da-DK" sz="1400" dirty="0">
              <a:solidFill>
                <a:srgbClr val="00196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1400"/>
              </a:lnSpc>
              <a:spcAft>
                <a:spcPts val="600"/>
              </a:spcAft>
            </a:pPr>
            <a:endParaRPr lang="da-DK" sz="1400" dirty="0">
              <a:solidFill>
                <a:srgbClr val="001965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233680" indent="-635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da-DK" sz="14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Kredsen har (pr. 22. januar 2026) 9.350 medlemmer inkl. pensionister og ledige medlemmer.</a:t>
            </a:r>
            <a:br>
              <a:rPr lang="da-DK" sz="14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da-DK" sz="14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da-DK" sz="14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Kredsen har (pr. 22. </a:t>
            </a:r>
            <a:r>
              <a:rPr lang="da-DK" sz="1400" kern="100" dirty="0">
                <a:solidFill>
                  <a:srgbClr val="002060"/>
                </a:solidFill>
                <a:ea typeface="Arial" panose="020B0604020202020204" pitchFamily="34" charset="0"/>
              </a:rPr>
              <a:t>januar </a:t>
            </a:r>
            <a:r>
              <a:rPr lang="da-DK" sz="14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2026) 135 tillidsvalgte, heraf </a:t>
            </a:r>
            <a:r>
              <a:rPr lang="da-DK" sz="1400" kern="100" dirty="0">
                <a:solidFill>
                  <a:srgbClr val="002060"/>
                </a:solidFill>
                <a:ea typeface="Arial" panose="020B0604020202020204" pitchFamily="34" charset="0"/>
              </a:rPr>
              <a:t>89</a:t>
            </a:r>
            <a:r>
              <a:rPr lang="da-DK" sz="14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tillidsrepræsentanter og </a:t>
            </a:r>
            <a:r>
              <a:rPr lang="da-DK" sz="1400" kern="100" dirty="0">
                <a:solidFill>
                  <a:srgbClr val="002060"/>
                </a:solidFill>
                <a:ea typeface="Arial" panose="020B0604020202020204" pitchFamily="34" charset="0"/>
              </a:rPr>
              <a:t>38</a:t>
            </a:r>
            <a:r>
              <a:rPr lang="da-DK" sz="14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arbejdsmiljørepræsentanter.</a:t>
            </a:r>
            <a:br>
              <a:rPr lang="da-DK" sz="14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da-DK" b="1" dirty="0"/>
          </a:p>
          <a:p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397953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324D99-6F37-A29F-861B-F49BFC827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18007"/>
            <a:ext cx="7387200" cy="576000"/>
          </a:xfrm>
        </p:spPr>
        <p:txBody>
          <a:bodyPr/>
          <a:lstStyle/>
          <a:p>
            <a:r>
              <a:rPr lang="da-DK" dirty="0"/>
              <a:t>Kredsbestyrelsen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7B4EB3C-A8A0-CA81-2A47-48147D6196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8667682" cy="4230000"/>
          </a:xfrm>
        </p:spPr>
        <p:txBody>
          <a:bodyPr/>
          <a:lstStyle/>
          <a:p>
            <a:pPr marR="892175" indent="-6350">
              <a:lnSpc>
                <a:spcPct val="110000"/>
              </a:lnSpc>
              <a:spcAft>
                <a:spcPts val="2365"/>
              </a:spcAft>
              <a:buNone/>
            </a:pPr>
            <a:r>
              <a:rPr lang="da-DK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Kredsbestyrelsen i Finansforbundet Kreds Vest består pr. den 1. januar  2026 af 10 bestyrelsesmedlemmer:</a:t>
            </a:r>
            <a:endParaRPr lang="da-DK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175"/>
              </a:spcAft>
              <a:buNone/>
            </a:pP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Lisa Munkholm, Ringkøbing Landbobank (</a:t>
            </a:r>
            <a:r>
              <a:rPr lang="da-DK" sz="1400" kern="100" dirty="0">
                <a:ea typeface="Arial" panose="020B0604020202020204" pitchFamily="34" charset="0"/>
              </a:rPr>
              <a:t>formand</a:t>
            </a: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175"/>
              </a:spcAft>
              <a:buNone/>
            </a:pP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Annette Juul, JN Data (næstformand)</a:t>
            </a:r>
          </a:p>
          <a:p>
            <a:pPr marR="892175" indent="-6350">
              <a:lnSpc>
                <a:spcPct val="110000"/>
              </a:lnSpc>
              <a:spcAft>
                <a:spcPts val="175"/>
              </a:spcAft>
            </a:pPr>
            <a:r>
              <a:rPr lang="da-DK" sz="1400" kern="100" dirty="0">
                <a:ea typeface="Arial" panose="020B0604020202020204" pitchFamily="34" charset="0"/>
              </a:rPr>
              <a:t>Gitte Stuhr Petersen, Sparekassen Kronjylland (næstformand)</a:t>
            </a:r>
            <a:endParaRPr lang="da-DK" sz="1400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175"/>
              </a:spcAft>
              <a:buNone/>
            </a:pP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Hanne Møller, Kreditbanken (kredskasser)</a:t>
            </a: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175"/>
              </a:spcAft>
              <a:buNone/>
            </a:pP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Hans Henrik Toft Sørensen, Sparekassen Danmark</a:t>
            </a: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175"/>
              </a:spcAft>
              <a:buNone/>
            </a:pP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Kim Ørbo-Pedersen, JN Data</a:t>
            </a: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175"/>
              </a:spcAft>
              <a:buNone/>
            </a:pP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Lene Børsting, Sparekassen Danmark</a:t>
            </a: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175"/>
              </a:spcAft>
              <a:buNone/>
            </a:pP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Luisa Høilund, Sparekassen Thy</a:t>
            </a: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175"/>
              </a:spcAft>
              <a:buNone/>
            </a:pP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Rikke Jakobsen, Middelfart Sparekasse</a:t>
            </a: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175"/>
              </a:spcAft>
            </a:pPr>
            <a:r>
              <a:rPr lang="da-DK" sz="1400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Tommy Madsen, Bankdata</a:t>
            </a:r>
            <a:endParaRPr lang="da-DK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074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08CE89-2A7E-30CA-0A72-4B118AB84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Indflydelsesvej i kreds og forbund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CD7899C-29B2-F2CF-C7BC-D72AF07F9D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7188346" cy="797383"/>
          </a:xfrm>
        </p:spPr>
        <p:txBody>
          <a:bodyPr/>
          <a:lstStyle/>
          <a:p>
            <a:pPr marR="90170">
              <a:lnSpc>
                <a:spcPct val="107000"/>
              </a:lnSpc>
              <a:spcAft>
                <a:spcPts val="800"/>
              </a:spcAft>
            </a:pPr>
            <a:r>
              <a:rPr lang="da-DK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Medlemmernes vigtigste vej til politisk indflydelse går gennem tillidsrepræsentanten, fællestillidsrepræsentanten, den faglige personaleforening i virksomheden eller kredsbestyrelsen.</a:t>
            </a:r>
            <a:endParaRPr lang="da-DK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141">
            <a:extLst>
              <a:ext uri="{FF2B5EF4-FFF2-40B4-BE49-F238E27FC236}">
                <a16:creationId xmlns:a16="http://schemas.microsoft.com/office/drawing/2014/main" id="{07ECAB73-A774-47B9-20F4-E080B9086CE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80000" y="3101383"/>
            <a:ext cx="563880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120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8C1FC-E38E-5446-E558-C03821E2D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Finansforbundet hovedbestyrelse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8FE0288-9B75-C7FA-F1CB-E9D4F91835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R="892175" indent="-6350">
              <a:lnSpc>
                <a:spcPct val="110000"/>
              </a:lnSpc>
              <a:spcAft>
                <a:spcPts val="2365"/>
              </a:spcAft>
              <a:buNone/>
            </a:pPr>
            <a:r>
              <a:rPr lang="da-DK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Hovedbestyrelsen (HB) består af 14 personer. Hver kreds har som minimum ret til at udpege ét hovedbestyrelsesmedlem. Antallet af hovedbestyrelsesmedlemmer afhænger af kredsens størrelse.</a:t>
            </a:r>
            <a:endParaRPr lang="da-DK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2365"/>
              </a:spcAft>
              <a:buNone/>
            </a:pPr>
            <a:r>
              <a:rPr lang="da-DK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Finansforbundet Kreds Vests repræsentanter i hovedbestyrelsen er formand </a:t>
            </a:r>
            <a:r>
              <a:rPr lang="da-DK" kern="100" dirty="0">
                <a:ea typeface="Arial" panose="020B0604020202020204" pitchFamily="34" charset="0"/>
              </a:rPr>
              <a:t>Lisa Munkholm</a:t>
            </a:r>
            <a:r>
              <a:rPr lang="da-DK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og næstformand </a:t>
            </a:r>
            <a:r>
              <a:rPr lang="da-DK" kern="100" dirty="0">
                <a:ea typeface="Arial" panose="020B0604020202020204" pitchFamily="34" charset="0"/>
              </a:rPr>
              <a:t>Annette Juul.</a:t>
            </a:r>
            <a:endParaRPr lang="da-DK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2365"/>
              </a:spcAft>
              <a:buNone/>
            </a:pPr>
            <a:r>
              <a:rPr lang="da-DK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Udover repræsentanter fra kredsene er Finansforbundets formandskab ligeledes en del af hovedbestyrelsen.</a:t>
            </a:r>
            <a:endParaRPr lang="da-DK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892175" indent="-6350">
              <a:lnSpc>
                <a:spcPct val="110000"/>
              </a:lnSpc>
              <a:spcAft>
                <a:spcPts val="175"/>
              </a:spcAft>
            </a:pPr>
            <a:r>
              <a:rPr lang="da-DK" kern="100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Finansforbundets formandskab består af formand Dorrit Brandt, næstformand Steen Lund Olsen og næstformand Jakob Thorgaard.</a:t>
            </a:r>
            <a:endParaRPr lang="da-DK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32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D8627-3BAC-F5B2-D031-5C58BACF4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Politiske ansvarsområder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794675D-B964-DBA5-426A-EA03A63E47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79999" y="1980000"/>
            <a:ext cx="7777282" cy="4230000"/>
          </a:xfrm>
        </p:spPr>
        <p:txBody>
          <a:bodyPr/>
          <a:lstStyle/>
          <a:p>
            <a:r>
              <a:rPr lang="da-DK" dirty="0">
                <a:solidFill>
                  <a:srgbClr val="00196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Hvert ansvarsområde ledes af en HB-ansvarlig, og der er nedsat en styregruppe for hvert område med mulighed for at etablere arbejdsgrupper efter behov. Det tilstræbes, at alle kredse er repræsenteret i styregrupperne. </a:t>
            </a:r>
            <a:r>
              <a:rPr lang="da-DK" dirty="0"/>
              <a:t>Siden landsmødet i 2023 har der været følgende ansvarsområder:</a:t>
            </a:r>
          </a:p>
          <a:p>
            <a:endParaRPr lang="da-DK" dirty="0"/>
          </a:p>
          <a:p>
            <a:r>
              <a:rPr lang="da-DK" b="1" dirty="0"/>
              <a:t>Kompetenceudvikling og Sektor, KS</a:t>
            </a:r>
            <a:br>
              <a:rPr lang="da-DK" b="1" dirty="0"/>
            </a:br>
            <a:r>
              <a:rPr lang="da-DK" dirty="0"/>
              <a:t>(repræsentant for kredsen er Lene Børsting).</a:t>
            </a:r>
          </a:p>
          <a:p>
            <a:endParaRPr lang="da-DK" dirty="0"/>
          </a:p>
          <a:p>
            <a:r>
              <a:rPr lang="da-DK" b="1" dirty="0"/>
              <a:t>Arbejdsmarked, Mangfoldighed og Digitalisering, AMD</a:t>
            </a:r>
            <a:br>
              <a:rPr lang="da-DK" b="1" dirty="0"/>
            </a:br>
            <a:r>
              <a:rPr lang="da-DK" dirty="0"/>
              <a:t>(Lisa Munkholm er politisk ansvarlige og repræsentant for kredsen er Annette Juul).</a:t>
            </a:r>
          </a:p>
          <a:p>
            <a:endParaRPr lang="da-DK" dirty="0"/>
          </a:p>
          <a:p>
            <a:r>
              <a:rPr lang="da-DK" b="1" dirty="0"/>
              <a:t>Arbejdsliv og Trivsel, AT </a:t>
            </a:r>
          </a:p>
          <a:p>
            <a:r>
              <a:rPr lang="da-DK" dirty="0"/>
              <a:t>(repræsentant for kredsen er Gitte Stuhr Petersen).</a:t>
            </a:r>
          </a:p>
          <a:p>
            <a:endParaRPr lang="da-DK" b="1" dirty="0"/>
          </a:p>
          <a:p>
            <a:r>
              <a:rPr lang="da-DK" b="1" dirty="0"/>
              <a:t>Udvalg for Fællesskab og Organisering, UFO</a:t>
            </a:r>
            <a:br>
              <a:rPr lang="da-DK" dirty="0"/>
            </a:br>
            <a:r>
              <a:rPr lang="da-DK" dirty="0"/>
              <a:t>(Repræsentant for kredsen er Annette Juul).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94003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rugerdefiner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965"/>
      </a:accent1>
      <a:accent2>
        <a:srgbClr val="2878FF"/>
      </a:accent2>
      <a:accent3>
        <a:srgbClr val="FF9BBE"/>
      </a:accent3>
      <a:accent4>
        <a:srgbClr val="69F0BE"/>
      </a:accent4>
      <a:accent5>
        <a:srgbClr val="818181"/>
      </a:accent5>
      <a:accent6>
        <a:srgbClr val="FD6D6F"/>
      </a:accent6>
      <a:hlink>
        <a:srgbClr val="001965"/>
      </a:hlink>
      <a:folHlink>
        <a:srgbClr val="2878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2019_Finansforbundet Kreds Vest" id="{EC1425EC-922F-4662-B3C7-AB6D41BC1505}" vid="{612ABBB8-CEFA-46BD-848F-A50E967C849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0d7406-9abf-41a0-b173-37e4d45a520c">
      <Terms xmlns="http://schemas.microsoft.com/office/infopath/2007/PartnerControls"/>
    </lcf76f155ced4ddcb4097134ff3c332f>
    <TaxCatchAll xmlns="484c8c59-755d-4516-b8d2-1621b38262b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5CC67C865A38A4DAB8BB7E7C2A80B5E" ma:contentTypeVersion="12" ma:contentTypeDescription="Opret et nyt dokument." ma:contentTypeScope="" ma:versionID="0692e731c233ac1256a6f6a9121b1f44">
  <xsd:schema xmlns:xsd="http://www.w3.org/2001/XMLSchema" xmlns:xs="http://www.w3.org/2001/XMLSchema" xmlns:p="http://schemas.microsoft.com/office/2006/metadata/properties" xmlns:ns2="d70d7406-9abf-41a0-b173-37e4d45a520c" xmlns:ns3="484c8c59-755d-4516-b8d2-1621b38262b4" targetNamespace="http://schemas.microsoft.com/office/2006/metadata/properties" ma:root="true" ma:fieldsID="f14a03f851b6224bb294225a326e2867" ns2:_="" ns3:_="">
    <xsd:import namespace="d70d7406-9abf-41a0-b173-37e4d45a520c"/>
    <xsd:import namespace="484c8c59-755d-4516-b8d2-1621b38262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0d7406-9abf-41a0-b173-37e4d45a52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illedmærker" ma:readOnly="false" ma:fieldId="{5cf76f15-5ced-4ddc-b409-7134ff3c332f}" ma:taxonomyMulti="true" ma:sspId="bd4caa44-722c-46c1-a29e-828a9f31da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4c8c59-755d-4516-b8d2-1621b38262b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822eec43-bf96-4a39-99b2-031c4976b9d6}" ma:internalName="TaxCatchAll" ma:showField="CatchAllData" ma:web="a6bddcc5-6f35-4c63-a394-a6a4504e7f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BFF0CB-7A23-4C72-94D5-AF1DE022A62E}">
  <ds:schemaRefs>
    <ds:schemaRef ds:uri="http://schemas.microsoft.com/office/2006/metadata/properties"/>
    <ds:schemaRef ds:uri="http://schemas.microsoft.com/office/infopath/2007/PartnerControls"/>
    <ds:schemaRef ds:uri="d70d7406-9abf-41a0-b173-37e4d45a520c"/>
    <ds:schemaRef ds:uri="484c8c59-755d-4516-b8d2-1621b38262b4"/>
  </ds:schemaRefs>
</ds:datastoreItem>
</file>

<file path=customXml/itemProps2.xml><?xml version="1.0" encoding="utf-8"?>
<ds:datastoreItem xmlns:ds="http://schemas.openxmlformats.org/officeDocument/2006/customXml" ds:itemID="{EF085BAE-C390-4480-A61F-6C7964E6B3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076C1B-78FE-4DF0-8B73-BF0BB26281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0d7406-9abf-41a0-b173-37e4d45a520c"/>
    <ds:schemaRef ds:uri="484c8c59-755d-4516-b8d2-1621b38262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bdcabb0-4c58-4f31-8c4c-94b89ab3b9f6}" enabled="1" method="Standard" siteId="{7c2da93e-cc41-4f85-94d2-a124c32f9b3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Finansforbundet Kreds Vest</Template>
  <TotalTime>95</TotalTime>
  <Words>676</Words>
  <Application>Microsoft Office PowerPoint</Application>
  <PresentationFormat>Widescreen</PresentationFormat>
  <Paragraphs>84</Paragraphs>
  <Slides>11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Office-tema</vt:lpstr>
      <vt:lpstr>Velkommen til Finansforbundet Kreds Vest</vt:lpstr>
      <vt:lpstr>Finansforbundets finanskredse</vt:lpstr>
      <vt:lpstr>Finansforbundets virksomhedskredse</vt:lpstr>
      <vt:lpstr>Finansforbundet Kreds Vests organisationsområde</vt:lpstr>
      <vt:lpstr>Faglige personaleforeninger og medlemmer</vt:lpstr>
      <vt:lpstr>Kredsbestyrelsen</vt:lpstr>
      <vt:lpstr>Indflydelsesvej i kreds og forbund</vt:lpstr>
      <vt:lpstr>Finansforbundet hovedbestyrelse</vt:lpstr>
      <vt:lpstr>Politiske ansvarsområder</vt:lpstr>
      <vt:lpstr>Arrangementer </vt:lpstr>
      <vt:lpstr>Kommunikation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Mie Dall Nimgaard Larsen</dc:creator>
  <cp:lastModifiedBy>Rikke Hoppe-Eriksen</cp:lastModifiedBy>
  <cp:revision>2</cp:revision>
  <dcterms:created xsi:type="dcterms:W3CDTF">2024-10-02T10:50:03Z</dcterms:created>
  <dcterms:modified xsi:type="dcterms:W3CDTF">2026-01-22T12:42:29Z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L_sAMAccountName">
    <vt:lpwstr>st0098</vt:lpwstr>
  </property>
  <property fmtid="{D5CDD505-2E9C-101B-9397-08002B2CF9AE}" pid="3" name="DL_AuthorInitials">
    <vt:lpwstr>st0098</vt:lpwstr>
  </property>
  <property fmtid="{D5CDD505-2E9C-101B-9397-08002B2CF9AE}" pid="4" name="fInit">
    <vt:lpwstr>st0098</vt:lpwstr>
  </property>
  <property fmtid="{D5CDD505-2E9C-101B-9397-08002B2CF9AE}" pid="5" name="fNavn">
    <vt:lpwstr>Susan Thorenfeldt</vt:lpwstr>
  </property>
  <property fmtid="{D5CDD505-2E9C-101B-9397-08002B2CF9AE}" pid="6" name="fTlf">
    <vt:lpwstr>+4532661406</vt:lpwstr>
  </property>
  <property fmtid="{D5CDD505-2E9C-101B-9397-08002B2CF9AE}" pid="7" name="fEpost">
    <vt:lpwstr>st@finansforbundet.dk</vt:lpwstr>
  </property>
  <property fmtid="{D5CDD505-2E9C-101B-9397-08002B2CF9AE}" pid="8" name="fLogo">
    <vt:lpwstr>http://www.exformatics.com/images/logo_new.jpg</vt:lpwstr>
  </property>
  <property fmtid="{D5CDD505-2E9C-101B-9397-08002B2CF9AE}" pid="9" name="ContentTypeId">
    <vt:lpwstr>0x010100E5CC67C865A38A4DAB8BB7E7C2A80B5E</vt:lpwstr>
  </property>
  <property fmtid="{D5CDD505-2E9C-101B-9397-08002B2CF9AE}" pid="10" name="MediaServiceImageTags">
    <vt:lpwstr/>
  </property>
</Properties>
</file>