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Juel Mortensen" initials="MJM" lastIdx="1" clrIdx="0">
    <p:extLst>
      <p:ext uri="{19B8F6BF-5375-455C-9EA6-DF929625EA0E}">
        <p15:presenceInfo xmlns:p15="http://schemas.microsoft.com/office/powerpoint/2012/main" userId="S::mj@finansforbundet.dk::4c147f2f-7fbd-40bb-abd3-80f0b4b45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196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t layout 1 - Marker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Mørkt layout 2 - Markering 3/Marker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59" d="100"/>
          <a:sy n="159" d="100"/>
        </p:scale>
        <p:origin x="404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Faber" userId="328e84dd5130dc97" providerId="LiveId" clId="{7E08038A-6595-4FD1-8F76-B1DA3D2026F7}"/>
    <pc:docChg chg="modSld">
      <pc:chgData name="Charlotte Faber" userId="328e84dd5130dc97" providerId="LiveId" clId="{7E08038A-6595-4FD1-8F76-B1DA3D2026F7}" dt="2023-05-10T09:39:31.405" v="6" actId="113"/>
      <pc:docMkLst>
        <pc:docMk/>
      </pc:docMkLst>
      <pc:sldChg chg="modSp mod">
        <pc:chgData name="Charlotte Faber" userId="328e84dd5130dc97" providerId="LiveId" clId="{7E08038A-6595-4FD1-8F76-B1DA3D2026F7}" dt="2023-05-10T09:18:14.718" v="5" actId="20577"/>
        <pc:sldMkLst>
          <pc:docMk/>
          <pc:sldMk cId="988784954" sldId="263"/>
        </pc:sldMkLst>
        <pc:spChg chg="mod">
          <ac:chgData name="Charlotte Faber" userId="328e84dd5130dc97" providerId="LiveId" clId="{7E08038A-6595-4FD1-8F76-B1DA3D2026F7}" dt="2023-05-10T09:18:14.718" v="5" actId="20577"/>
          <ac:spMkLst>
            <pc:docMk/>
            <pc:sldMk cId="988784954" sldId="263"/>
            <ac:spMk id="3" creationId="{9DE0AF57-AEFD-D147-F1BA-4AE3583E058C}"/>
          </ac:spMkLst>
        </pc:spChg>
      </pc:sldChg>
      <pc:sldChg chg="modSp mod">
        <pc:chgData name="Charlotte Faber" userId="328e84dd5130dc97" providerId="LiveId" clId="{7E08038A-6595-4FD1-8F76-B1DA3D2026F7}" dt="2023-05-10T09:39:31.405" v="6" actId="113"/>
        <pc:sldMkLst>
          <pc:docMk/>
          <pc:sldMk cId="1731139464" sldId="266"/>
        </pc:sldMkLst>
        <pc:spChg chg="mod">
          <ac:chgData name="Charlotte Faber" userId="328e84dd5130dc97" providerId="LiveId" clId="{7E08038A-6595-4FD1-8F76-B1DA3D2026F7}" dt="2023-05-10T09:39:31.405" v="6" actId="113"/>
          <ac:spMkLst>
            <pc:docMk/>
            <pc:sldMk cId="1731139464" sldId="266"/>
            <ac:spMk id="3" creationId="{F58705E6-19E5-FE50-550A-85D655F22B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06C48BB-4A63-4A90-B2FD-867287D09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C51F93-47F1-47D4-924C-176AD7911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2A7C-6135-45F0-9ECA-8C5102577C39}" type="datetimeFigureOut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10-05-2023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53530B-A5EA-4A44-82F0-C4391EBF7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9BB854-AA0E-4D59-A8B5-6E7B5B5A9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3520-170F-45CF-A2DA-FD5614B92869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7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FE394E-63E0-48C0-A7DE-1735F7C49101}" type="datetimeFigureOut">
              <a:rPr lang="da-DK" smtClean="0"/>
              <a:pPr/>
              <a:t>10-05-2023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6F891D-1D96-456C-99DE-6FF75A310EB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8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164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069E749-0D94-4B40-9493-5D2B9A91E77F}"/>
              </a:ext>
            </a:extLst>
          </p:cNvPr>
          <p:cNvSpPr txBox="1"/>
          <p:nvPr userDrawn="1"/>
        </p:nvSpPr>
        <p:spPr>
          <a:xfrm>
            <a:off x="-1397479" y="0"/>
            <a:ext cx="12743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valgfrit element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vises et større element – vælges layoutet ”Element u/tekst”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228619-7AD1-4B3C-8594-2DBB998BA5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681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 u/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2420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795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880CEE-1C13-4651-AFF8-73834D3D9C8C}"/>
              </a:ext>
            </a:extLst>
          </p:cNvPr>
          <p:cNvSpPr txBox="1"/>
          <p:nvPr userDrawn="1"/>
        </p:nvSpPr>
        <p:spPr>
          <a:xfrm>
            <a:off x="-1397479" y="0"/>
            <a:ext cx="127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videofelt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10379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- fuld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896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E66E48-BC9F-4E17-A811-E690074C05B6}"/>
              </a:ext>
            </a:extLst>
          </p:cNvPr>
          <p:cNvSpPr txBox="1"/>
          <p:nvPr userDrawn="1"/>
        </p:nvSpPr>
        <p:spPr>
          <a:xfrm>
            <a:off x="-1397479" y="0"/>
            <a:ext cx="12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Videoen fylder hele </a:t>
            </a:r>
            <a:r>
              <a:rPr lang="da-DK" sz="900" b="0" dirty="0" err="1">
                <a:solidFill>
                  <a:schemeClr val="accent2"/>
                </a:solidFill>
              </a:rPr>
              <a:t>slidet</a:t>
            </a:r>
            <a:r>
              <a:rPr lang="da-DK" sz="9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14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id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BB5BAB5-4944-49F3-A4A2-4F7506833D86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50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Vi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4D83623-5A7C-46FB-A9B9-08D3AF74262C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38599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235459" cy="39599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1DDAB5D-50CA-4D81-90A9-C7F1B27AED3D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80428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96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B51C28-DF2B-479A-B56E-8C7C7F9B0209}"/>
              </a:ext>
            </a:extLst>
          </p:cNvPr>
          <p:cNvSpPr txBox="1"/>
          <p:nvPr userDrawn="1"/>
        </p:nvSpPr>
        <p:spPr>
          <a:xfrm>
            <a:off x="-1468316" y="0"/>
            <a:ext cx="12836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58841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8050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353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196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97" y="360000"/>
            <a:ext cx="342091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6828" y="396000"/>
            <a:ext cx="1222343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23034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5058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71BD29BF-6D8F-4733-851D-8ED621B06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2400" y="360000"/>
            <a:ext cx="1231200" cy="133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AD31EA2-3AC1-4073-BCB1-F59A20C5BD97}"/>
              </a:ext>
            </a:extLst>
          </p:cNvPr>
          <p:cNvSpPr txBox="1"/>
          <p:nvPr userDrawn="1"/>
        </p:nvSpPr>
        <p:spPr>
          <a:xfrm>
            <a:off x="-1468316" y="0"/>
            <a:ext cx="128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Logo, undertitel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73027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288000" indent="-288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  <a:lvl2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lang="da-DK" sz="2400" kern="1200" dirty="0">
                <a:solidFill>
                  <a:srgbClr val="001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3pPr>
            <a:lvl4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4pPr>
            <a:lvl5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5pPr>
          </a:lstStyle>
          <a:p>
            <a:pPr lvl="0"/>
            <a:r>
              <a:rPr lang="da-DK" dirty="0"/>
              <a:t>Bullet agenda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20AA485-9A70-4707-A699-8AE8DEC27753}"/>
              </a:ext>
            </a:extLst>
          </p:cNvPr>
          <p:cNvSpPr txBox="1"/>
          <p:nvPr userDrawn="1"/>
        </p:nvSpPr>
        <p:spPr>
          <a:xfrm>
            <a:off x="-1397479" y="0"/>
            <a:ext cx="127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572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t tekstbo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rgbClr val="00196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2pPr>
            <a:lvl3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3pPr>
            <a:lvl4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None/>
              <a:defRPr>
                <a:solidFill>
                  <a:srgbClr val="001965"/>
                </a:solidFill>
              </a:defRPr>
            </a:lvl4pPr>
            <a:lvl5pPr marL="1206900" indent="-34290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AutoNum type="arabicPeriod"/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BE42AD3-DE01-4014-9182-3AB47EC9BDDF}"/>
              </a:ext>
            </a:extLst>
          </p:cNvPr>
          <p:cNvSpPr txBox="1"/>
          <p:nvPr userDrawn="1"/>
        </p:nvSpPr>
        <p:spPr>
          <a:xfrm>
            <a:off x="-1397479" y="0"/>
            <a:ext cx="1274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</a:t>
            </a:r>
            <a:r>
              <a:rPr lang="da-DK" sz="11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85ED9B94-C586-4A54-84CD-E6A91625B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560F55-B726-4962-8749-2BC8557B9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4800" y="1079500"/>
            <a:ext cx="4744800" cy="576263"/>
          </a:xfrm>
        </p:spPr>
        <p:txBody>
          <a:bodyPr anchor="ctr" anchorCtr="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 dirty="0"/>
              <a:t>Overskrift kan skrives i en eller flere linjer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8D8E91B-8C45-4461-91EB-E934B25F3BA8}"/>
              </a:ext>
            </a:extLst>
          </p:cNvPr>
          <p:cNvSpPr txBox="1"/>
          <p:nvPr userDrawn="1"/>
        </p:nvSpPr>
        <p:spPr>
          <a:xfrm>
            <a:off x="-1397479" y="0"/>
            <a:ext cx="12743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overskrifter og tekstfelter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33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EE20644-E995-463C-8301-109E10D87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</p:spPr>
        <p:txBody>
          <a:bodyPr wrap="square" anchor="ctr" anchorCtr="1"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B761568-09A5-4C0D-A9C6-F764CF7AEF7E}"/>
              </a:ext>
            </a:extLst>
          </p:cNvPr>
          <p:cNvSpPr txBox="1"/>
          <p:nvPr userDrawn="1"/>
        </p:nvSpPr>
        <p:spPr>
          <a:xfrm>
            <a:off x="-1397479" y="0"/>
            <a:ext cx="12743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727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venst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12">
            <a:extLst>
              <a:ext uri="{FF2B5EF4-FFF2-40B4-BE49-F238E27FC236}">
                <a16:creationId xmlns:a16="http://schemas.microsoft.com/office/drawing/2014/main" id="{DC6E646A-9543-4F7E-AF44-A8D87577A9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0A5C0050-A6D5-4102-9FD7-586FBC2F6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248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8CF036-B972-426E-83D4-FB0543EFD245}"/>
              </a:ext>
            </a:extLst>
          </p:cNvPr>
          <p:cNvSpPr txBox="1"/>
          <p:nvPr userDrawn="1"/>
        </p:nvSpPr>
        <p:spPr>
          <a:xfrm>
            <a:off x="-1397479" y="0"/>
            <a:ext cx="1274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03599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CD3C8055-829C-4584-943A-A55C70EAE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D5D9D2-A4FE-4F3D-9BF2-61CF75A4B27E}"/>
              </a:ext>
            </a:extLst>
          </p:cNvPr>
          <p:cNvSpPr txBox="1"/>
          <p:nvPr userDrawn="1"/>
        </p:nvSpPr>
        <p:spPr>
          <a:xfrm>
            <a:off x="-1397479" y="0"/>
            <a:ext cx="12743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Det billede du indsætter fylder pladsholderen.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824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444868-DE70-478E-99ED-5A3C084B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20265C-182A-4334-A34A-A781374D9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387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08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2" r:id="rId3"/>
    <p:sldLayoutId id="2147483664" r:id="rId4"/>
    <p:sldLayoutId id="2147483661" r:id="rId5"/>
    <p:sldLayoutId id="2147483663" r:id="rId6"/>
    <p:sldLayoutId id="2147483666" r:id="rId7"/>
    <p:sldLayoutId id="2147483667" r:id="rId8"/>
    <p:sldLayoutId id="2147483681" r:id="rId9"/>
    <p:sldLayoutId id="2147483672" r:id="rId10"/>
    <p:sldLayoutId id="2147483674" r:id="rId11"/>
    <p:sldLayoutId id="2147483677" r:id="rId12"/>
    <p:sldLayoutId id="2147483678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finansforbundet.dk/en/membership-benefits/save-money-with-forbrugsforeninge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sforbundet.dk/en/events/?PublishingChannel=Alle&amp;Page=1" TargetMode="External"/><Relationship Id="rId2" Type="http://schemas.openxmlformats.org/officeDocument/2006/relationships/hyperlink" Target="https://www.finansforbundet.dk/dk/arrangementer-og-kurser/?PublishingChannel=Alle&amp;Page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hyperlink" Target="https://finansforbundet.dk/en/knowledge-in-perspectiv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finansforbundet.dk/en/membership-benefits/attractive-insurance-offers-in-try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finansforbundet.dk/en/career-and-danish-culture/go-to-an-interview-about-your-work-lif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finansforbundet.dk/en/membership-benefits/book-your-holiday-home-through-finanssektorens-feriefond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etv&#230;rk@finansforbundet.dk" TargetMode="External"/><Relationship Id="rId2" Type="http://schemas.openxmlformats.org/officeDocument/2006/relationships/hyperlink" Target="https://www.finansforbundet.dk/en/career-and-danish-culture/internationals-in-finance-finansforbundet-in-denmar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finansforbundet.dk/en/career-and-danish-culture/finanskompetencepuljen-finance-competence-fund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bberegner.finansforbundet.dk/english/jobcalculate_step_1.php" TargetMode="External"/><Relationship Id="rId2" Type="http://schemas.openxmlformats.org/officeDocument/2006/relationships/hyperlink" Target="https://www.finansforbundet.dk/dk/dine-rettigheder/beregn-vaerdien-af-dit-job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653BA-B667-4080-862F-35DE6FD55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MEMBERSHIP BENEFITS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8A2A40A-A705-47A9-9B06-A5BD7B3E5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988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D5B7F-56FD-187D-DF86-1088F2E4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FORBRUGSFORENING (CONSUMER ASSOCIATION)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5DB9B7-6006-1AA1-6222-FCA216F4B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942428" cy="423000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/>
              <a:t>4000 shops and 500 online shops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/>
              <a:t>Discounts on your regular purchases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/>
              <a:t>Save up to 10% on clothes, furniture, cafés, everyday necessities, hairdresser, dentist, glasses, travel and stays ... and more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/>
              <a:t>Also on goods already on sale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/>
              <a:t>94% are satisfied or very satisfied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r>
              <a:rPr lang="en-GB">
                <a:hlinkClick r:id="rId2"/>
              </a:rPr>
              <a:t>Read more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Pladsholder til billede 5" descr="Gruppe af tasker">
            <a:extLst>
              <a:ext uri="{FF2B5EF4-FFF2-40B4-BE49-F238E27FC236}">
                <a16:creationId xmlns:a16="http://schemas.microsoft.com/office/drawing/2014/main" id="{E5898512-47CE-AE0A-AA1C-9312B40F33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0" r="216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34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ABF97-B37E-476E-BD0D-D1C64C68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107966" cy="576000"/>
          </a:xfrm>
        </p:spPr>
        <p:txBody>
          <a:bodyPr/>
          <a:lstStyle/>
          <a:p>
            <a:r>
              <a:rPr lang="en-GB"/>
              <a:t>EVENTS AND COURSES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8725DF3-794F-BFA9-8DF1-58A9F0B46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>
                <a:latin typeface="+mn-lt"/>
              </a:rPr>
              <a:t>More than 200 courses and events each year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hlinkClick r:id="rId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>
                <a:hlinkClick r:id="rId3"/>
              </a:rPr>
              <a:t>Events and courses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hlinkClick r:id="rId3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>
                <a:hlinkClick r:id="rId4"/>
              </a:rPr>
              <a:t>Knowledge in perspective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>
                <a:latin typeface="+mn-lt"/>
              </a:rPr>
              <a:t>For free or at a nominal fee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>
                <a:latin typeface="+mn-lt"/>
              </a:rPr>
              <a:t>The market’s best speakers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>
                <a:latin typeface="+mn-lt"/>
              </a:rPr>
              <a:t>High quality and relevant and current topics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>
                <a:latin typeface="+mn-lt"/>
              </a:rPr>
              <a:t>We listen to our members’ wishes and ideas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endParaRPr lang="da-DK" dirty="0"/>
          </a:p>
        </p:txBody>
      </p:sp>
      <p:pic>
        <p:nvPicPr>
          <p:cNvPr id="6" name="Pladsholder til billede 5" descr="Forretningskvinde ved et whiteboard styrer møde i mødelokalet">
            <a:extLst>
              <a:ext uri="{FF2B5EF4-FFF2-40B4-BE49-F238E27FC236}">
                <a16:creationId xmlns:a16="http://schemas.microsoft.com/office/drawing/2014/main" id="{6296EDB3-1D77-7D22-F8D7-154F047713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7" r="2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78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9719C-07E7-F24A-D58D-2B7D9D24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INSURANCE FROM TRYG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125B06-99AC-2904-33D5-6568816BBD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/>
              <a:t>The sector’s employees take good care of their belongings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/>
              <a:t>We can therefore offer attractive quality insurance at favourable prices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/>
              <a:t>Package deal discounts available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/>
              <a:t>Surplus paid back to members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endParaRPr lang="da-DK" dirty="0"/>
          </a:p>
          <a:p>
            <a:r>
              <a:rPr lang="en-GB">
                <a:hlinkClick r:id="rId2"/>
              </a:rPr>
              <a:t>Attractive insurance offers from Tryg</a:t>
            </a:r>
          </a:p>
          <a:p>
            <a:endParaRPr lang="da-DK" dirty="0"/>
          </a:p>
          <a:p>
            <a:endParaRPr lang="da-DK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endParaRPr lang="da-DK" dirty="0"/>
          </a:p>
        </p:txBody>
      </p:sp>
      <p:pic>
        <p:nvPicPr>
          <p:cNvPr id="6" name="Pladsholder til billede 5" descr="Redningsbøje flyder på havet">
            <a:extLst>
              <a:ext uri="{FF2B5EF4-FFF2-40B4-BE49-F238E27FC236}">
                <a16:creationId xmlns:a16="http://schemas.microsoft.com/office/drawing/2014/main" id="{25E43603-42C9-3E05-CA80-8E797E8090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7" r="2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248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18B0A-C040-9455-B6E8-1CCEAF1F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 GUIDANCE INTERVIEWS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8D6589-BA1B-1D03-BD6D-9D61259CF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/>
              <a:t>Stay updated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/>
              <a:t>Follow developments and evolve in your professional life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/>
              <a:t>Reflect on the future needs of your workplace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/>
              <a:t>Be inspired to complete courses and training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/>
              <a:t>Prepare for your performance review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a-DK" dirty="0"/>
          </a:p>
          <a:p>
            <a:pPr>
              <a:lnSpc>
                <a:spcPct val="150000"/>
              </a:lnSpc>
            </a:pPr>
            <a:r>
              <a:rPr lang="en-GB">
                <a:hlinkClick r:id="rId2"/>
              </a:rPr>
              <a:t>Interview about your work life </a:t>
            </a:r>
          </a:p>
          <a:p>
            <a:pPr>
              <a:lnSpc>
                <a:spcPct val="150000"/>
              </a:lnSpc>
            </a:pPr>
            <a:endParaRPr lang="da-DK" dirty="0"/>
          </a:p>
          <a:p>
            <a:pPr>
              <a:lnSpc>
                <a:spcPct val="150000"/>
              </a:lnSpc>
            </a:pPr>
            <a:endParaRPr lang="da-DK" dirty="0"/>
          </a:p>
        </p:txBody>
      </p:sp>
      <p:pic>
        <p:nvPicPr>
          <p:cNvPr id="6" name="Pladsholder til billede 5" descr="Forretningskvinde til jobsamtale">
            <a:extLst>
              <a:ext uri="{FF2B5EF4-FFF2-40B4-BE49-F238E27FC236}">
                <a16:creationId xmlns:a16="http://schemas.microsoft.com/office/drawing/2014/main" id="{B8FE1FCE-F27C-A63A-C91E-63955543FF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 r="21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006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935B1-ADF9-BBC5-5362-8F14A587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HOLIDAY HOMES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AD8D96-A26F-329E-99FC-BF4FA8BB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Finanssektorens Feriefond (holiday fund of the financial sector) </a:t>
            </a:r>
          </a:p>
          <a:p>
            <a:endParaRPr lang="da-DK" dirty="0">
              <a:latin typeface="+mn-lt"/>
            </a:endParaRPr>
          </a:p>
          <a:p>
            <a:pPr marL="573750" lvl="1" indent="-285750">
              <a:buFont typeface="Courier New" panose="02070309020205020404" pitchFamily="49" charset="0"/>
              <a:buChar char="o"/>
            </a:pPr>
            <a:r>
              <a:rPr lang="en-GB">
                <a:latin typeface="+mn-lt"/>
              </a:rPr>
              <a:t>We will draw winners for holiday homes, or </a:t>
            </a:r>
          </a:p>
          <a:p>
            <a:pPr marL="573750" lvl="1" indent="-285750">
              <a:buFont typeface="Courier New" panose="02070309020205020404" pitchFamily="49" charset="0"/>
              <a:buChar char="o"/>
            </a:pPr>
            <a:r>
              <a:rPr lang="en-GB">
                <a:latin typeface="+mn-lt"/>
              </a:rPr>
              <a:t>You can book a vacant holiday home  </a:t>
            </a:r>
          </a:p>
          <a:p>
            <a:pPr marL="573750" lvl="1" indent="-285750">
              <a:buFont typeface="Courier New" panose="02070309020205020404" pitchFamily="49" charset="0"/>
              <a:buChar char="o"/>
            </a:pPr>
            <a:r>
              <a:rPr lang="en-GB">
                <a:latin typeface="+mn-lt"/>
              </a:rPr>
              <a:t>Available for businesses that are members of the Danish Employers' Association for the Financial Sector (FA)</a:t>
            </a:r>
          </a:p>
          <a:p>
            <a:pPr marL="573750" lvl="1" indent="-285750">
              <a:buFont typeface="Courier New" panose="02070309020205020404" pitchFamily="49" charset="0"/>
              <a:buChar char="o"/>
            </a:pPr>
            <a:r>
              <a:rPr lang="en-GB">
                <a:latin typeface="+mn-lt"/>
              </a:rPr>
              <a:t>Visit Bornholm, Skagen, Malaga or Rome, for example</a:t>
            </a:r>
          </a:p>
          <a:p>
            <a:pPr lvl="1" indent="0">
              <a:buNone/>
            </a:pPr>
            <a:endParaRPr lang="da-DK" dirty="0">
              <a:latin typeface="+mn-lt"/>
            </a:endParaRPr>
          </a:p>
          <a:p>
            <a:r>
              <a:rPr lang="en-GB">
                <a:hlinkClick r:id="rId2"/>
              </a:rPr>
              <a:t>Holiday home through Finanssektorens Feriefond (the holiday fund of the financial sector)</a:t>
            </a: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pic>
        <p:nvPicPr>
          <p:cNvPr id="6" name="Pladsholder til billede 5" descr="Moderne arkitektur med udsigt til bjergrig grøn scene">
            <a:extLst>
              <a:ext uri="{FF2B5EF4-FFF2-40B4-BE49-F238E27FC236}">
                <a16:creationId xmlns:a16="http://schemas.microsoft.com/office/drawing/2014/main" id="{8562CA69-4205-543A-D058-B5DE477EBD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r="21655"/>
          <a:stretch>
            <a:fillRect/>
          </a:stretch>
        </p:blipFill>
        <p:spPr>
          <a:xfrm>
            <a:off x="6367463" y="0"/>
            <a:ext cx="5824537" cy="6858000"/>
          </a:xfrm>
        </p:spPr>
      </p:pic>
    </p:spTree>
    <p:extLst>
      <p:ext uri="{BB962C8B-B14F-4D97-AF65-F5344CB8AC3E}">
        <p14:creationId xmlns:p14="http://schemas.microsoft.com/office/powerpoint/2010/main" val="223169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7D463-2CF8-5FC6-924D-82B3FAD6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NETWORK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E0AF57-AEFD-D147-F1BA-4AE3583E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947938" cy="423000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hlinkClick r:id="rId2"/>
              </a:rPr>
              <a:t>Internationals in Finance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a-DK" dirty="0"/>
          </a:p>
          <a:p>
            <a:endParaRPr lang="da-DK" dirty="0"/>
          </a:p>
          <a:p>
            <a:r>
              <a:rPr lang="en-GB" dirty="0"/>
              <a:t>Ask us and learn more at</a:t>
            </a:r>
          </a:p>
          <a:p>
            <a:endParaRPr lang="da-DK" dirty="0"/>
          </a:p>
          <a:p>
            <a:r>
              <a:rPr lang="en-GB" dirty="0">
                <a:hlinkClick r:id="rId3"/>
              </a:rPr>
              <a:t>netværk@finansforbundet.dk</a:t>
            </a:r>
            <a:r>
              <a:rPr lang="en-GB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Pladsholder til billede 5" descr="Personer i mødelokalet">
            <a:extLst>
              <a:ext uri="{FF2B5EF4-FFF2-40B4-BE49-F238E27FC236}">
                <a16:creationId xmlns:a16="http://schemas.microsoft.com/office/drawing/2014/main" id="{E0664775-FD60-12B8-5BE2-17F1063644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0" r="216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878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36180-C034-AFC5-7FC8-FA157D3A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744800" cy="576000"/>
          </a:xfrm>
        </p:spPr>
        <p:txBody>
          <a:bodyPr anchor="ctr">
            <a:normAutofit/>
          </a:bodyPr>
          <a:lstStyle/>
          <a:p>
            <a:r>
              <a:rPr lang="en-GB"/>
              <a:t>FINANSKOMPETENCEPULJEN (FINANCE COMPETENCE FUND)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B34B1AE-37A5-43E4-E583-FE0401B5D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/>
              <a:t>Paid courses and training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/>
              <a:t>Academy, diploma and master programmes with ECTS credits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/>
              <a:t>Textbooks are included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a-DK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/>
              <a:t>For FA businesses </a:t>
            </a:r>
          </a:p>
          <a:p>
            <a:pPr>
              <a:spcAft>
                <a:spcPts val="600"/>
              </a:spcAft>
            </a:pPr>
            <a:endParaRPr lang="da-DK" dirty="0"/>
          </a:p>
          <a:p>
            <a:pPr>
              <a:spcAft>
                <a:spcPts val="600"/>
              </a:spcAft>
            </a:pPr>
            <a:r>
              <a:rPr lang="en-GB">
                <a:hlinkClick r:id="rId2"/>
              </a:rPr>
              <a:t>Read more</a:t>
            </a:r>
          </a:p>
          <a:p>
            <a:pPr>
              <a:spcAft>
                <a:spcPts val="600"/>
              </a:spcAft>
            </a:pPr>
            <a:endParaRPr lang="da-DK" dirty="0"/>
          </a:p>
        </p:txBody>
      </p:sp>
      <p:pic>
        <p:nvPicPr>
          <p:cNvPr id="6" name="Pladsholder til billede 5" descr="Barn med briller-læsning">
            <a:extLst>
              <a:ext uri="{FF2B5EF4-FFF2-40B4-BE49-F238E27FC236}">
                <a16:creationId xmlns:a16="http://schemas.microsoft.com/office/drawing/2014/main" id="{7AC72627-A5A0-3E2E-BD61-AEC9E5C13A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r="24527" b="-1"/>
          <a:stretch/>
        </p:blipFill>
        <p:spPr>
          <a:xfrm>
            <a:off x="6364800" y="10"/>
            <a:ext cx="582480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2485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A028A-FF22-B606-E955-6CA76210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1080000"/>
            <a:ext cx="5824800" cy="576000"/>
          </a:xfrm>
        </p:spPr>
        <p:txBody>
          <a:bodyPr/>
          <a:lstStyle/>
          <a:p>
            <a:r>
              <a:rPr lang="en-GB"/>
              <a:t>WHAT IS THE COLLECTIVE AGREEMENT WORTH?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58705E6-19E5-FE50-550A-85D655F22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559" y="1855713"/>
            <a:ext cx="4744800" cy="4230000"/>
          </a:xfrm>
        </p:spPr>
        <p:txBody>
          <a:bodyPr/>
          <a:lstStyle/>
          <a:p>
            <a:endParaRPr lang="da-DK" dirty="0">
              <a:hlinkClick r:id="rId2"/>
            </a:endParaRPr>
          </a:p>
          <a:p>
            <a:r>
              <a:rPr lang="en-GB" dirty="0"/>
              <a:t>Try our pay package calculator. You’ll be surprised!!!</a:t>
            </a:r>
          </a:p>
          <a:p>
            <a:endParaRPr lang="da-DK" dirty="0">
              <a:hlinkClick r:id="rId2"/>
            </a:endParaRPr>
          </a:p>
          <a:p>
            <a:endParaRPr lang="da-DK" dirty="0"/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Calculate the worth of your pay package </a:t>
            </a:r>
          </a:p>
          <a:p>
            <a:endParaRPr lang="da-DK" dirty="0"/>
          </a:p>
          <a:p>
            <a:endParaRPr lang="da-DK" dirty="0"/>
          </a:p>
          <a:p>
            <a:endParaRPr lang="da-DK" b="1" dirty="0"/>
          </a:p>
        </p:txBody>
      </p:sp>
      <p:pic>
        <p:nvPicPr>
          <p:cNvPr id="6" name="Pladsholder til billede 5" descr="Nærbillede af tastaturet på en lommeregner">
            <a:extLst>
              <a:ext uri="{FF2B5EF4-FFF2-40B4-BE49-F238E27FC236}">
                <a16:creationId xmlns:a16="http://schemas.microsoft.com/office/drawing/2014/main" id="{495F8622-0166-5326-3222-A83BEE46E6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r="21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113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arm blå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2019_Finansforbundet FF" id="{AF137C8B-7C99-4B45-9408-EF2D8E6250B1}" vid="{69E27624-CD8C-43C7-8BDE-B35E8BE404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F57AE71-96CE-4AB0-95ED-AC36A6AC0EF8}">
  <we:reference id="b0430364-2ab6-47cd-907e-f8b72239b204" version="3.18.149.0" store="EXCatalog" storeType="EXCatalog"/>
  <we:alternateReferences>
    <we:reference id="WA200000729" version="3.18.149.0" store="da-DK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Lib" ma:contentTypeID="0x01010E0086B92F4CF9B4574599414CF947A036DA0090B8E4D3BA8DE24C95956F40DA7E8461" ma:contentTypeVersion="5" ma:contentTypeDescription="EXDocument" ma:contentTypeScope="" ma:versionID="19b8e09bf1e65f396b392590648872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c761e7c8230d9e20202daf017d426665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EXDocumentID" minOccurs="0"/>
                <xsd:element ref="ns2:EXCoreDocType" minOccurs="0"/>
                <xsd:element ref="ns2:EXHash" minOccurs="0"/>
                <xsd:element ref="ns2:EXTimestam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XDocumentID" ma:index="9" nillable="true" ma:displayName="EXDocumentID" ma:internalName="EXDocumentID" ma:readOnly="true">
      <xsd:simpleType>
        <xsd:restriction base="dms:Text"/>
      </xsd:simpleType>
    </xsd:element>
    <xsd:element name="EXCoreDocType" ma:index="10" nillable="true" ma:displayName="EXCoreDocType" ma:internalName="EXCoreDocType" ma:readOnly="true">
      <xsd:simpleType>
        <xsd:restriction base="dms:Text"/>
      </xsd:simpleType>
    </xsd:element>
    <xsd:element name="EXHash" ma:index="11" nillable="true" ma:displayName="EXHash" ma:internalName="EXHash" ma:readOnly="true">
      <xsd:simpleType>
        <xsd:restriction base="dms:Text"/>
      </xsd:simpleType>
    </xsd:element>
    <xsd:element name="EXTimestamp" ma:index="12" nillable="true" ma:displayName="EXTimestamp" ma:internalName="EXTimestamp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8EA25-88D5-4481-8E3E-F7953A2444BE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3B3511-1F05-45FB-AA7D-BE8ECE95C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3134D0-780E-4563-A3EB-295DAB1923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</Template>
  <TotalTime>1109</TotalTime>
  <Words>316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Office-tema</vt:lpstr>
      <vt:lpstr>MEMBERSHIP BENEFITS</vt:lpstr>
      <vt:lpstr>FORBRUGSFORENING (CONSUMER ASSOCIATION)</vt:lpstr>
      <vt:lpstr>EVENTS AND COURSES</vt:lpstr>
      <vt:lpstr>INSURANCE FROM TRYG</vt:lpstr>
      <vt:lpstr>CAREER GUIDANCE INTERVIEWS</vt:lpstr>
      <vt:lpstr>HOLIDAY HOMES</vt:lpstr>
      <vt:lpstr>NETWORK </vt:lpstr>
      <vt:lpstr>FINANSKOMPETENCEPULJEN (FINANCE COMPETENCE FUND)</vt:lpstr>
      <vt:lpstr>WHAT IS THE COLLECTIVE AGREEMENT WORTH?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  1. marts 2021</dc:title>
  <dc:creator>Susanne Grantzau</dc:creator>
  <cp:lastModifiedBy>Charlotte Faber</cp:lastModifiedBy>
  <cp:revision>22</cp:revision>
  <cp:lastPrinted>2022-03-11T10:35:51Z</cp:lastPrinted>
  <dcterms:created xsi:type="dcterms:W3CDTF">2022-03-01T08:21:01Z</dcterms:created>
  <dcterms:modified xsi:type="dcterms:W3CDTF">2023-05-10T09:39:40Z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SG0142</vt:lpwstr>
  </property>
  <property fmtid="{D5CDD505-2E9C-101B-9397-08002B2CF9AE}" pid="3" name="DL_AuthorInitials">
    <vt:lpwstr>SG0142</vt:lpwstr>
  </property>
  <property fmtid="{D5CDD505-2E9C-101B-9397-08002B2CF9AE}" pid="4" name="fInit">
    <vt:lpwstr>SG0142</vt:lpwstr>
  </property>
  <property fmtid="{D5CDD505-2E9C-101B-9397-08002B2CF9AE}" pid="5" name="fNavn">
    <vt:lpwstr>Susanne Grantzau</vt:lpwstr>
  </property>
  <property fmtid="{D5CDD505-2E9C-101B-9397-08002B2CF9AE}" pid="6" name="fTlf">
    <vt:lpwstr>32 66 14 36</vt:lpwstr>
  </property>
  <property fmtid="{D5CDD505-2E9C-101B-9397-08002B2CF9AE}" pid="7" name="fEpost">
    <vt:lpwstr>sg@finansforbundet.dk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EntityNameForeign">
    <vt:lpwstr>DL_Activities</vt:lpwstr>
  </property>
  <property fmtid="{D5CDD505-2E9C-101B-9397-08002B2CF9AE}" pid="10" name="EntityId">
    <vt:lpwstr>44563</vt:lpwstr>
  </property>
  <property fmtid="{D5CDD505-2E9C-101B-9397-08002B2CF9AE}" pid="11" name="DL_Id">
    <vt:lpwstr>44563</vt:lpwstr>
  </property>
  <property fmtid="{D5CDD505-2E9C-101B-9397-08002B2CF9AE}" pid="12" name="DL_CaseNo">
    <vt:lpwstr>202002235</vt:lpwstr>
  </property>
  <property fmtid="{D5CDD505-2E9C-101B-9397-08002B2CF9AE}" pid="13" name="sNr">
    <vt:lpwstr>202002235</vt:lpwstr>
  </property>
  <property fmtid="{D5CDD505-2E9C-101B-9397-08002B2CF9AE}" pid="14" name="sTitel">
    <vt:lpwstr>IT-Michael</vt:lpwstr>
  </property>
  <property fmtid="{D5CDD505-2E9C-101B-9397-08002B2CF9AE}" pid="15" name="sInit">
    <vt:lpwstr>mj</vt:lpwstr>
  </property>
  <property fmtid="{D5CDD505-2E9C-101B-9397-08002B2CF9AE}" pid="16" name="sProjekt">
    <vt:lpwstr/>
  </property>
  <property fmtid="{D5CDD505-2E9C-101B-9397-08002B2CF9AE}" pid="17" name="CaseNo">
    <vt:lpwstr>202002235</vt:lpwstr>
  </property>
  <property fmtid="{D5CDD505-2E9C-101B-9397-08002B2CF9AE}" pid="18" name="sAnsvarligNavn">
    <vt:lpwstr>Michael Juel Mortensen</vt:lpwstr>
  </property>
  <property fmtid="{D5CDD505-2E9C-101B-9397-08002B2CF9AE}" pid="19" name="sAnsvarligEmail">
    <vt:lpwstr>mj@finansforbundet.dk</vt:lpwstr>
  </property>
  <property fmtid="{D5CDD505-2E9C-101B-9397-08002B2CF9AE}" pid="20" name="sAnsvarligTelefon">
    <vt:lpwstr>+4532661366</vt:lpwstr>
  </property>
  <property fmtid="{D5CDD505-2E9C-101B-9397-08002B2CF9AE}" pid="21" name="sGruppe">
    <vt:lpwstr>Adm-IT</vt:lpwstr>
  </property>
  <property fmtid="{D5CDD505-2E9C-101B-9397-08002B2CF9AE}" pid="22" name="sUndergruppe">
    <vt:lpwstr>Administration</vt:lpwstr>
  </property>
  <property fmtid="{D5CDD505-2E9C-101B-9397-08002B2CF9AE}" pid="23" name="EXDocumentID">
    <vt:lpwstr>000399989</vt:lpwstr>
  </property>
  <property fmtid="{D5CDD505-2E9C-101B-9397-08002B2CF9AE}" pid="24" name="ContentTypeId">
    <vt:lpwstr>0x01010E0086B92F4CF9B4574599414CF947A036DA0090B8E4D3BA8DE24C95956F40DA7E8461</vt:lpwstr>
  </property>
  <property fmtid="{D5CDD505-2E9C-101B-9397-08002B2CF9AE}" pid="25" name="fKontor">
    <vt:lpwstr>3.38.31</vt:lpwstr>
  </property>
  <property fmtid="{D5CDD505-2E9C-101B-9397-08002B2CF9AE}" pid="26" name="DocumentName">
    <vt:lpwstr>http://findus/sites/2015/Sag/1554Docs/201503521/2022/SDC/Møde 1. marts 2022.pptx</vt:lpwstr>
  </property>
  <property fmtid="{D5CDD505-2E9C-101B-9397-08002B2CF9AE}" pid="27" name="fAfdeling">
    <vt:lpwstr>Havnegade</vt:lpwstr>
  </property>
</Properties>
</file>