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4"/>
    <p:sldMasterId id="2147483707" r:id="rId5"/>
  </p:sldMasterIdLst>
  <p:notesMasterIdLst>
    <p:notesMasterId r:id="rId42"/>
  </p:notesMasterIdLst>
  <p:handoutMasterIdLst>
    <p:handoutMasterId r:id="rId43"/>
  </p:handoutMasterIdLst>
  <p:sldIdLst>
    <p:sldId id="275" r:id="rId6"/>
    <p:sldId id="276" r:id="rId7"/>
    <p:sldId id="277" r:id="rId8"/>
    <p:sldId id="278"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3" r:id="rId22"/>
    <p:sldId id="294" r:id="rId23"/>
    <p:sldId id="292" r:id="rId24"/>
    <p:sldId id="256" r:id="rId25"/>
    <p:sldId id="272" r:id="rId26"/>
    <p:sldId id="273" r:id="rId27"/>
    <p:sldId id="257" r:id="rId28"/>
    <p:sldId id="260" r:id="rId29"/>
    <p:sldId id="261" r:id="rId30"/>
    <p:sldId id="263" r:id="rId31"/>
    <p:sldId id="264" r:id="rId32"/>
    <p:sldId id="265" r:id="rId33"/>
    <p:sldId id="266" r:id="rId34"/>
    <p:sldId id="267" r:id="rId35"/>
    <p:sldId id="268" r:id="rId36"/>
    <p:sldId id="269" r:id="rId37"/>
    <p:sldId id="270" r:id="rId38"/>
    <p:sldId id="271" r:id="rId39"/>
    <p:sldId id="274" r:id="rId40"/>
    <p:sldId id="259"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Italian Plate No2" panose="020B0604020202020204" charset="0"/>
      <p:regular r:id="rId48"/>
      <p:bold r:id="rId4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nsk version" id="{6FFC54B7-8DBB-4F4D-B7F8-291AB996AF0D}">
          <p14:sldIdLst>
            <p14:sldId id="275"/>
            <p14:sldId id="276"/>
            <p14:sldId id="277"/>
            <p14:sldId id="278"/>
            <p14:sldId id="280"/>
            <p14:sldId id="281"/>
            <p14:sldId id="282"/>
            <p14:sldId id="283"/>
            <p14:sldId id="284"/>
            <p14:sldId id="285"/>
            <p14:sldId id="286"/>
            <p14:sldId id="287"/>
            <p14:sldId id="288"/>
            <p14:sldId id="289"/>
            <p14:sldId id="290"/>
            <p14:sldId id="291"/>
            <p14:sldId id="293"/>
            <p14:sldId id="294"/>
            <p14:sldId id="292"/>
          </p14:sldIdLst>
        </p14:section>
        <p14:section name="English version" id="{12018AD1-DA68-4B2A-A7DD-7A8729CAFBE3}">
          <p14:sldIdLst>
            <p14:sldId id="256"/>
            <p14:sldId id="272"/>
            <p14:sldId id="273"/>
            <p14:sldId id="257"/>
            <p14:sldId id="260"/>
            <p14:sldId id="261"/>
            <p14:sldId id="263"/>
            <p14:sldId id="264"/>
            <p14:sldId id="265"/>
            <p14:sldId id="266"/>
            <p14:sldId id="267"/>
            <p14:sldId id="268"/>
            <p14:sldId id="269"/>
            <p14:sldId id="270"/>
            <p14:sldId id="271"/>
            <p14:sldId id="274"/>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p:scale>
          <a:sx n="90" d="100"/>
          <a:sy n="90" d="100"/>
        </p:scale>
        <p:origin x="1392" y="8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CD-45A0-B25B-2D9E5E7C6A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CD-45A0-B25B-2D9E5E7C6A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CD-45A0-B25B-2D9E5E7C6A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CD-45A0-B25B-2D9E5E7C6A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0-346F-4873-A776-5A8B8222CA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CD-45A0-B25B-2D9E5E7C6A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CD-45A0-B25B-2D9E5E7C6A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CD-45A0-B25B-2D9E5E7C6A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CD-45A0-B25B-2D9E5E7C6A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0-346F-4873-A776-5A8B8222CA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06C48BB-4A63-4A90-B2FD-867287D098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solidFill>
                <a:srgbClr val="001965"/>
              </a:solidFill>
              <a:latin typeface="Arial" panose="020B0604020202020204" pitchFamily="34" charset="0"/>
              <a:cs typeface="Arial" panose="020B0604020202020204" pitchFamily="34" charset="0"/>
            </a:endParaRPr>
          </a:p>
        </p:txBody>
      </p:sp>
      <p:sp>
        <p:nvSpPr>
          <p:cNvPr id="3" name="Pladsholder til dato 2">
            <a:extLst>
              <a:ext uri="{FF2B5EF4-FFF2-40B4-BE49-F238E27FC236}">
                <a16:creationId xmlns:a16="http://schemas.microsoft.com/office/drawing/2014/main" id="{C1C51F93-47F1-47D4-924C-176AD79113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B2A7C-6135-45F0-9ECA-8C5102577C39}" type="datetimeFigureOut">
              <a:rPr lang="da-DK" smtClean="0">
                <a:latin typeface="Arial" panose="020B0604020202020204" pitchFamily="34" charset="0"/>
                <a:cs typeface="Arial" panose="020B0604020202020204" pitchFamily="34" charset="0"/>
              </a:rPr>
              <a:t>01-11-2023</a:t>
            </a:fld>
            <a:endParaRPr lang="da-DK" dirty="0">
              <a:latin typeface="Arial" panose="020B0604020202020204" pitchFamily="34" charset="0"/>
              <a:cs typeface="Arial" panose="020B0604020202020204" pitchFamily="34" charset="0"/>
            </a:endParaRPr>
          </a:p>
        </p:txBody>
      </p:sp>
      <p:sp>
        <p:nvSpPr>
          <p:cNvPr id="4" name="Pladsholder til sidefod 3">
            <a:extLst>
              <a:ext uri="{FF2B5EF4-FFF2-40B4-BE49-F238E27FC236}">
                <a16:creationId xmlns:a16="http://schemas.microsoft.com/office/drawing/2014/main" id="{4253530B-A5EA-4A44-82F0-C4391EBF7A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latin typeface="Arial" panose="020B0604020202020204" pitchFamily="34" charset="0"/>
              <a:cs typeface="Arial" panose="020B0604020202020204" pitchFamily="34" charset="0"/>
            </a:endParaRPr>
          </a:p>
        </p:txBody>
      </p:sp>
      <p:sp>
        <p:nvSpPr>
          <p:cNvPr id="5" name="Pladsholder til slidenummer 4">
            <a:extLst>
              <a:ext uri="{FF2B5EF4-FFF2-40B4-BE49-F238E27FC236}">
                <a16:creationId xmlns:a16="http://schemas.microsoft.com/office/drawing/2014/main" id="{B39BB854-AA0E-4D59-A8B5-6E7B5B5A9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C23520-170F-45CF-A2DA-FD5614B92869}" type="slidenum">
              <a:rPr lang="da-DK" smtClean="0">
                <a:latin typeface="Arial" panose="020B0604020202020204" pitchFamily="34" charset="0"/>
                <a:cs typeface="Arial" panose="020B0604020202020204" pitchFamily="34" charset="0"/>
              </a:rPr>
              <a:t>‹#›</a:t>
            </a:fld>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6071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C4FE394E-63E0-48C0-A7DE-1735F7C49101}" type="datetimeFigureOut">
              <a:rPr lang="da-DK" smtClean="0"/>
              <a:pPr/>
              <a:t>01-11-2023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CE6F891D-1D96-456C-99DE-6FF75A310EB3}" type="slidenum">
              <a:rPr lang="da-DK" smtClean="0"/>
              <a:pPr/>
              <a:t>‹#›</a:t>
            </a:fld>
            <a:endParaRPr lang="da-DK" dirty="0"/>
          </a:p>
        </p:txBody>
      </p:sp>
    </p:spTree>
    <p:extLst>
      <p:ext uri="{BB962C8B-B14F-4D97-AF65-F5344CB8AC3E}">
        <p14:creationId xmlns:p14="http://schemas.microsoft.com/office/powerpoint/2010/main" val="3542828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Stress </a:t>
            </a:r>
            <a:r>
              <a:rPr lang="en-US" dirty="0" err="1">
                <a:latin typeface="Calibri"/>
                <a:cs typeface="Calibri"/>
              </a:rPr>
              <a:t>kan</a:t>
            </a:r>
            <a:r>
              <a:rPr lang="en-US" dirty="0">
                <a:latin typeface="Calibri"/>
                <a:cs typeface="Calibri"/>
              </a:rPr>
              <a:t> </a:t>
            </a:r>
            <a:r>
              <a:rPr lang="en-US" dirty="0" err="1">
                <a:latin typeface="Calibri"/>
                <a:cs typeface="Calibri"/>
              </a:rPr>
              <a:t>ramme</a:t>
            </a:r>
            <a:r>
              <a:rPr lang="en-US" dirty="0">
                <a:latin typeface="Calibri"/>
                <a:cs typeface="Calibri"/>
              </a:rPr>
              <a:t> </a:t>
            </a:r>
            <a:r>
              <a:rPr lang="en-US" dirty="0" err="1">
                <a:latin typeface="Calibri"/>
                <a:cs typeface="Calibri"/>
              </a:rPr>
              <a:t>os</a:t>
            </a:r>
            <a:r>
              <a:rPr lang="en-US" dirty="0">
                <a:latin typeface="Calibri"/>
                <a:cs typeface="Calibri"/>
              </a:rPr>
              <a:t> alle. At </a:t>
            </a:r>
            <a:r>
              <a:rPr lang="en-US" dirty="0" err="1">
                <a:latin typeface="Calibri"/>
                <a:cs typeface="Calibri"/>
              </a:rPr>
              <a:t>forebygge</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spotte</a:t>
            </a:r>
            <a:r>
              <a:rPr lang="en-US" dirty="0">
                <a:latin typeface="Calibri"/>
                <a:cs typeface="Calibri"/>
              </a:rPr>
              <a:t> </a:t>
            </a:r>
            <a:r>
              <a:rPr lang="en-US" dirty="0" err="1">
                <a:latin typeface="Calibri"/>
                <a:cs typeface="Calibri"/>
              </a:rPr>
              <a:t>mulig</a:t>
            </a:r>
            <a:r>
              <a:rPr lang="en-US" dirty="0">
                <a:latin typeface="Calibri"/>
                <a:cs typeface="Calibri"/>
              </a:rPr>
              <a:t> stress er </a:t>
            </a:r>
            <a:r>
              <a:rPr lang="en-US" dirty="0" err="1">
                <a:latin typeface="Calibri"/>
                <a:cs typeface="Calibri"/>
              </a:rPr>
              <a:t>vores</a:t>
            </a:r>
            <a:r>
              <a:rPr lang="en-US" dirty="0">
                <a:latin typeface="Calibri"/>
                <a:cs typeface="Calibri"/>
              </a:rPr>
              <a:t> </a:t>
            </a:r>
            <a:r>
              <a:rPr lang="en-US" dirty="0" err="1">
                <a:latin typeface="Calibri"/>
                <a:cs typeface="Calibri"/>
              </a:rPr>
              <a:t>alles</a:t>
            </a:r>
            <a:r>
              <a:rPr lang="en-US" dirty="0">
                <a:latin typeface="Calibri"/>
                <a:cs typeface="Calibri"/>
              </a:rPr>
              <a:t> </a:t>
            </a:r>
            <a:r>
              <a:rPr lang="en-US" dirty="0" err="1">
                <a:latin typeface="Calibri"/>
                <a:cs typeface="Calibri"/>
              </a:rPr>
              <a:t>ansvar</a:t>
            </a:r>
            <a:r>
              <a:rPr lang="en-US" dirty="0">
                <a:latin typeface="Calibri"/>
                <a:cs typeface="Calibri"/>
              </a:rPr>
              <a:t>. </a:t>
            </a:r>
            <a:r>
              <a:rPr lang="en-US" dirty="0" err="1">
                <a:latin typeface="Calibri"/>
                <a:cs typeface="Calibri"/>
              </a:rPr>
              <a:t>Ikke</a:t>
            </a:r>
            <a:r>
              <a:rPr lang="en-US" dirty="0">
                <a:latin typeface="Calibri"/>
                <a:cs typeface="Calibri"/>
              </a:rPr>
              <a:t> </a:t>
            </a:r>
            <a:r>
              <a:rPr lang="en-US" dirty="0" err="1">
                <a:latin typeface="Calibri"/>
                <a:cs typeface="Calibri"/>
              </a:rPr>
              <a:t>kun</a:t>
            </a:r>
            <a:r>
              <a:rPr lang="en-US" dirty="0">
                <a:latin typeface="Calibri"/>
                <a:cs typeface="Calibri"/>
              </a:rPr>
              <a:t> </a:t>
            </a:r>
            <a:r>
              <a:rPr lang="en-US" dirty="0" err="1">
                <a:latin typeface="Calibri"/>
                <a:cs typeface="Calibri"/>
              </a:rPr>
              <a:t>vores</a:t>
            </a:r>
            <a:r>
              <a:rPr lang="en-US" dirty="0">
                <a:latin typeface="Calibri"/>
                <a:cs typeface="Calibri"/>
              </a:rPr>
              <a:t> </a:t>
            </a:r>
            <a:r>
              <a:rPr lang="en-US" dirty="0" err="1">
                <a:latin typeface="Calibri"/>
                <a:cs typeface="Calibri"/>
              </a:rPr>
              <a:t>leders</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mig</a:t>
            </a:r>
            <a:r>
              <a:rPr lang="en-US" dirty="0">
                <a:latin typeface="Calibri"/>
                <a:cs typeface="Calibri"/>
              </a:rPr>
              <a:t> </a:t>
            </a:r>
            <a:r>
              <a:rPr lang="en-US" dirty="0" err="1">
                <a:latin typeface="Calibri"/>
                <a:cs typeface="Calibri"/>
              </a:rPr>
              <a:t>som</a:t>
            </a:r>
            <a:r>
              <a:rPr lang="en-US" dirty="0">
                <a:latin typeface="Calibri"/>
                <a:cs typeface="Calibri"/>
              </a:rPr>
              <a:t> TR</a:t>
            </a:r>
          </a:p>
          <a:p>
            <a:endParaRPr lang="en-US" dirty="0">
              <a:latin typeface="Calibri"/>
              <a:cs typeface="Calibri"/>
            </a:endParaRPr>
          </a:p>
          <a:p>
            <a:r>
              <a:rPr lang="en-US" dirty="0">
                <a:latin typeface="Calibri"/>
                <a:cs typeface="Calibri"/>
              </a:rPr>
              <a:t>I </a:t>
            </a:r>
            <a:r>
              <a:rPr lang="en-US" dirty="0" err="1">
                <a:latin typeface="Calibri"/>
                <a:cs typeface="Calibri"/>
              </a:rPr>
              <a:t>dag</a:t>
            </a:r>
            <a:r>
              <a:rPr lang="en-US" dirty="0">
                <a:latin typeface="Calibri"/>
                <a:cs typeface="Calibri"/>
              </a:rPr>
              <a:t> </a:t>
            </a:r>
            <a:r>
              <a:rPr lang="en-US" dirty="0" err="1">
                <a:latin typeface="Calibri"/>
                <a:cs typeface="Calibri"/>
              </a:rPr>
              <a:t>sætter</a:t>
            </a:r>
            <a:r>
              <a:rPr lang="en-US" dirty="0">
                <a:latin typeface="Calibri"/>
                <a:cs typeface="Calibri"/>
              </a:rPr>
              <a:t> vi spot </a:t>
            </a:r>
            <a:r>
              <a:rPr lang="en-US" dirty="0" err="1">
                <a:latin typeface="Calibri"/>
                <a:cs typeface="Calibri"/>
              </a:rPr>
              <a:t>på</a:t>
            </a:r>
            <a:r>
              <a:rPr lang="en-US" dirty="0">
                <a:latin typeface="Calibri"/>
                <a:cs typeface="Calibri"/>
              </a:rPr>
              <a:t> </a:t>
            </a:r>
            <a:r>
              <a:rPr lang="en-US" dirty="0" err="1">
                <a:latin typeface="Calibri"/>
                <a:cs typeface="Calibri"/>
              </a:rPr>
              <a:t>lidt</a:t>
            </a:r>
            <a:r>
              <a:rPr lang="en-US" dirty="0">
                <a:latin typeface="Calibri"/>
                <a:cs typeface="Calibri"/>
              </a:rPr>
              <a:t> </a:t>
            </a:r>
            <a:r>
              <a:rPr lang="en-US" dirty="0" err="1">
                <a:latin typeface="Calibri"/>
                <a:cs typeface="Calibri"/>
              </a:rPr>
              <a:t>viden</a:t>
            </a:r>
            <a:r>
              <a:rPr lang="en-US" dirty="0">
                <a:latin typeface="Calibri"/>
                <a:cs typeface="Calibri"/>
              </a:rPr>
              <a:t> om stress, </a:t>
            </a:r>
            <a:r>
              <a:rPr lang="en-US" dirty="0" err="1">
                <a:latin typeface="Calibri"/>
                <a:cs typeface="Calibri"/>
              </a:rPr>
              <a:t>arbejdspressset</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lidt</a:t>
            </a:r>
            <a:r>
              <a:rPr lang="en-US" dirty="0">
                <a:latin typeface="Calibri"/>
                <a:cs typeface="Calibri"/>
              </a:rPr>
              <a:t> </a:t>
            </a:r>
            <a:r>
              <a:rPr lang="en-US" dirty="0" err="1">
                <a:latin typeface="Calibri"/>
                <a:cs typeface="Calibri"/>
              </a:rPr>
              <a:t>gode</a:t>
            </a:r>
            <a:r>
              <a:rPr lang="en-US" dirty="0">
                <a:latin typeface="Calibri"/>
                <a:cs typeface="Calibri"/>
              </a:rPr>
              <a:t> </a:t>
            </a:r>
            <a:r>
              <a:rPr lang="en-US" dirty="0" err="1">
                <a:latin typeface="Calibri"/>
                <a:cs typeface="Calibri"/>
              </a:rPr>
              <a:t>råd</a:t>
            </a:r>
            <a:r>
              <a:rPr lang="en-US" dirty="0">
                <a:latin typeface="Calibri"/>
                <a:cs typeface="Calibri"/>
              </a:rPr>
              <a:t> at have med I </a:t>
            </a:r>
            <a:r>
              <a:rPr lang="en-US" dirty="0" err="1">
                <a:latin typeface="Calibri"/>
                <a:cs typeface="Calibri"/>
              </a:rPr>
              <a:t>baghovedet</a:t>
            </a:r>
            <a:r>
              <a:rPr lang="en-US" dirty="0">
                <a:latin typeface="Calibri"/>
                <a:cs typeface="Calibri"/>
              </a:rPr>
              <a:t>. </a:t>
            </a:r>
          </a:p>
          <a:p>
            <a:endParaRPr lang="en-US" dirty="0">
              <a:latin typeface="Calibri"/>
              <a:cs typeface="Calibri"/>
            </a:endParaRPr>
          </a:p>
          <a:p>
            <a:r>
              <a:rPr lang="en-US" dirty="0">
                <a:latin typeface="Calibri"/>
                <a:cs typeface="Calibri"/>
              </a:rPr>
              <a:t>Det er </a:t>
            </a:r>
            <a:r>
              <a:rPr lang="en-US" dirty="0" err="1">
                <a:latin typeface="Calibri"/>
                <a:cs typeface="Calibri"/>
              </a:rPr>
              <a:t>vigtigt</a:t>
            </a:r>
            <a:r>
              <a:rPr lang="en-US" dirty="0">
                <a:latin typeface="Calibri"/>
                <a:cs typeface="Calibri"/>
              </a:rPr>
              <a:t> at </a:t>
            </a:r>
            <a:r>
              <a:rPr lang="en-US" dirty="0" err="1">
                <a:latin typeface="Calibri"/>
                <a:cs typeface="Calibri"/>
              </a:rPr>
              <a:t>holde</a:t>
            </a:r>
            <a:r>
              <a:rPr lang="en-US" dirty="0">
                <a:latin typeface="Calibri"/>
                <a:cs typeface="Calibri"/>
              </a:rPr>
              <a:t> </a:t>
            </a:r>
            <a:r>
              <a:rPr lang="en-US" dirty="0" err="1">
                <a:latin typeface="Calibri"/>
                <a:cs typeface="Calibri"/>
              </a:rPr>
              <a:t>fokus</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emnet</a:t>
            </a:r>
            <a:r>
              <a:rPr lang="en-US" dirty="0">
                <a:latin typeface="Calibri"/>
                <a:cs typeface="Calibri"/>
              </a:rPr>
              <a:t> I </a:t>
            </a:r>
            <a:r>
              <a:rPr lang="en-US" dirty="0" err="1">
                <a:latin typeface="Calibri"/>
                <a:cs typeface="Calibri"/>
              </a:rPr>
              <a:t>en</a:t>
            </a:r>
            <a:r>
              <a:rPr lang="en-US" dirty="0">
                <a:latin typeface="Calibri"/>
                <a:cs typeface="Calibri"/>
              </a:rPr>
              <a:t> </a:t>
            </a:r>
            <a:r>
              <a:rPr lang="en-US" dirty="0" err="1">
                <a:latin typeface="Calibri"/>
                <a:cs typeface="Calibri"/>
              </a:rPr>
              <a:t>travl</a:t>
            </a:r>
            <a:r>
              <a:rPr lang="en-US" dirty="0">
                <a:latin typeface="Calibri"/>
                <a:cs typeface="Calibri"/>
              </a:rPr>
              <a:t> </a:t>
            </a:r>
            <a:r>
              <a:rPr lang="en-US" dirty="0" err="1">
                <a:latin typeface="Calibri"/>
                <a:cs typeface="Calibri"/>
              </a:rPr>
              <a:t>hverdag</a:t>
            </a:r>
            <a:r>
              <a:rPr lang="en-US" dirty="0">
                <a:latin typeface="Calibri"/>
                <a:cs typeface="Calibri"/>
              </a:rPr>
              <a:t> – ja det er </a:t>
            </a:r>
            <a:r>
              <a:rPr lang="en-US" dirty="0" err="1">
                <a:latin typeface="Calibri"/>
                <a:cs typeface="Calibri"/>
              </a:rPr>
              <a:t>vigtigere</a:t>
            </a:r>
            <a:r>
              <a:rPr lang="en-US" dirty="0">
                <a:latin typeface="Calibri"/>
                <a:cs typeface="Calibri"/>
              </a:rPr>
              <a:t> end det </a:t>
            </a:r>
            <a:r>
              <a:rPr lang="en-US" dirty="0" err="1">
                <a:latin typeface="Calibri"/>
                <a:cs typeface="Calibri"/>
              </a:rPr>
              <a:t>nogensinde</a:t>
            </a:r>
            <a:r>
              <a:rPr lang="en-US" dirty="0">
                <a:latin typeface="Calibri"/>
                <a:cs typeface="Calibri"/>
              </a:rPr>
              <a:t> </a:t>
            </a:r>
            <a:r>
              <a:rPr lang="en-US" dirty="0" err="1">
                <a:latin typeface="Calibri"/>
                <a:cs typeface="Calibri"/>
              </a:rPr>
              <a:t>har</a:t>
            </a:r>
            <a:r>
              <a:rPr lang="en-US" dirty="0">
                <a:latin typeface="Calibri"/>
                <a:cs typeface="Calibri"/>
              </a:rPr>
              <a:t> </a:t>
            </a:r>
            <a:r>
              <a:rPr lang="en-US" dirty="0" err="1">
                <a:latin typeface="Calibri"/>
                <a:cs typeface="Calibri"/>
              </a:rPr>
              <a:t>været</a:t>
            </a:r>
            <a:r>
              <a:rPr lang="en-US" dirty="0">
                <a:latin typeface="Calibri"/>
                <a:cs typeface="Calibri"/>
              </a:rPr>
              <a:t>. </a:t>
            </a:r>
            <a:r>
              <a:rPr lang="en-US" dirty="0" err="1">
                <a:latin typeface="Calibri"/>
                <a:cs typeface="Calibri"/>
              </a:rPr>
              <a:t>Omvæltningerne</a:t>
            </a:r>
            <a:r>
              <a:rPr lang="en-US" dirty="0">
                <a:latin typeface="Calibri"/>
                <a:cs typeface="Calibri"/>
              </a:rPr>
              <a:t> er store I </a:t>
            </a:r>
            <a:r>
              <a:rPr lang="en-US" dirty="0" err="1">
                <a:latin typeface="Calibri"/>
                <a:cs typeface="Calibri"/>
              </a:rPr>
              <a:t>vores</a:t>
            </a:r>
            <a:r>
              <a:rPr lang="en-US" dirty="0">
                <a:latin typeface="Calibri"/>
                <a:cs typeface="Calibri"/>
              </a:rPr>
              <a:t> </a:t>
            </a:r>
            <a:r>
              <a:rPr lang="en-US" dirty="0" err="1">
                <a:latin typeface="Calibri"/>
                <a:cs typeface="Calibri"/>
              </a:rPr>
              <a:t>hverdag</a:t>
            </a:r>
            <a:r>
              <a:rPr lang="en-US" dirty="0">
                <a:latin typeface="Calibri"/>
                <a:cs typeface="Calibri"/>
              </a:rPr>
              <a:t>. </a:t>
            </a:r>
          </a:p>
        </p:txBody>
      </p:sp>
    </p:spTree>
    <p:extLst>
      <p:ext uri="{BB962C8B-B14F-4D97-AF65-F5344CB8AC3E}">
        <p14:creationId xmlns:p14="http://schemas.microsoft.com/office/powerpoint/2010/main" val="49436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 er et par </a:t>
            </a:r>
            <a:r>
              <a:rPr lang="en-US" dirty="0" err="1">
                <a:latin typeface="Calibri"/>
                <a:cs typeface="Calibri"/>
              </a:rPr>
              <a:t>gode</a:t>
            </a:r>
            <a:r>
              <a:rPr lang="en-US" dirty="0">
                <a:latin typeface="Calibri"/>
                <a:cs typeface="Calibri"/>
              </a:rPr>
              <a:t> </a:t>
            </a:r>
            <a:r>
              <a:rPr lang="en-US" dirty="0" err="1">
                <a:latin typeface="Calibri"/>
                <a:cs typeface="Calibri"/>
              </a:rPr>
              <a:t>råd</a:t>
            </a:r>
            <a:r>
              <a:rPr lang="en-US" dirty="0">
                <a:latin typeface="Calibri"/>
                <a:cs typeface="Calibri"/>
              </a:rPr>
              <a:t> om </a:t>
            </a:r>
            <a:r>
              <a:rPr lang="en-US" dirty="0" err="1">
                <a:latin typeface="Calibri"/>
                <a:cs typeface="Calibri"/>
              </a:rPr>
              <a:t>prioritering</a:t>
            </a:r>
            <a:r>
              <a:rPr lang="en-US" dirty="0">
                <a:latin typeface="Calibri"/>
                <a:cs typeface="Calibri"/>
              </a:rPr>
              <a:t> </a:t>
            </a:r>
            <a:r>
              <a:rPr lang="en-US" dirty="0" err="1">
                <a:latin typeface="Calibri"/>
                <a:cs typeface="Calibri"/>
              </a:rPr>
              <a:t>og</a:t>
            </a:r>
            <a:r>
              <a:rPr lang="en-US" dirty="0">
                <a:latin typeface="Calibri"/>
                <a:cs typeface="Calibri"/>
              </a:rPr>
              <a:t> den </a:t>
            </a:r>
            <a:r>
              <a:rPr lang="en-US" dirty="0" err="1">
                <a:latin typeface="Calibri"/>
                <a:cs typeface="Calibri"/>
              </a:rPr>
              <a:t>måde</a:t>
            </a:r>
            <a:r>
              <a:rPr lang="en-US" dirty="0">
                <a:latin typeface="Calibri"/>
                <a:cs typeface="Calibri"/>
              </a:rPr>
              <a:t> vi taler om at have </a:t>
            </a:r>
            <a:r>
              <a:rPr lang="en-US" dirty="0" err="1">
                <a:latin typeface="Calibri"/>
                <a:cs typeface="Calibri"/>
              </a:rPr>
              <a:t>travlt</a:t>
            </a:r>
            <a:r>
              <a:rPr lang="en-US" dirty="0">
                <a:latin typeface="Calibri"/>
                <a:cs typeface="Calibri"/>
              </a:rPr>
              <a:t> </a:t>
            </a:r>
            <a:r>
              <a:rPr lang="en-US" dirty="0" err="1">
                <a:latin typeface="Calibri"/>
                <a:cs typeface="Calibri"/>
              </a:rPr>
              <a:t>på</a:t>
            </a:r>
            <a:r>
              <a:rPr lang="en-US" dirty="0">
                <a:latin typeface="Calibri"/>
                <a:cs typeface="Calibri"/>
              </a:rPr>
              <a:t>. </a:t>
            </a:r>
          </a:p>
          <a:p>
            <a:endParaRPr lang="en-US" dirty="0">
              <a:latin typeface="Calibri"/>
              <a:cs typeface="Calibri"/>
            </a:endParaRPr>
          </a:p>
          <a:p>
            <a:r>
              <a:rPr lang="en-US" dirty="0">
                <a:latin typeface="Calibri"/>
                <a:cs typeface="Calibri"/>
              </a:rPr>
              <a:t>Alle </a:t>
            </a:r>
            <a:r>
              <a:rPr lang="en-US" dirty="0" err="1">
                <a:latin typeface="Calibri"/>
                <a:cs typeface="Calibri"/>
              </a:rPr>
              <a:t>valg</a:t>
            </a:r>
            <a:r>
              <a:rPr lang="en-US" dirty="0">
                <a:latin typeface="Calibri"/>
                <a:cs typeface="Calibri"/>
              </a:rPr>
              <a:t> er jo </a:t>
            </a:r>
            <a:r>
              <a:rPr lang="en-US" dirty="0" err="1">
                <a:latin typeface="Calibri"/>
                <a:cs typeface="Calibri"/>
              </a:rPr>
              <a:t>også</a:t>
            </a:r>
            <a:r>
              <a:rPr lang="en-US" dirty="0">
                <a:latin typeface="Calibri"/>
                <a:cs typeface="Calibri"/>
              </a:rPr>
              <a:t> </a:t>
            </a:r>
            <a:r>
              <a:rPr lang="en-US" dirty="0" err="1">
                <a:latin typeface="Calibri"/>
                <a:cs typeface="Calibri"/>
              </a:rPr>
              <a:t>fravalg</a:t>
            </a:r>
            <a:r>
              <a:rPr lang="en-US" dirty="0">
                <a:latin typeface="Calibri"/>
                <a:cs typeface="Calibri"/>
              </a:rPr>
              <a:t>. Det er </a:t>
            </a:r>
            <a:r>
              <a:rPr lang="en-US" dirty="0" err="1">
                <a:latin typeface="Calibri"/>
                <a:cs typeface="Calibri"/>
              </a:rPr>
              <a:t>vigtigt</a:t>
            </a:r>
            <a:r>
              <a:rPr lang="en-US" dirty="0">
                <a:latin typeface="Calibri"/>
                <a:cs typeface="Calibri"/>
              </a:rPr>
              <a:t> at have </a:t>
            </a:r>
            <a:r>
              <a:rPr lang="en-US" dirty="0" err="1">
                <a:latin typeface="Calibri"/>
                <a:cs typeface="Calibri"/>
              </a:rPr>
              <a:t>en</a:t>
            </a:r>
            <a:r>
              <a:rPr lang="en-US" dirty="0">
                <a:latin typeface="Calibri"/>
                <a:cs typeface="Calibri"/>
              </a:rPr>
              <a:t> </a:t>
            </a:r>
            <a:r>
              <a:rPr lang="en-US" dirty="0" err="1">
                <a:latin typeface="Calibri"/>
                <a:cs typeface="Calibri"/>
              </a:rPr>
              <a:t>afklaring</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hvilke</a:t>
            </a:r>
            <a:r>
              <a:rPr lang="en-US" dirty="0">
                <a:latin typeface="Calibri"/>
                <a:cs typeface="Calibri"/>
              </a:rPr>
              <a:t> </a:t>
            </a:r>
            <a:r>
              <a:rPr lang="en-US" dirty="0" err="1">
                <a:latin typeface="Calibri"/>
                <a:cs typeface="Calibri"/>
              </a:rPr>
              <a:t>prioriteter</a:t>
            </a:r>
            <a:r>
              <a:rPr lang="en-US" dirty="0">
                <a:latin typeface="Calibri"/>
                <a:cs typeface="Calibri"/>
              </a:rPr>
              <a:t> du </a:t>
            </a:r>
            <a:r>
              <a:rPr lang="en-US" dirty="0" err="1">
                <a:latin typeface="Calibri"/>
                <a:cs typeface="Calibri"/>
              </a:rPr>
              <a:t>skal</a:t>
            </a:r>
            <a:r>
              <a:rPr lang="en-US" dirty="0">
                <a:latin typeface="Calibri"/>
                <a:cs typeface="Calibri"/>
              </a:rPr>
              <a:t> have </a:t>
            </a:r>
            <a:r>
              <a:rPr lang="en-US" dirty="0" err="1">
                <a:latin typeface="Calibri"/>
                <a:cs typeface="Calibri"/>
              </a:rPr>
              <a:t>igennem</a:t>
            </a:r>
            <a:r>
              <a:rPr lang="en-US" dirty="0">
                <a:latin typeface="Calibri"/>
                <a:cs typeface="Calibri"/>
              </a:rPr>
              <a:t> </a:t>
            </a:r>
            <a:r>
              <a:rPr lang="en-US" dirty="0" err="1">
                <a:latin typeface="Calibri"/>
                <a:cs typeface="Calibri"/>
              </a:rPr>
              <a:t>arbejdsdagen</a:t>
            </a:r>
            <a:r>
              <a:rPr lang="en-US" dirty="0">
                <a:latin typeface="Calibri"/>
                <a:cs typeface="Calibri"/>
              </a:rPr>
              <a:t>. </a:t>
            </a:r>
            <a:r>
              <a:rPr lang="en-US" dirty="0" err="1">
                <a:latin typeface="Calibri"/>
                <a:cs typeface="Calibri"/>
              </a:rPr>
              <a:t>Derved</a:t>
            </a:r>
            <a:r>
              <a:rPr lang="en-US" dirty="0">
                <a:latin typeface="Calibri"/>
                <a:cs typeface="Calibri"/>
              </a:rPr>
              <a:t> er det </a:t>
            </a:r>
            <a:r>
              <a:rPr lang="en-US" dirty="0" err="1">
                <a:latin typeface="Calibri"/>
                <a:cs typeface="Calibri"/>
              </a:rPr>
              <a:t>også</a:t>
            </a:r>
            <a:r>
              <a:rPr lang="en-US" dirty="0">
                <a:latin typeface="Calibri"/>
                <a:cs typeface="Calibri"/>
              </a:rPr>
              <a:t> </a:t>
            </a:r>
            <a:r>
              <a:rPr lang="en-US" dirty="0" err="1">
                <a:latin typeface="Calibri"/>
                <a:cs typeface="Calibri"/>
              </a:rPr>
              <a:t>nemmest</a:t>
            </a:r>
            <a:r>
              <a:rPr lang="en-US" dirty="0">
                <a:latin typeface="Calibri"/>
                <a:cs typeface="Calibri"/>
              </a:rPr>
              <a:t> at </a:t>
            </a:r>
            <a:r>
              <a:rPr lang="en-US" dirty="0" err="1">
                <a:latin typeface="Calibri"/>
                <a:cs typeface="Calibri"/>
              </a:rPr>
              <a:t>udføre</a:t>
            </a:r>
            <a:r>
              <a:rPr lang="en-US" dirty="0">
                <a:latin typeface="Calibri"/>
                <a:cs typeface="Calibri"/>
              </a:rPr>
              <a:t> et </a:t>
            </a:r>
            <a:r>
              <a:rPr lang="en-US" dirty="0" err="1">
                <a:latin typeface="Calibri"/>
                <a:cs typeface="Calibri"/>
              </a:rPr>
              <a:t>tilfredsstillende</a:t>
            </a:r>
            <a:r>
              <a:rPr lang="en-US" dirty="0">
                <a:latin typeface="Calibri"/>
                <a:cs typeface="Calibri"/>
              </a:rPr>
              <a:t> job. Jeg er </a:t>
            </a:r>
            <a:r>
              <a:rPr lang="en-US" dirty="0" err="1">
                <a:latin typeface="Calibri"/>
                <a:cs typeface="Calibri"/>
              </a:rPr>
              <a:t>sikker</a:t>
            </a:r>
            <a:r>
              <a:rPr lang="en-US" dirty="0">
                <a:latin typeface="Calibri"/>
                <a:cs typeface="Calibri"/>
              </a:rPr>
              <a:t> </a:t>
            </a:r>
            <a:r>
              <a:rPr lang="en-US" dirty="0" err="1">
                <a:latin typeface="Calibri"/>
                <a:cs typeface="Calibri"/>
              </a:rPr>
              <a:t>på</a:t>
            </a:r>
            <a:r>
              <a:rPr lang="en-US" dirty="0">
                <a:latin typeface="Calibri"/>
                <a:cs typeface="Calibri"/>
              </a:rPr>
              <a:t>, at vi</a:t>
            </a:r>
          </a:p>
          <a:p>
            <a:r>
              <a:rPr lang="en-US" dirty="0">
                <a:latin typeface="Calibri"/>
                <a:cs typeface="Calibri"/>
              </a:rPr>
              <a:t>alle I </a:t>
            </a:r>
            <a:r>
              <a:rPr lang="en-US" dirty="0" err="1">
                <a:latin typeface="Calibri"/>
                <a:cs typeface="Calibri"/>
              </a:rPr>
              <a:t>ny</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næ</a:t>
            </a:r>
            <a:r>
              <a:rPr lang="en-US" dirty="0">
                <a:latin typeface="Calibri"/>
                <a:cs typeface="Calibri"/>
              </a:rPr>
              <a:t> </a:t>
            </a:r>
            <a:r>
              <a:rPr lang="en-US" dirty="0" err="1">
                <a:latin typeface="Calibri"/>
                <a:cs typeface="Calibri"/>
              </a:rPr>
              <a:t>udfører</a:t>
            </a:r>
            <a:r>
              <a:rPr lang="en-US" dirty="0">
                <a:latin typeface="Calibri"/>
                <a:cs typeface="Calibri"/>
              </a:rPr>
              <a:t> ting, </a:t>
            </a:r>
            <a:r>
              <a:rPr lang="en-US" dirty="0" err="1">
                <a:latin typeface="Calibri"/>
                <a:cs typeface="Calibri"/>
              </a:rPr>
              <a:t>som</a:t>
            </a:r>
            <a:r>
              <a:rPr lang="en-US" dirty="0">
                <a:latin typeface="Calibri"/>
                <a:cs typeface="Calibri"/>
              </a:rPr>
              <a:t> vi </a:t>
            </a:r>
            <a:r>
              <a:rPr lang="en-US" dirty="0" err="1">
                <a:latin typeface="Calibri"/>
                <a:cs typeface="Calibri"/>
              </a:rPr>
              <a:t>reelt</a:t>
            </a:r>
            <a:r>
              <a:rPr lang="en-US" dirty="0">
                <a:latin typeface="Calibri"/>
                <a:cs typeface="Calibri"/>
              </a:rPr>
              <a:t> </a:t>
            </a:r>
            <a:r>
              <a:rPr lang="en-US" dirty="0" err="1">
                <a:latin typeface="Calibri"/>
                <a:cs typeface="Calibri"/>
              </a:rPr>
              <a:t>godt</a:t>
            </a:r>
            <a:r>
              <a:rPr lang="en-US" dirty="0">
                <a:latin typeface="Calibri"/>
                <a:cs typeface="Calibri"/>
              </a:rPr>
              <a:t> </a:t>
            </a:r>
            <a:r>
              <a:rPr lang="en-US" dirty="0" err="1">
                <a:latin typeface="Calibri"/>
                <a:cs typeface="Calibri"/>
              </a:rPr>
              <a:t>kunne</a:t>
            </a:r>
            <a:r>
              <a:rPr lang="en-US" dirty="0">
                <a:latin typeface="Calibri"/>
                <a:cs typeface="Calibri"/>
              </a:rPr>
              <a:t> have </a:t>
            </a:r>
            <a:r>
              <a:rPr lang="en-US" dirty="0" err="1">
                <a:latin typeface="Calibri"/>
                <a:cs typeface="Calibri"/>
              </a:rPr>
              <a:t>sprunget</a:t>
            </a:r>
            <a:r>
              <a:rPr lang="en-US" dirty="0">
                <a:latin typeface="Calibri"/>
                <a:cs typeface="Calibri"/>
              </a:rPr>
              <a:t> over, men </a:t>
            </a:r>
            <a:r>
              <a:rPr lang="en-US" dirty="0" err="1">
                <a:latin typeface="Calibri"/>
                <a:cs typeface="Calibri"/>
              </a:rPr>
              <a:t>hvis</a:t>
            </a:r>
            <a:r>
              <a:rPr lang="en-US" dirty="0">
                <a:latin typeface="Calibri"/>
                <a:cs typeface="Calibri"/>
              </a:rPr>
              <a:t> vi </a:t>
            </a:r>
            <a:r>
              <a:rPr lang="en-US" dirty="0" err="1">
                <a:latin typeface="Calibri"/>
                <a:cs typeface="Calibri"/>
              </a:rPr>
              <a:t>ikke</a:t>
            </a:r>
            <a:r>
              <a:rPr lang="en-US" dirty="0">
                <a:latin typeface="Calibri"/>
                <a:cs typeface="Calibri"/>
              </a:rPr>
              <a:t> </a:t>
            </a:r>
            <a:r>
              <a:rPr lang="en-US" dirty="0" err="1">
                <a:latin typeface="Calibri"/>
                <a:cs typeface="Calibri"/>
              </a:rPr>
              <a:t>tænker</a:t>
            </a:r>
            <a:r>
              <a:rPr lang="en-US" dirty="0">
                <a:latin typeface="Calibri"/>
                <a:cs typeface="Calibri"/>
              </a:rPr>
              <a:t> over det, </a:t>
            </a:r>
            <a:r>
              <a:rPr lang="en-US" dirty="0" err="1">
                <a:latin typeface="Calibri"/>
                <a:cs typeface="Calibri"/>
              </a:rPr>
              <a:t>udfører</a:t>
            </a:r>
            <a:r>
              <a:rPr lang="en-US" dirty="0">
                <a:latin typeface="Calibri"/>
                <a:cs typeface="Calibri"/>
              </a:rPr>
              <a:t> vi bare </a:t>
            </a:r>
            <a:r>
              <a:rPr lang="en-US" dirty="0" err="1">
                <a:latin typeface="Calibri"/>
                <a:cs typeface="Calibri"/>
              </a:rPr>
              <a:t>opgaven</a:t>
            </a:r>
            <a:r>
              <a:rPr lang="en-US" dirty="0">
                <a:latin typeface="Calibri"/>
                <a:cs typeface="Calibri"/>
              </a:rPr>
              <a:t> </a:t>
            </a:r>
            <a:r>
              <a:rPr lang="en-US" dirty="0" err="1">
                <a:latin typeface="Calibri"/>
                <a:cs typeface="Calibri"/>
              </a:rPr>
              <a:t>uden</a:t>
            </a:r>
            <a:r>
              <a:rPr lang="en-US" dirty="0">
                <a:latin typeface="Calibri"/>
                <a:cs typeface="Calibri"/>
              </a:rPr>
              <a:t> at </a:t>
            </a:r>
            <a:r>
              <a:rPr lang="en-US" dirty="0" err="1">
                <a:latin typeface="Calibri"/>
                <a:cs typeface="Calibri"/>
              </a:rPr>
              <a:t>blinke</a:t>
            </a:r>
            <a:r>
              <a:rPr lang="en-US" dirty="0">
                <a:latin typeface="Calibri"/>
                <a:cs typeface="Calibri"/>
              </a:rPr>
              <a:t>. Det er </a:t>
            </a:r>
            <a:r>
              <a:rPr lang="en-US" dirty="0" err="1">
                <a:latin typeface="Calibri"/>
                <a:cs typeface="Calibri"/>
              </a:rPr>
              <a:t>meget</a:t>
            </a:r>
            <a:r>
              <a:rPr lang="en-US" dirty="0">
                <a:latin typeface="Calibri"/>
                <a:cs typeface="Calibri"/>
              </a:rPr>
              <a:t> </a:t>
            </a:r>
            <a:r>
              <a:rPr lang="en-US" dirty="0" err="1">
                <a:latin typeface="Calibri"/>
                <a:cs typeface="Calibri"/>
              </a:rPr>
              <a:t>vigtigt</a:t>
            </a:r>
            <a:r>
              <a:rPr lang="en-US" dirty="0">
                <a:latin typeface="Calibri"/>
                <a:cs typeface="Calibri"/>
              </a:rPr>
              <a:t> at have sine </a:t>
            </a:r>
            <a:r>
              <a:rPr lang="en-US" dirty="0" err="1">
                <a:latin typeface="Calibri"/>
                <a:cs typeface="Calibri"/>
              </a:rPr>
              <a:t>prioriteringer</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plads</a:t>
            </a:r>
            <a:r>
              <a:rPr lang="en-US" dirty="0">
                <a:latin typeface="Calibri"/>
                <a:cs typeface="Calibri"/>
              </a:rPr>
              <a:t>. </a:t>
            </a:r>
          </a:p>
          <a:p>
            <a:endParaRPr lang="en-US" dirty="0">
              <a:latin typeface="Calibri"/>
              <a:cs typeface="Calibri"/>
            </a:endParaRPr>
          </a:p>
          <a:p>
            <a:r>
              <a:rPr lang="en-US" dirty="0">
                <a:latin typeface="Calibri"/>
                <a:cs typeface="Calibri"/>
              </a:rPr>
              <a:t>Det </a:t>
            </a:r>
            <a:r>
              <a:rPr lang="en-US" dirty="0" err="1">
                <a:latin typeface="Calibri"/>
                <a:cs typeface="Calibri"/>
              </a:rPr>
              <a:t>sidste</a:t>
            </a:r>
            <a:r>
              <a:rPr lang="en-US" dirty="0">
                <a:latin typeface="Calibri"/>
                <a:cs typeface="Calibri"/>
              </a:rPr>
              <a:t> </a:t>
            </a:r>
            <a:r>
              <a:rPr lang="en-US" dirty="0" err="1">
                <a:latin typeface="Calibri"/>
                <a:cs typeface="Calibri"/>
              </a:rPr>
              <a:t>råd</a:t>
            </a:r>
            <a:r>
              <a:rPr lang="en-US" dirty="0">
                <a:latin typeface="Calibri"/>
                <a:cs typeface="Calibri"/>
              </a:rPr>
              <a:t> nr. 8 handler om at </a:t>
            </a:r>
            <a:r>
              <a:rPr lang="en-US" dirty="0" err="1">
                <a:latin typeface="Calibri"/>
                <a:cs typeface="Calibri"/>
              </a:rPr>
              <a:t>ændre</a:t>
            </a:r>
            <a:r>
              <a:rPr lang="en-US" dirty="0">
                <a:latin typeface="Calibri"/>
                <a:cs typeface="Calibri"/>
              </a:rPr>
              <a:t> </a:t>
            </a:r>
            <a:r>
              <a:rPr lang="en-US" dirty="0" err="1">
                <a:latin typeface="Calibri"/>
                <a:cs typeface="Calibri"/>
              </a:rPr>
              <a:t>dit</a:t>
            </a:r>
            <a:r>
              <a:rPr lang="en-US" dirty="0">
                <a:latin typeface="Calibri"/>
                <a:cs typeface="Calibri"/>
              </a:rPr>
              <a:t> mindset </a:t>
            </a:r>
            <a:r>
              <a:rPr lang="en-US" dirty="0" err="1">
                <a:latin typeface="Calibri"/>
                <a:cs typeface="Calibri"/>
              </a:rPr>
              <a:t>fra</a:t>
            </a:r>
            <a:r>
              <a:rPr lang="en-US" dirty="0">
                <a:latin typeface="Calibri"/>
                <a:cs typeface="Calibri"/>
              </a:rPr>
              <a:t> at have for </a:t>
            </a:r>
            <a:r>
              <a:rPr lang="en-US" dirty="0" err="1">
                <a:latin typeface="Calibri"/>
                <a:cs typeface="Calibri"/>
              </a:rPr>
              <a:t>lidt</a:t>
            </a:r>
            <a:r>
              <a:rPr lang="en-US" dirty="0">
                <a:latin typeface="Calibri"/>
                <a:cs typeface="Calibri"/>
              </a:rPr>
              <a:t> </a:t>
            </a:r>
            <a:r>
              <a:rPr lang="en-US" dirty="0" err="1">
                <a:latin typeface="Calibri"/>
                <a:cs typeface="Calibri"/>
              </a:rPr>
              <a:t>tid</a:t>
            </a:r>
            <a:r>
              <a:rPr lang="en-US" dirty="0">
                <a:latin typeface="Calibri"/>
                <a:cs typeface="Calibri"/>
              </a:rPr>
              <a:t>, </a:t>
            </a:r>
            <a:r>
              <a:rPr lang="en-US" dirty="0" err="1">
                <a:latin typeface="Calibri"/>
                <a:cs typeface="Calibri"/>
              </a:rPr>
              <a:t>til</a:t>
            </a:r>
            <a:r>
              <a:rPr lang="en-US" dirty="0">
                <a:latin typeface="Calibri"/>
                <a:cs typeface="Calibri"/>
              </a:rPr>
              <a:t> at du </a:t>
            </a:r>
            <a:r>
              <a:rPr lang="en-US" dirty="0" err="1">
                <a:latin typeface="Calibri"/>
                <a:cs typeface="Calibri"/>
              </a:rPr>
              <a:t>egentligt</a:t>
            </a:r>
            <a:r>
              <a:rPr lang="en-US" dirty="0">
                <a:latin typeface="Calibri"/>
                <a:cs typeface="Calibri"/>
              </a:rPr>
              <a:t> </a:t>
            </a:r>
            <a:r>
              <a:rPr lang="en-US" dirty="0" err="1">
                <a:latin typeface="Calibri"/>
                <a:cs typeface="Calibri"/>
              </a:rPr>
              <a:t>har</a:t>
            </a:r>
            <a:r>
              <a:rPr lang="en-US" dirty="0">
                <a:latin typeface="Calibri"/>
                <a:cs typeface="Calibri"/>
              </a:rPr>
              <a:t> </a:t>
            </a:r>
            <a:r>
              <a:rPr lang="en-US" dirty="0" err="1">
                <a:latin typeface="Calibri"/>
                <a:cs typeface="Calibri"/>
              </a:rPr>
              <a:t>får</a:t>
            </a:r>
            <a:r>
              <a:rPr lang="en-US" dirty="0">
                <a:latin typeface="Calibri"/>
                <a:cs typeface="Calibri"/>
              </a:rPr>
              <a:t> </a:t>
            </a:r>
            <a:r>
              <a:rPr lang="en-US" dirty="0" err="1">
                <a:latin typeface="Calibri"/>
                <a:cs typeface="Calibri"/>
              </a:rPr>
              <a:t>meget</a:t>
            </a:r>
            <a:r>
              <a:rPr lang="en-US" dirty="0">
                <a:latin typeface="Calibri"/>
                <a:cs typeface="Calibri"/>
              </a:rPr>
              <a:t> du gerne </a:t>
            </a:r>
            <a:r>
              <a:rPr lang="en-US" dirty="0" err="1">
                <a:latin typeface="Calibri"/>
                <a:cs typeface="Calibri"/>
              </a:rPr>
              <a:t>vil</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derfor</a:t>
            </a:r>
            <a:r>
              <a:rPr lang="en-US" dirty="0">
                <a:latin typeface="Calibri"/>
                <a:cs typeface="Calibri"/>
              </a:rPr>
              <a:t> </a:t>
            </a:r>
            <a:r>
              <a:rPr lang="en-US" dirty="0" err="1">
                <a:latin typeface="Calibri"/>
                <a:cs typeface="Calibri"/>
              </a:rPr>
              <a:t>skal</a:t>
            </a:r>
            <a:r>
              <a:rPr lang="en-US" dirty="0">
                <a:latin typeface="Calibri"/>
                <a:cs typeface="Calibri"/>
              </a:rPr>
              <a:t> </a:t>
            </a:r>
            <a:r>
              <a:rPr lang="en-US" dirty="0" err="1">
                <a:latin typeface="Calibri"/>
                <a:cs typeface="Calibri"/>
              </a:rPr>
              <a:t>vælge</a:t>
            </a:r>
            <a:r>
              <a:rPr lang="en-US" dirty="0">
                <a:latin typeface="Calibri"/>
                <a:cs typeface="Calibri"/>
              </a:rPr>
              <a:t> </a:t>
            </a:r>
            <a:r>
              <a:rPr lang="en-US" dirty="0" err="1">
                <a:latin typeface="Calibri"/>
                <a:cs typeface="Calibri"/>
              </a:rPr>
              <a:t>imellem</a:t>
            </a:r>
            <a:r>
              <a:rPr lang="en-US" dirty="0">
                <a:latin typeface="Calibri"/>
                <a:cs typeface="Calibri"/>
              </a:rPr>
              <a:t> </a:t>
            </a:r>
            <a:r>
              <a:rPr lang="en-US" dirty="0" err="1">
                <a:latin typeface="Calibri"/>
                <a:cs typeface="Calibri"/>
              </a:rPr>
              <a:t>opgaverne</a:t>
            </a:r>
            <a:r>
              <a:rPr lang="en-US" dirty="0">
                <a:latin typeface="Calibri"/>
                <a:cs typeface="Calibri"/>
              </a:rPr>
              <a:t>. Det </a:t>
            </a:r>
            <a:r>
              <a:rPr lang="en-US" dirty="0" err="1">
                <a:latin typeface="Calibri"/>
                <a:cs typeface="Calibri"/>
              </a:rPr>
              <a:t>vil</a:t>
            </a:r>
            <a:r>
              <a:rPr lang="en-US" dirty="0">
                <a:latin typeface="Calibri"/>
                <a:cs typeface="Calibri"/>
              </a:rPr>
              <a:t> give dig </a:t>
            </a:r>
            <a:r>
              <a:rPr lang="en-US" dirty="0" err="1">
                <a:latin typeface="Calibri"/>
                <a:cs typeface="Calibri"/>
              </a:rPr>
              <a:t>en</a:t>
            </a:r>
            <a:r>
              <a:rPr lang="en-US" dirty="0">
                <a:latin typeface="Calibri"/>
                <a:cs typeface="Calibri"/>
              </a:rPr>
              <a:t> </a:t>
            </a:r>
            <a:r>
              <a:rPr lang="en-US" dirty="0" err="1">
                <a:latin typeface="Calibri"/>
                <a:cs typeface="Calibri"/>
              </a:rPr>
              <a:t>følelse</a:t>
            </a:r>
            <a:r>
              <a:rPr lang="en-US" dirty="0">
                <a:latin typeface="Calibri"/>
                <a:cs typeface="Calibri"/>
              </a:rPr>
              <a:t> </a:t>
            </a:r>
            <a:r>
              <a:rPr lang="en-US" dirty="0" err="1">
                <a:latin typeface="Calibri"/>
                <a:cs typeface="Calibri"/>
              </a:rPr>
              <a:t>af</a:t>
            </a:r>
            <a:r>
              <a:rPr lang="en-US" dirty="0">
                <a:latin typeface="Calibri"/>
                <a:cs typeface="Calibri"/>
              </a:rPr>
              <a:t> at du </a:t>
            </a:r>
            <a:r>
              <a:rPr lang="en-US" dirty="0" err="1">
                <a:latin typeface="Calibri"/>
                <a:cs typeface="Calibri"/>
              </a:rPr>
              <a:t>selv</a:t>
            </a:r>
            <a:r>
              <a:rPr lang="en-US" dirty="0">
                <a:latin typeface="Calibri"/>
                <a:cs typeface="Calibri"/>
              </a:rPr>
              <a:t> er mere </a:t>
            </a:r>
            <a:r>
              <a:rPr lang="en-US" dirty="0" err="1">
                <a:latin typeface="Calibri"/>
                <a:cs typeface="Calibri"/>
              </a:rPr>
              <a:t>aktiv</a:t>
            </a:r>
            <a:r>
              <a:rPr lang="en-US" dirty="0">
                <a:latin typeface="Calibri"/>
                <a:cs typeface="Calibri"/>
              </a:rPr>
              <a:t> </a:t>
            </a:r>
          </a:p>
          <a:p>
            <a:r>
              <a:rPr lang="en-US" dirty="0">
                <a:latin typeface="Calibri"/>
                <a:cs typeface="Calibri"/>
              </a:rPr>
              <a:t>I din </a:t>
            </a:r>
            <a:r>
              <a:rPr lang="en-US" dirty="0" err="1">
                <a:latin typeface="Calibri"/>
                <a:cs typeface="Calibri"/>
              </a:rPr>
              <a:t>prioritering</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ofte</a:t>
            </a:r>
            <a:r>
              <a:rPr lang="en-US" dirty="0">
                <a:latin typeface="Calibri"/>
                <a:cs typeface="Calibri"/>
              </a:rPr>
              <a:t> </a:t>
            </a:r>
            <a:r>
              <a:rPr lang="en-US" dirty="0" err="1">
                <a:latin typeface="Calibri"/>
                <a:cs typeface="Calibri"/>
              </a:rPr>
              <a:t>vil</a:t>
            </a:r>
            <a:r>
              <a:rPr lang="en-US" dirty="0">
                <a:latin typeface="Calibri"/>
                <a:cs typeface="Calibri"/>
              </a:rPr>
              <a:t> </a:t>
            </a:r>
            <a:r>
              <a:rPr lang="en-US" dirty="0" err="1">
                <a:latin typeface="Calibri"/>
                <a:cs typeface="Calibri"/>
              </a:rPr>
              <a:t>få</a:t>
            </a:r>
            <a:r>
              <a:rPr lang="en-US" dirty="0">
                <a:latin typeface="Calibri"/>
                <a:cs typeface="Calibri"/>
              </a:rPr>
              <a:t> mere </a:t>
            </a:r>
            <a:r>
              <a:rPr lang="en-US" dirty="0" err="1">
                <a:latin typeface="Calibri"/>
                <a:cs typeface="Calibri"/>
              </a:rPr>
              <a:t>fra</a:t>
            </a:r>
            <a:r>
              <a:rPr lang="en-US" dirty="0">
                <a:latin typeface="Calibri"/>
                <a:cs typeface="Calibri"/>
              </a:rPr>
              <a:t> </a:t>
            </a:r>
            <a:r>
              <a:rPr lang="en-US" dirty="0" err="1">
                <a:latin typeface="Calibri"/>
                <a:cs typeface="Calibri"/>
              </a:rPr>
              <a:t>hånden</a:t>
            </a:r>
            <a:r>
              <a:rPr lang="en-US" dirty="0">
                <a:latin typeface="Calibri"/>
                <a:cs typeface="Calibri"/>
              </a:rPr>
              <a:t>. Et </a:t>
            </a:r>
            <a:r>
              <a:rPr lang="en-US" dirty="0" err="1">
                <a:latin typeface="Calibri"/>
                <a:cs typeface="Calibri"/>
              </a:rPr>
              <a:t>godt</a:t>
            </a:r>
            <a:r>
              <a:rPr lang="en-US" dirty="0">
                <a:latin typeface="Calibri"/>
                <a:cs typeface="Calibri"/>
              </a:rPr>
              <a:t> </a:t>
            </a:r>
            <a:r>
              <a:rPr lang="en-US" dirty="0" err="1">
                <a:latin typeface="Calibri"/>
                <a:cs typeface="Calibri"/>
              </a:rPr>
              <a:t>simpelt</a:t>
            </a:r>
            <a:r>
              <a:rPr lang="en-US" dirty="0">
                <a:latin typeface="Calibri"/>
                <a:cs typeface="Calibri"/>
              </a:rPr>
              <a:t> </a:t>
            </a:r>
            <a:r>
              <a:rPr lang="en-US" dirty="0" err="1">
                <a:latin typeface="Calibri"/>
                <a:cs typeface="Calibri"/>
              </a:rPr>
              <a:t>råd</a:t>
            </a:r>
            <a:r>
              <a:rPr lang="en-US" dirty="0">
                <a:latin typeface="Calibri"/>
                <a:cs typeface="Calibri"/>
              </a:rPr>
              <a:t>, </a:t>
            </a:r>
            <a:r>
              <a:rPr lang="en-US" dirty="0" err="1">
                <a:latin typeface="Calibri"/>
                <a:cs typeface="Calibri"/>
              </a:rPr>
              <a:t>som</a:t>
            </a:r>
            <a:r>
              <a:rPr lang="en-US" dirty="0">
                <a:latin typeface="Calibri"/>
                <a:cs typeface="Calibri"/>
              </a:rPr>
              <a:t> er </a:t>
            </a:r>
            <a:r>
              <a:rPr lang="en-US" dirty="0" err="1">
                <a:latin typeface="Calibri"/>
                <a:cs typeface="Calibri"/>
              </a:rPr>
              <a:t>værd</a:t>
            </a:r>
            <a:r>
              <a:rPr lang="en-US" dirty="0">
                <a:latin typeface="Calibri"/>
                <a:cs typeface="Calibri"/>
              </a:rPr>
              <a:t> at </a:t>
            </a:r>
            <a:r>
              <a:rPr lang="en-US" dirty="0" err="1">
                <a:latin typeface="Calibri"/>
                <a:cs typeface="Calibri"/>
              </a:rPr>
              <a:t>afprøve</a:t>
            </a:r>
            <a:r>
              <a:rPr lang="en-US" dirty="0">
                <a:latin typeface="Calibri"/>
                <a:cs typeface="Calibri"/>
              </a:rPr>
              <a:t>. </a:t>
            </a:r>
          </a:p>
        </p:txBody>
      </p:sp>
    </p:spTree>
    <p:extLst>
      <p:ext uri="{BB962C8B-B14F-4D97-AF65-F5344CB8AC3E}">
        <p14:creationId xmlns:p14="http://schemas.microsoft.com/office/powerpoint/2010/main" val="1632230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Tre </a:t>
            </a:r>
            <a:r>
              <a:rPr lang="en-US" dirty="0" err="1">
                <a:latin typeface="Calibri"/>
                <a:cs typeface="Calibri"/>
              </a:rPr>
              <a:t>vigtige</a:t>
            </a:r>
            <a:r>
              <a:rPr lang="en-US" dirty="0">
                <a:latin typeface="Calibri"/>
                <a:cs typeface="Calibri"/>
              </a:rPr>
              <a:t> men </a:t>
            </a:r>
            <a:r>
              <a:rPr lang="en-US" dirty="0" err="1">
                <a:latin typeface="Calibri"/>
                <a:cs typeface="Calibri"/>
              </a:rPr>
              <a:t>meget</a:t>
            </a:r>
            <a:r>
              <a:rPr lang="en-US" dirty="0">
                <a:latin typeface="Calibri"/>
                <a:cs typeface="Calibri"/>
              </a:rPr>
              <a:t> </a:t>
            </a:r>
            <a:r>
              <a:rPr lang="en-US" dirty="0" err="1">
                <a:latin typeface="Calibri"/>
                <a:cs typeface="Calibri"/>
              </a:rPr>
              <a:t>oversete</a:t>
            </a:r>
            <a:r>
              <a:rPr lang="en-US" dirty="0">
                <a:latin typeface="Calibri"/>
                <a:cs typeface="Calibri"/>
              </a:rPr>
              <a:t> ord. </a:t>
            </a:r>
          </a:p>
          <a:p>
            <a:endParaRPr lang="en-US" dirty="0">
              <a:latin typeface="Calibri"/>
              <a:cs typeface="Calibri"/>
            </a:endParaRPr>
          </a:p>
          <a:p>
            <a:r>
              <a:rPr lang="en-US" dirty="0">
                <a:latin typeface="Calibri"/>
                <a:cs typeface="Calibri"/>
              </a:rPr>
              <a:t>Husk at </a:t>
            </a:r>
            <a:r>
              <a:rPr lang="en-US" dirty="0" err="1">
                <a:latin typeface="Calibri"/>
                <a:cs typeface="Calibri"/>
              </a:rPr>
              <a:t>sige</a:t>
            </a:r>
            <a:r>
              <a:rPr lang="en-US" dirty="0">
                <a:latin typeface="Calibri"/>
                <a:cs typeface="Calibri"/>
              </a:rPr>
              <a:t> </a:t>
            </a:r>
            <a:r>
              <a:rPr lang="en-US" dirty="0" err="1">
                <a:latin typeface="Calibri"/>
                <a:cs typeface="Calibri"/>
              </a:rPr>
              <a:t>fra</a:t>
            </a:r>
            <a:r>
              <a:rPr lang="en-US" dirty="0">
                <a:latin typeface="Calibri"/>
                <a:cs typeface="Calibri"/>
              </a:rPr>
              <a:t> – det er </a:t>
            </a:r>
            <a:r>
              <a:rPr lang="en-US" dirty="0" err="1">
                <a:latin typeface="Calibri"/>
                <a:cs typeface="Calibri"/>
              </a:rPr>
              <a:t>kun</a:t>
            </a:r>
            <a:r>
              <a:rPr lang="en-US" dirty="0">
                <a:latin typeface="Calibri"/>
                <a:cs typeface="Calibri"/>
              </a:rPr>
              <a:t> dig </a:t>
            </a:r>
            <a:r>
              <a:rPr lang="en-US" dirty="0" err="1">
                <a:latin typeface="Calibri"/>
                <a:cs typeface="Calibri"/>
              </a:rPr>
              <a:t>selv</a:t>
            </a:r>
            <a:r>
              <a:rPr lang="en-US" dirty="0">
                <a:latin typeface="Calibri"/>
                <a:cs typeface="Calibri"/>
              </a:rPr>
              <a:t> der </a:t>
            </a:r>
            <a:r>
              <a:rPr lang="en-US" dirty="0" err="1">
                <a:latin typeface="Calibri"/>
                <a:cs typeface="Calibri"/>
              </a:rPr>
              <a:t>ved</a:t>
            </a:r>
            <a:r>
              <a:rPr lang="en-US" dirty="0">
                <a:latin typeface="Calibri"/>
                <a:cs typeface="Calibri"/>
              </a:rPr>
              <a:t> </a:t>
            </a:r>
            <a:r>
              <a:rPr lang="en-US" dirty="0" err="1">
                <a:latin typeface="Calibri"/>
                <a:cs typeface="Calibri"/>
              </a:rPr>
              <a:t>hvor</a:t>
            </a:r>
            <a:r>
              <a:rPr lang="en-US" dirty="0">
                <a:latin typeface="Calibri"/>
                <a:cs typeface="Calibri"/>
              </a:rPr>
              <a:t> din </a:t>
            </a:r>
            <a:r>
              <a:rPr lang="en-US" dirty="0" err="1">
                <a:latin typeface="Calibri"/>
                <a:cs typeface="Calibri"/>
              </a:rPr>
              <a:t>grænse</a:t>
            </a:r>
            <a:r>
              <a:rPr lang="en-US" dirty="0">
                <a:latin typeface="Calibri"/>
                <a:cs typeface="Calibri"/>
              </a:rPr>
              <a:t> er. </a:t>
            </a:r>
          </a:p>
          <a:p>
            <a:r>
              <a:rPr lang="en-US" dirty="0">
                <a:latin typeface="Calibri"/>
                <a:cs typeface="Calibri"/>
              </a:rPr>
              <a:t>Husk at det "</a:t>
            </a:r>
            <a:r>
              <a:rPr lang="en-US" dirty="0" err="1">
                <a:latin typeface="Calibri"/>
                <a:cs typeface="Calibri"/>
              </a:rPr>
              <a:t>kun</a:t>
            </a:r>
            <a:r>
              <a:rPr lang="en-US" dirty="0">
                <a:latin typeface="Calibri"/>
                <a:cs typeface="Calibri"/>
              </a:rPr>
              <a:t> er et </a:t>
            </a:r>
            <a:r>
              <a:rPr lang="en-US" dirty="0" err="1">
                <a:latin typeface="Calibri"/>
                <a:cs typeface="Calibri"/>
              </a:rPr>
              <a:t>arbejde</a:t>
            </a:r>
            <a:r>
              <a:rPr lang="en-US" dirty="0">
                <a:latin typeface="Calibri"/>
                <a:cs typeface="Calibri"/>
              </a:rPr>
              <a:t>", </a:t>
            </a:r>
            <a:r>
              <a:rPr lang="en-US" dirty="0" err="1">
                <a:latin typeface="Calibri"/>
                <a:cs typeface="Calibri"/>
              </a:rPr>
              <a:t>og</a:t>
            </a:r>
            <a:r>
              <a:rPr lang="en-US" dirty="0">
                <a:latin typeface="Calibri"/>
                <a:cs typeface="Calibri"/>
              </a:rPr>
              <a:t> det er I </a:t>
            </a:r>
            <a:r>
              <a:rPr lang="en-US" dirty="0" err="1">
                <a:latin typeface="Calibri"/>
                <a:cs typeface="Calibri"/>
              </a:rPr>
              <a:t>orden</a:t>
            </a:r>
            <a:r>
              <a:rPr lang="en-US" dirty="0">
                <a:latin typeface="Calibri"/>
                <a:cs typeface="Calibri"/>
              </a:rPr>
              <a:t> at </a:t>
            </a:r>
            <a:r>
              <a:rPr lang="en-US" dirty="0" err="1">
                <a:latin typeface="Calibri"/>
                <a:cs typeface="Calibri"/>
              </a:rPr>
              <a:t>distancere</a:t>
            </a:r>
            <a:r>
              <a:rPr lang="en-US" dirty="0">
                <a:latin typeface="Calibri"/>
                <a:cs typeface="Calibri"/>
              </a:rPr>
              <a:t> sig </a:t>
            </a:r>
            <a:r>
              <a:rPr lang="en-US" dirty="0" err="1">
                <a:latin typeface="Calibri"/>
                <a:cs typeface="Calibri"/>
              </a:rPr>
              <a:t>fra</a:t>
            </a:r>
            <a:r>
              <a:rPr lang="en-US" dirty="0">
                <a:latin typeface="Calibri"/>
                <a:cs typeface="Calibri"/>
              </a:rPr>
              <a:t> det. </a:t>
            </a:r>
            <a:r>
              <a:rPr lang="en-US" dirty="0" err="1">
                <a:latin typeface="Calibri"/>
                <a:cs typeface="Calibri"/>
              </a:rPr>
              <a:t>Hvis</a:t>
            </a:r>
            <a:r>
              <a:rPr lang="en-US" dirty="0">
                <a:latin typeface="Calibri"/>
                <a:cs typeface="Calibri"/>
              </a:rPr>
              <a:t> du </a:t>
            </a:r>
            <a:r>
              <a:rPr lang="en-US" dirty="0" err="1">
                <a:latin typeface="Calibri"/>
                <a:cs typeface="Calibri"/>
              </a:rPr>
              <a:t>tager</a:t>
            </a:r>
            <a:r>
              <a:rPr lang="en-US" dirty="0">
                <a:latin typeface="Calibri"/>
                <a:cs typeface="Calibri"/>
              </a:rPr>
              <a:t> alle </a:t>
            </a:r>
            <a:r>
              <a:rPr lang="en-US" dirty="0" err="1">
                <a:latin typeface="Calibri"/>
                <a:cs typeface="Calibri"/>
              </a:rPr>
              <a:t>problemstillinger</a:t>
            </a:r>
            <a:r>
              <a:rPr lang="en-US" dirty="0">
                <a:latin typeface="Calibri"/>
                <a:cs typeface="Calibri"/>
              </a:rPr>
              <a:t> med </a:t>
            </a:r>
            <a:r>
              <a:rPr lang="en-US" dirty="0" err="1">
                <a:latin typeface="Calibri"/>
                <a:cs typeface="Calibri"/>
              </a:rPr>
              <a:t>hjem</a:t>
            </a:r>
            <a:r>
              <a:rPr lang="en-US" dirty="0">
                <a:latin typeface="Calibri"/>
                <a:cs typeface="Calibri"/>
              </a:rPr>
              <a:t>, </a:t>
            </a:r>
            <a:r>
              <a:rPr lang="en-US" dirty="0" err="1">
                <a:latin typeface="Calibri"/>
                <a:cs typeface="Calibri"/>
              </a:rPr>
              <a:t>risikerer</a:t>
            </a:r>
            <a:r>
              <a:rPr lang="en-US" dirty="0">
                <a:latin typeface="Calibri"/>
                <a:cs typeface="Calibri"/>
              </a:rPr>
              <a:t> du at </a:t>
            </a:r>
            <a:r>
              <a:rPr lang="en-US" dirty="0" err="1">
                <a:latin typeface="Calibri"/>
                <a:cs typeface="Calibri"/>
              </a:rPr>
              <a:t>havne</a:t>
            </a:r>
            <a:r>
              <a:rPr lang="en-US" dirty="0">
                <a:latin typeface="Calibri"/>
                <a:cs typeface="Calibri"/>
              </a:rPr>
              <a:t> I </a:t>
            </a:r>
            <a:r>
              <a:rPr lang="en-US" dirty="0" err="1">
                <a:latin typeface="Calibri"/>
                <a:cs typeface="Calibri"/>
              </a:rPr>
              <a:t>en</a:t>
            </a:r>
            <a:r>
              <a:rPr lang="en-US" dirty="0">
                <a:latin typeface="Calibri"/>
                <a:cs typeface="Calibri"/>
              </a:rPr>
              <a:t> spiral, </a:t>
            </a:r>
            <a:r>
              <a:rPr lang="en-US" dirty="0" err="1">
                <a:latin typeface="Calibri"/>
                <a:cs typeface="Calibri"/>
              </a:rPr>
              <a:t>hvis</a:t>
            </a:r>
            <a:r>
              <a:rPr lang="en-US" dirty="0">
                <a:latin typeface="Calibri"/>
                <a:cs typeface="Calibri"/>
              </a:rPr>
              <a:t> </a:t>
            </a:r>
            <a:r>
              <a:rPr lang="en-US" dirty="0" err="1">
                <a:latin typeface="Calibri"/>
                <a:cs typeface="Calibri"/>
              </a:rPr>
              <a:t>arbejdet</a:t>
            </a:r>
            <a:r>
              <a:rPr lang="en-US" dirty="0">
                <a:latin typeface="Calibri"/>
                <a:cs typeface="Calibri"/>
              </a:rPr>
              <a:t> </a:t>
            </a:r>
            <a:r>
              <a:rPr lang="en-US" dirty="0" err="1">
                <a:latin typeface="Calibri"/>
                <a:cs typeface="Calibri"/>
              </a:rPr>
              <a:t>kommer</a:t>
            </a:r>
            <a:r>
              <a:rPr lang="en-US" dirty="0">
                <a:latin typeface="Calibri"/>
                <a:cs typeface="Calibri"/>
              </a:rPr>
              <a:t> </a:t>
            </a:r>
            <a:r>
              <a:rPr lang="en-US" dirty="0" err="1">
                <a:latin typeface="Calibri"/>
                <a:cs typeface="Calibri"/>
              </a:rPr>
              <a:t>til</a:t>
            </a:r>
            <a:r>
              <a:rPr lang="en-US" dirty="0">
                <a:latin typeface="Calibri"/>
                <a:cs typeface="Calibri"/>
              </a:rPr>
              <a:t> at </a:t>
            </a:r>
            <a:r>
              <a:rPr lang="en-US" dirty="0" err="1">
                <a:latin typeface="Calibri"/>
                <a:cs typeface="Calibri"/>
              </a:rPr>
              <a:t>fylde</a:t>
            </a:r>
            <a:r>
              <a:rPr lang="en-US" dirty="0">
                <a:latin typeface="Calibri"/>
                <a:cs typeface="Calibri"/>
              </a:rPr>
              <a:t> for </a:t>
            </a:r>
            <a:r>
              <a:rPr lang="en-US" dirty="0" err="1">
                <a:latin typeface="Calibri"/>
                <a:cs typeface="Calibri"/>
              </a:rPr>
              <a:t>meget</a:t>
            </a:r>
            <a:r>
              <a:rPr lang="en-US" dirty="0">
                <a:latin typeface="Calibri"/>
                <a:cs typeface="Calibri"/>
              </a:rPr>
              <a:t>. </a:t>
            </a:r>
          </a:p>
          <a:p>
            <a:r>
              <a:rPr lang="en-US" dirty="0" err="1">
                <a:latin typeface="Calibri"/>
                <a:cs typeface="Calibri"/>
              </a:rPr>
              <a:t>Vær</a:t>
            </a:r>
            <a:r>
              <a:rPr lang="en-US" dirty="0">
                <a:latin typeface="Calibri"/>
                <a:cs typeface="Calibri"/>
              </a:rPr>
              <a:t> </a:t>
            </a:r>
            <a:r>
              <a:rPr lang="en-US" dirty="0" err="1">
                <a:latin typeface="Calibri"/>
                <a:cs typeface="Calibri"/>
              </a:rPr>
              <a:t>mentalt</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stede</a:t>
            </a:r>
            <a:r>
              <a:rPr lang="en-US" dirty="0">
                <a:latin typeface="Calibri"/>
                <a:cs typeface="Calibri"/>
              </a:rPr>
              <a:t> </a:t>
            </a:r>
            <a:r>
              <a:rPr lang="en-US" dirty="0" err="1">
                <a:latin typeface="Calibri"/>
                <a:cs typeface="Calibri"/>
              </a:rPr>
              <a:t>når</a:t>
            </a:r>
            <a:r>
              <a:rPr lang="en-US" dirty="0">
                <a:latin typeface="Calibri"/>
                <a:cs typeface="Calibri"/>
              </a:rPr>
              <a:t> du </a:t>
            </a:r>
            <a:r>
              <a:rPr lang="en-US" dirty="0" err="1">
                <a:latin typeface="Calibri"/>
                <a:cs typeface="Calibri"/>
              </a:rPr>
              <a:t>arbejder</a:t>
            </a:r>
            <a:r>
              <a:rPr lang="en-US" dirty="0">
                <a:latin typeface="Calibri"/>
                <a:cs typeface="Calibri"/>
              </a:rPr>
              <a:t>, men </a:t>
            </a:r>
            <a:r>
              <a:rPr lang="en-US" dirty="0" err="1">
                <a:latin typeface="Calibri"/>
                <a:cs typeface="Calibri"/>
              </a:rPr>
              <a:t>giv</a:t>
            </a:r>
            <a:r>
              <a:rPr lang="en-US" dirty="0">
                <a:latin typeface="Calibri"/>
                <a:cs typeface="Calibri"/>
              </a:rPr>
              <a:t> slip </a:t>
            </a:r>
            <a:r>
              <a:rPr lang="en-US" dirty="0" err="1">
                <a:latin typeface="Calibri"/>
                <a:cs typeface="Calibri"/>
              </a:rPr>
              <a:t>på</a:t>
            </a:r>
            <a:r>
              <a:rPr lang="en-US" dirty="0">
                <a:latin typeface="Calibri"/>
                <a:cs typeface="Calibri"/>
              </a:rPr>
              <a:t> </a:t>
            </a:r>
            <a:r>
              <a:rPr lang="en-US" dirty="0" err="1">
                <a:latin typeface="Calibri"/>
                <a:cs typeface="Calibri"/>
              </a:rPr>
              <a:t>arbejdet</a:t>
            </a:r>
            <a:r>
              <a:rPr lang="en-US" dirty="0">
                <a:latin typeface="Calibri"/>
                <a:cs typeface="Calibri"/>
              </a:rPr>
              <a:t> </a:t>
            </a:r>
            <a:r>
              <a:rPr lang="en-US" dirty="0" err="1">
                <a:latin typeface="Calibri"/>
                <a:cs typeface="Calibri"/>
              </a:rPr>
              <a:t>når</a:t>
            </a:r>
            <a:r>
              <a:rPr lang="en-US" dirty="0">
                <a:latin typeface="Calibri"/>
                <a:cs typeface="Calibri"/>
              </a:rPr>
              <a:t> du er </a:t>
            </a:r>
            <a:r>
              <a:rPr lang="en-US" dirty="0" err="1">
                <a:latin typeface="Calibri"/>
                <a:cs typeface="Calibri"/>
              </a:rPr>
              <a:t>hjemme</a:t>
            </a:r>
            <a:r>
              <a:rPr lang="en-US" dirty="0">
                <a:latin typeface="Calibri"/>
                <a:cs typeface="Calibri"/>
              </a:rPr>
              <a:t>. </a:t>
            </a:r>
          </a:p>
          <a:p>
            <a:endParaRPr lang="en-US" dirty="0">
              <a:latin typeface="Calibri"/>
              <a:cs typeface="Calibri"/>
            </a:endParaRPr>
          </a:p>
          <a:p>
            <a:r>
              <a:rPr lang="en-US" dirty="0">
                <a:latin typeface="Calibri"/>
                <a:cs typeface="Calibri"/>
              </a:rPr>
              <a:t>Vi </a:t>
            </a:r>
            <a:r>
              <a:rPr lang="en-US" dirty="0" err="1">
                <a:latin typeface="Calibri"/>
                <a:cs typeface="Calibri"/>
              </a:rPr>
              <a:t>har</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forskellige</a:t>
            </a:r>
            <a:r>
              <a:rPr lang="en-US" dirty="0">
                <a:latin typeface="Calibri"/>
                <a:cs typeface="Calibri"/>
              </a:rPr>
              <a:t> </a:t>
            </a:r>
            <a:r>
              <a:rPr lang="en-US" dirty="0" err="1">
                <a:latin typeface="Calibri"/>
                <a:cs typeface="Calibri"/>
              </a:rPr>
              <a:t>tidspunkter</a:t>
            </a:r>
            <a:r>
              <a:rPr lang="en-US" dirty="0">
                <a:latin typeface="Calibri"/>
                <a:cs typeface="Calibri"/>
              </a:rPr>
              <a:t> I </a:t>
            </a:r>
            <a:r>
              <a:rPr lang="en-US" dirty="0" err="1">
                <a:latin typeface="Calibri"/>
                <a:cs typeface="Calibri"/>
              </a:rPr>
              <a:t>vores</a:t>
            </a:r>
            <a:r>
              <a:rPr lang="en-US" dirty="0">
                <a:latin typeface="Calibri"/>
                <a:cs typeface="Calibri"/>
              </a:rPr>
              <a:t> </a:t>
            </a:r>
            <a:r>
              <a:rPr lang="en-US" dirty="0" err="1">
                <a:latin typeface="Calibri"/>
                <a:cs typeface="Calibri"/>
              </a:rPr>
              <a:t>arbejdsliv</a:t>
            </a:r>
            <a:r>
              <a:rPr lang="en-US" dirty="0">
                <a:latin typeface="Calibri"/>
                <a:cs typeface="Calibri"/>
              </a:rPr>
              <a:t> </a:t>
            </a:r>
            <a:r>
              <a:rPr lang="en-US" dirty="0" err="1">
                <a:latin typeface="Calibri"/>
                <a:cs typeface="Calibri"/>
              </a:rPr>
              <a:t>brug</a:t>
            </a:r>
            <a:r>
              <a:rPr lang="en-US" dirty="0">
                <a:latin typeface="Calibri"/>
                <a:cs typeface="Calibri"/>
              </a:rPr>
              <a:t> for </a:t>
            </a:r>
            <a:r>
              <a:rPr lang="en-US" dirty="0" err="1">
                <a:latin typeface="Calibri"/>
                <a:cs typeface="Calibri"/>
              </a:rPr>
              <a:t>hjælp</a:t>
            </a:r>
            <a:r>
              <a:rPr lang="en-US" dirty="0">
                <a:latin typeface="Calibri"/>
                <a:cs typeface="Calibri"/>
              </a:rPr>
              <a:t> - den er der, husk at </a:t>
            </a:r>
            <a:r>
              <a:rPr lang="en-US" dirty="0" err="1">
                <a:latin typeface="Calibri"/>
                <a:cs typeface="Calibri"/>
              </a:rPr>
              <a:t>række</a:t>
            </a:r>
            <a:r>
              <a:rPr lang="en-US" dirty="0">
                <a:latin typeface="Calibri"/>
                <a:cs typeface="Calibri"/>
              </a:rPr>
              <a:t> </a:t>
            </a:r>
            <a:r>
              <a:rPr lang="en-US" dirty="0" err="1">
                <a:latin typeface="Calibri"/>
                <a:cs typeface="Calibri"/>
              </a:rPr>
              <a:t>ud</a:t>
            </a:r>
            <a:r>
              <a:rPr lang="en-US" dirty="0">
                <a:latin typeface="Calibri"/>
                <a:cs typeface="Calibri"/>
              </a:rPr>
              <a:t> </a:t>
            </a:r>
            <a:r>
              <a:rPr lang="en-US" dirty="0" err="1">
                <a:latin typeface="Calibri"/>
                <a:cs typeface="Calibri"/>
              </a:rPr>
              <a:t>efter</a:t>
            </a:r>
            <a:r>
              <a:rPr lang="en-US" dirty="0">
                <a:latin typeface="Calibri"/>
                <a:cs typeface="Calibri"/>
              </a:rPr>
              <a:t> den. </a:t>
            </a:r>
          </a:p>
        </p:txBody>
      </p:sp>
    </p:spTree>
    <p:extLst>
      <p:ext uri="{BB962C8B-B14F-4D97-AF65-F5344CB8AC3E}">
        <p14:creationId xmlns:p14="http://schemas.microsoft.com/office/powerpoint/2010/main" val="68682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 </a:t>
            </a:r>
            <a:r>
              <a:rPr lang="en-US" dirty="0" err="1">
                <a:latin typeface="Calibri"/>
                <a:cs typeface="Calibri"/>
              </a:rPr>
              <a:t>tre</a:t>
            </a:r>
            <a:r>
              <a:rPr lang="en-US" dirty="0">
                <a:latin typeface="Calibri"/>
                <a:cs typeface="Calibri"/>
              </a:rPr>
              <a:t> </a:t>
            </a:r>
            <a:r>
              <a:rPr lang="en-US" dirty="0" err="1">
                <a:latin typeface="Calibri"/>
                <a:cs typeface="Calibri"/>
              </a:rPr>
              <a:t>hurtige</a:t>
            </a:r>
            <a:r>
              <a:rPr lang="en-US" dirty="0">
                <a:latin typeface="Calibri"/>
                <a:cs typeface="Calibri"/>
              </a:rPr>
              <a:t> </a:t>
            </a:r>
            <a:r>
              <a:rPr lang="en-US" dirty="0" err="1">
                <a:latin typeface="Calibri"/>
                <a:cs typeface="Calibri"/>
              </a:rPr>
              <a:t>til</a:t>
            </a:r>
            <a:r>
              <a:rPr lang="en-US" dirty="0">
                <a:latin typeface="Calibri"/>
                <a:cs typeface="Calibri"/>
              </a:rPr>
              <a:t> at </a:t>
            </a:r>
            <a:r>
              <a:rPr lang="en-US" dirty="0" err="1">
                <a:latin typeface="Calibri"/>
                <a:cs typeface="Calibri"/>
              </a:rPr>
              <a:t>komme</a:t>
            </a:r>
            <a:r>
              <a:rPr lang="en-US" dirty="0">
                <a:latin typeface="Calibri"/>
                <a:cs typeface="Calibri"/>
              </a:rPr>
              <a:t> I gang </a:t>
            </a:r>
            <a:r>
              <a:rPr lang="en-US" dirty="0" err="1">
                <a:latin typeface="Calibri"/>
                <a:cs typeface="Calibri"/>
              </a:rPr>
              <a:t>allerede</a:t>
            </a:r>
            <a:r>
              <a:rPr lang="en-US" dirty="0">
                <a:latin typeface="Calibri"/>
                <a:cs typeface="Calibri"/>
              </a:rPr>
              <a:t> I </a:t>
            </a:r>
            <a:r>
              <a:rPr lang="en-US" dirty="0" err="1">
                <a:latin typeface="Calibri"/>
                <a:cs typeface="Calibri"/>
              </a:rPr>
              <a:t>dag</a:t>
            </a:r>
            <a:r>
              <a:rPr lang="en-US" dirty="0">
                <a:latin typeface="Calibri"/>
                <a:cs typeface="Calibri"/>
              </a:rPr>
              <a:t>, </a:t>
            </a:r>
            <a:r>
              <a:rPr lang="en-US" dirty="0" err="1">
                <a:latin typeface="Calibri"/>
                <a:cs typeface="Calibri"/>
              </a:rPr>
              <a:t>så</a:t>
            </a:r>
            <a:r>
              <a:rPr lang="en-US" dirty="0">
                <a:latin typeface="Calibri"/>
                <a:cs typeface="Calibri"/>
              </a:rPr>
              <a:t> </a:t>
            </a:r>
            <a:r>
              <a:rPr lang="en-US" dirty="0" err="1">
                <a:latin typeface="Calibri"/>
                <a:cs typeface="Calibri"/>
              </a:rPr>
              <a:t>kan</a:t>
            </a:r>
            <a:r>
              <a:rPr lang="en-US" dirty="0">
                <a:latin typeface="Calibri"/>
                <a:cs typeface="Calibri"/>
              </a:rPr>
              <a:t> vi </a:t>
            </a:r>
            <a:r>
              <a:rPr lang="en-US" dirty="0" err="1">
                <a:latin typeface="Calibri"/>
                <a:cs typeface="Calibri"/>
              </a:rPr>
              <a:t>sammen</a:t>
            </a:r>
            <a:r>
              <a:rPr lang="en-US" dirty="0">
                <a:latin typeface="Calibri"/>
                <a:cs typeface="Calibri"/>
              </a:rPr>
              <a:t> </a:t>
            </a:r>
            <a:r>
              <a:rPr lang="en-US" dirty="0" err="1">
                <a:latin typeface="Calibri"/>
                <a:cs typeface="Calibri"/>
              </a:rPr>
              <a:t>fylde</a:t>
            </a:r>
            <a:r>
              <a:rPr lang="en-US" dirty="0">
                <a:latin typeface="Calibri"/>
                <a:cs typeface="Calibri"/>
              </a:rPr>
              <a:t> </a:t>
            </a:r>
            <a:r>
              <a:rPr lang="en-US" dirty="0" err="1">
                <a:latin typeface="Calibri"/>
                <a:cs typeface="Calibri"/>
              </a:rPr>
              <a:t>flere</a:t>
            </a:r>
            <a:r>
              <a:rPr lang="en-US" dirty="0">
                <a:latin typeface="Calibri"/>
                <a:cs typeface="Calibri"/>
              </a:rPr>
              <a:t> </a:t>
            </a:r>
            <a:r>
              <a:rPr lang="en-US" dirty="0" err="1">
                <a:latin typeface="Calibri"/>
                <a:cs typeface="Calibri"/>
              </a:rPr>
              <a:t>elementer</a:t>
            </a:r>
            <a:r>
              <a:rPr lang="en-US" dirty="0">
                <a:latin typeface="Calibri"/>
                <a:cs typeface="Calibri"/>
              </a:rPr>
              <a:t> </a:t>
            </a:r>
            <a:r>
              <a:rPr lang="en-US" dirty="0" err="1">
                <a:latin typeface="Calibri"/>
                <a:cs typeface="Calibri"/>
              </a:rPr>
              <a:t>på</a:t>
            </a:r>
            <a:r>
              <a:rPr lang="en-US" dirty="0">
                <a:latin typeface="Calibri"/>
                <a:cs typeface="Calibri"/>
              </a:rPr>
              <a:t> hen ad </a:t>
            </a:r>
            <a:r>
              <a:rPr lang="en-US" dirty="0" err="1">
                <a:latin typeface="Calibri"/>
                <a:cs typeface="Calibri"/>
              </a:rPr>
              <a:t>vejen</a:t>
            </a:r>
            <a:r>
              <a:rPr lang="en-US" dirty="0">
                <a:latin typeface="Calibri"/>
                <a:cs typeface="Calibri"/>
              </a:rPr>
              <a:t>. </a:t>
            </a:r>
          </a:p>
          <a:p>
            <a:endParaRPr lang="en-US" dirty="0">
              <a:latin typeface="Calibri"/>
              <a:cs typeface="Calibri"/>
            </a:endParaRPr>
          </a:p>
          <a:p>
            <a:r>
              <a:rPr lang="en-US" dirty="0" err="1">
                <a:latin typeface="Calibri"/>
                <a:cs typeface="Calibri"/>
              </a:rPr>
              <a:t>Vær</a:t>
            </a:r>
            <a:r>
              <a:rPr lang="en-US" dirty="0">
                <a:latin typeface="Calibri"/>
                <a:cs typeface="Calibri"/>
              </a:rPr>
              <a:t> </a:t>
            </a:r>
            <a:r>
              <a:rPr lang="en-US" dirty="0" err="1">
                <a:latin typeface="Calibri"/>
                <a:cs typeface="Calibri"/>
              </a:rPr>
              <a:t>afklaret</a:t>
            </a:r>
            <a:r>
              <a:rPr lang="en-US" dirty="0">
                <a:latin typeface="Calibri"/>
                <a:cs typeface="Calibri"/>
              </a:rPr>
              <a:t> om </a:t>
            </a:r>
            <a:r>
              <a:rPr lang="en-US" dirty="0" err="1">
                <a:latin typeface="Calibri"/>
                <a:cs typeface="Calibri"/>
              </a:rPr>
              <a:t>forventninger</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prioriteringer</a:t>
            </a:r>
            <a:r>
              <a:rPr lang="en-US" dirty="0">
                <a:latin typeface="Calibri"/>
                <a:cs typeface="Calibri"/>
              </a:rPr>
              <a:t> </a:t>
            </a:r>
            <a:r>
              <a:rPr lang="en-US" dirty="0" err="1">
                <a:latin typeface="Calibri"/>
                <a:cs typeface="Calibri"/>
              </a:rPr>
              <a:t>af</a:t>
            </a:r>
            <a:r>
              <a:rPr lang="en-US" dirty="0">
                <a:latin typeface="Calibri"/>
                <a:cs typeface="Calibri"/>
              </a:rPr>
              <a:t> dine </a:t>
            </a:r>
            <a:r>
              <a:rPr lang="en-US" dirty="0" err="1">
                <a:latin typeface="Calibri"/>
                <a:cs typeface="Calibri"/>
              </a:rPr>
              <a:t>arbejdsopgaver</a:t>
            </a:r>
            <a:r>
              <a:rPr lang="en-US" dirty="0">
                <a:latin typeface="Calibri"/>
                <a:cs typeface="Calibri"/>
              </a:rPr>
              <a:t>. </a:t>
            </a:r>
            <a:r>
              <a:rPr lang="en-US" dirty="0" err="1">
                <a:latin typeface="Calibri"/>
                <a:cs typeface="Calibri"/>
              </a:rPr>
              <a:t>Hvis</a:t>
            </a:r>
            <a:r>
              <a:rPr lang="en-US" dirty="0">
                <a:latin typeface="Calibri"/>
                <a:cs typeface="Calibri"/>
              </a:rPr>
              <a:t> der er for mange – </a:t>
            </a:r>
            <a:r>
              <a:rPr lang="en-US" dirty="0" err="1">
                <a:latin typeface="Calibri"/>
                <a:cs typeface="Calibri"/>
              </a:rPr>
              <a:t>og</a:t>
            </a:r>
            <a:r>
              <a:rPr lang="en-US" dirty="0">
                <a:latin typeface="Calibri"/>
                <a:cs typeface="Calibri"/>
              </a:rPr>
              <a:t> det </a:t>
            </a:r>
            <a:r>
              <a:rPr lang="en-US" dirty="0" err="1">
                <a:latin typeface="Calibri"/>
                <a:cs typeface="Calibri"/>
              </a:rPr>
              <a:t>føler</a:t>
            </a:r>
            <a:r>
              <a:rPr lang="en-US" dirty="0">
                <a:latin typeface="Calibri"/>
                <a:cs typeface="Calibri"/>
              </a:rPr>
              <a:t> mange </a:t>
            </a:r>
            <a:r>
              <a:rPr lang="en-US" dirty="0" err="1">
                <a:latin typeface="Calibri"/>
                <a:cs typeface="Calibri"/>
              </a:rPr>
              <a:t>af</a:t>
            </a:r>
            <a:r>
              <a:rPr lang="en-US" dirty="0">
                <a:latin typeface="Calibri"/>
                <a:cs typeface="Calibri"/>
              </a:rPr>
              <a:t> </a:t>
            </a:r>
            <a:r>
              <a:rPr lang="en-US" dirty="0" err="1">
                <a:latin typeface="Calibri"/>
                <a:cs typeface="Calibri"/>
              </a:rPr>
              <a:t>os</a:t>
            </a:r>
            <a:r>
              <a:rPr lang="en-US" dirty="0">
                <a:latin typeface="Calibri"/>
                <a:cs typeface="Calibri"/>
              </a:rPr>
              <a:t> - </a:t>
            </a:r>
            <a:r>
              <a:rPr lang="en-US" dirty="0" err="1">
                <a:latin typeface="Calibri"/>
                <a:cs typeface="Calibri"/>
              </a:rPr>
              <a:t>så</a:t>
            </a:r>
            <a:r>
              <a:rPr lang="en-US" dirty="0">
                <a:latin typeface="Calibri"/>
                <a:cs typeface="Calibri"/>
              </a:rPr>
              <a:t> </a:t>
            </a:r>
            <a:r>
              <a:rPr lang="en-US" dirty="0" err="1">
                <a:latin typeface="Calibri"/>
                <a:cs typeface="Calibri"/>
              </a:rPr>
              <a:t>drøft</a:t>
            </a:r>
            <a:r>
              <a:rPr lang="en-US" dirty="0">
                <a:latin typeface="Calibri"/>
                <a:cs typeface="Calibri"/>
              </a:rPr>
              <a:t> </a:t>
            </a:r>
            <a:r>
              <a:rPr lang="en-US" dirty="0" err="1">
                <a:latin typeface="Calibri"/>
                <a:cs typeface="Calibri"/>
              </a:rPr>
              <a:t>prioriteringerne</a:t>
            </a:r>
            <a:r>
              <a:rPr lang="en-US" dirty="0">
                <a:latin typeface="Calibri"/>
                <a:cs typeface="Calibri"/>
              </a:rPr>
              <a:t> med din </a:t>
            </a:r>
            <a:r>
              <a:rPr lang="en-US" dirty="0" err="1">
                <a:latin typeface="Calibri"/>
                <a:cs typeface="Calibri"/>
              </a:rPr>
              <a:t>leder</a:t>
            </a:r>
            <a:r>
              <a:rPr lang="en-US" dirty="0">
                <a:latin typeface="Calibri"/>
                <a:cs typeface="Calibri"/>
              </a:rPr>
              <a:t>. </a:t>
            </a:r>
          </a:p>
          <a:p>
            <a:r>
              <a:rPr lang="en-US" dirty="0">
                <a:latin typeface="Calibri"/>
                <a:cs typeface="Calibri"/>
              </a:rPr>
              <a:t>Lav </a:t>
            </a:r>
            <a:r>
              <a:rPr lang="en-US" dirty="0" err="1">
                <a:latin typeface="Calibri"/>
                <a:cs typeface="Calibri"/>
              </a:rPr>
              <a:t>overblik</a:t>
            </a:r>
            <a:r>
              <a:rPr lang="en-US" dirty="0">
                <a:latin typeface="Calibri"/>
                <a:cs typeface="Calibri"/>
              </a:rPr>
              <a:t> over </a:t>
            </a:r>
            <a:r>
              <a:rPr lang="en-US" dirty="0" err="1">
                <a:latin typeface="Calibri"/>
                <a:cs typeface="Calibri"/>
              </a:rPr>
              <a:t>arbejdsopgaverne</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fokucér</a:t>
            </a:r>
            <a:r>
              <a:rPr lang="en-US" dirty="0">
                <a:latin typeface="Calibri"/>
                <a:cs typeface="Calibri"/>
              </a:rPr>
              <a:t> I </a:t>
            </a:r>
            <a:r>
              <a:rPr lang="en-US" dirty="0" err="1">
                <a:latin typeface="Calibri"/>
                <a:cs typeface="Calibri"/>
              </a:rPr>
              <a:t>første</a:t>
            </a:r>
            <a:r>
              <a:rPr lang="en-US" dirty="0">
                <a:latin typeface="Calibri"/>
                <a:cs typeface="Calibri"/>
              </a:rPr>
              <a:t> </a:t>
            </a:r>
            <a:r>
              <a:rPr lang="en-US" dirty="0" err="1">
                <a:latin typeface="Calibri"/>
                <a:cs typeface="Calibri"/>
              </a:rPr>
              <a:t>omgang</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tre</a:t>
            </a:r>
            <a:r>
              <a:rPr lang="en-US" dirty="0">
                <a:latin typeface="Calibri"/>
                <a:cs typeface="Calibri"/>
              </a:rPr>
              <a:t> </a:t>
            </a:r>
            <a:r>
              <a:rPr lang="en-US" dirty="0" err="1">
                <a:latin typeface="Calibri"/>
                <a:cs typeface="Calibri"/>
              </a:rPr>
              <a:t>af</a:t>
            </a:r>
            <a:r>
              <a:rPr lang="en-US" dirty="0">
                <a:latin typeface="Calibri"/>
                <a:cs typeface="Calibri"/>
              </a:rPr>
              <a:t> dem. Har du </a:t>
            </a:r>
            <a:r>
              <a:rPr lang="en-US" dirty="0" err="1">
                <a:latin typeface="Calibri"/>
                <a:cs typeface="Calibri"/>
              </a:rPr>
              <a:t>klaret</a:t>
            </a:r>
            <a:r>
              <a:rPr lang="en-US" dirty="0">
                <a:latin typeface="Calibri"/>
                <a:cs typeface="Calibri"/>
              </a:rPr>
              <a:t> dem </a:t>
            </a:r>
            <a:r>
              <a:rPr lang="en-US" dirty="0" err="1">
                <a:latin typeface="Calibri"/>
                <a:cs typeface="Calibri"/>
              </a:rPr>
              <a:t>inden</a:t>
            </a:r>
            <a:r>
              <a:rPr lang="en-US" dirty="0">
                <a:latin typeface="Calibri"/>
                <a:cs typeface="Calibri"/>
              </a:rPr>
              <a:t> </a:t>
            </a:r>
            <a:r>
              <a:rPr lang="en-US" dirty="0" err="1">
                <a:latin typeface="Calibri"/>
                <a:cs typeface="Calibri"/>
              </a:rPr>
              <a:t>frokost</a:t>
            </a:r>
            <a:r>
              <a:rPr lang="en-US" dirty="0">
                <a:latin typeface="Calibri"/>
                <a:cs typeface="Calibri"/>
              </a:rPr>
              <a:t>, </a:t>
            </a:r>
            <a:r>
              <a:rPr lang="en-US" dirty="0" err="1">
                <a:latin typeface="Calibri"/>
                <a:cs typeface="Calibri"/>
              </a:rPr>
              <a:t>så</a:t>
            </a:r>
            <a:r>
              <a:rPr lang="en-US" dirty="0">
                <a:latin typeface="Calibri"/>
                <a:cs typeface="Calibri"/>
              </a:rPr>
              <a:t> </a:t>
            </a:r>
            <a:r>
              <a:rPr lang="en-US" dirty="0" err="1">
                <a:latin typeface="Calibri"/>
                <a:cs typeface="Calibri"/>
              </a:rPr>
              <a:t>piller</a:t>
            </a:r>
            <a:r>
              <a:rPr lang="en-US" dirty="0">
                <a:latin typeface="Calibri"/>
                <a:cs typeface="Calibri"/>
              </a:rPr>
              <a:t> du bare </a:t>
            </a:r>
            <a:r>
              <a:rPr lang="en-US" dirty="0" err="1">
                <a:latin typeface="Calibri"/>
                <a:cs typeface="Calibri"/>
              </a:rPr>
              <a:t>tre</a:t>
            </a:r>
            <a:r>
              <a:rPr lang="en-US" dirty="0">
                <a:latin typeface="Calibri"/>
                <a:cs typeface="Calibri"/>
              </a:rPr>
              <a:t> nye </a:t>
            </a:r>
            <a:r>
              <a:rPr lang="en-US" dirty="0" err="1">
                <a:latin typeface="Calibri"/>
                <a:cs typeface="Calibri"/>
              </a:rPr>
              <a:t>frem</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eftermiddagens</a:t>
            </a:r>
            <a:r>
              <a:rPr lang="en-US" dirty="0">
                <a:latin typeface="Calibri"/>
                <a:cs typeface="Calibri"/>
              </a:rPr>
              <a:t> </a:t>
            </a:r>
            <a:r>
              <a:rPr lang="en-US" dirty="0" err="1">
                <a:latin typeface="Calibri"/>
                <a:cs typeface="Calibri"/>
              </a:rPr>
              <a:t>arbejde</a:t>
            </a:r>
            <a:r>
              <a:rPr lang="en-US" dirty="0">
                <a:latin typeface="Calibri"/>
                <a:cs typeface="Calibri"/>
              </a:rPr>
              <a:t>.</a:t>
            </a:r>
          </a:p>
          <a:p>
            <a:r>
              <a:rPr lang="en-US" dirty="0">
                <a:latin typeface="Calibri"/>
                <a:cs typeface="Calibri"/>
              </a:rPr>
              <a:t>Husk at </a:t>
            </a:r>
            <a:r>
              <a:rPr lang="en-US" dirty="0" err="1">
                <a:latin typeface="Calibri"/>
                <a:cs typeface="Calibri"/>
              </a:rPr>
              <a:t>være</a:t>
            </a:r>
            <a:r>
              <a:rPr lang="en-US" dirty="0">
                <a:latin typeface="Calibri"/>
                <a:cs typeface="Calibri"/>
              </a:rPr>
              <a:t> </a:t>
            </a:r>
            <a:r>
              <a:rPr lang="en-US" dirty="0" err="1">
                <a:latin typeface="Calibri"/>
                <a:cs typeface="Calibri"/>
              </a:rPr>
              <a:t>tilfreds</a:t>
            </a:r>
            <a:r>
              <a:rPr lang="en-US" dirty="0">
                <a:latin typeface="Calibri"/>
                <a:cs typeface="Calibri"/>
              </a:rPr>
              <a:t> med din </a:t>
            </a:r>
            <a:r>
              <a:rPr lang="en-US" dirty="0" err="1">
                <a:latin typeface="Calibri"/>
                <a:cs typeface="Calibri"/>
              </a:rPr>
              <a:t>egen</a:t>
            </a:r>
            <a:r>
              <a:rPr lang="en-US" dirty="0">
                <a:latin typeface="Calibri"/>
                <a:cs typeface="Calibri"/>
              </a:rPr>
              <a:t> </a:t>
            </a:r>
            <a:r>
              <a:rPr lang="en-US" dirty="0" err="1">
                <a:latin typeface="Calibri"/>
                <a:cs typeface="Calibri"/>
              </a:rPr>
              <a:t>arbejdsindsats</a:t>
            </a:r>
            <a:r>
              <a:rPr lang="en-US" dirty="0">
                <a:latin typeface="Calibri"/>
                <a:cs typeface="Calibri"/>
              </a:rPr>
              <a:t>. Det er </a:t>
            </a:r>
            <a:r>
              <a:rPr lang="en-US" dirty="0" err="1">
                <a:latin typeface="Calibri"/>
                <a:cs typeface="Calibri"/>
              </a:rPr>
              <a:t>ikke</a:t>
            </a:r>
            <a:r>
              <a:rPr lang="en-US" dirty="0">
                <a:latin typeface="Calibri"/>
                <a:cs typeface="Calibri"/>
              </a:rPr>
              <a:t> </a:t>
            </a:r>
            <a:r>
              <a:rPr lang="en-US" dirty="0" err="1">
                <a:latin typeface="Calibri"/>
                <a:cs typeface="Calibri"/>
              </a:rPr>
              <a:t>altid</a:t>
            </a:r>
            <a:r>
              <a:rPr lang="en-US" dirty="0">
                <a:latin typeface="Calibri"/>
                <a:cs typeface="Calibri"/>
              </a:rPr>
              <a:t> du </a:t>
            </a:r>
            <a:r>
              <a:rPr lang="en-US" dirty="0" err="1">
                <a:latin typeface="Calibri"/>
                <a:cs typeface="Calibri"/>
              </a:rPr>
              <a:t>når</a:t>
            </a:r>
            <a:r>
              <a:rPr lang="en-US" dirty="0">
                <a:latin typeface="Calibri"/>
                <a:cs typeface="Calibri"/>
              </a:rPr>
              <a:t> alle dine planer, men </a:t>
            </a:r>
            <a:r>
              <a:rPr lang="en-US" dirty="0" err="1">
                <a:latin typeface="Calibri"/>
                <a:cs typeface="Calibri"/>
              </a:rPr>
              <a:t>så</a:t>
            </a:r>
            <a:r>
              <a:rPr lang="en-US" dirty="0">
                <a:latin typeface="Calibri"/>
                <a:cs typeface="Calibri"/>
              </a:rPr>
              <a:t> </a:t>
            </a:r>
            <a:r>
              <a:rPr lang="en-US" dirty="0" err="1">
                <a:latin typeface="Calibri"/>
                <a:cs typeface="Calibri"/>
              </a:rPr>
              <a:t>har</a:t>
            </a:r>
            <a:r>
              <a:rPr lang="en-US" dirty="0">
                <a:latin typeface="Calibri"/>
                <a:cs typeface="Calibri"/>
              </a:rPr>
              <a:t> du </a:t>
            </a:r>
            <a:r>
              <a:rPr lang="en-US" dirty="0" err="1">
                <a:latin typeface="Calibri"/>
                <a:cs typeface="Calibri"/>
              </a:rPr>
              <a:t>helt</a:t>
            </a:r>
            <a:r>
              <a:rPr lang="en-US" dirty="0">
                <a:latin typeface="Calibri"/>
                <a:cs typeface="Calibri"/>
              </a:rPr>
              <a:t> </a:t>
            </a:r>
            <a:r>
              <a:rPr lang="en-US" dirty="0" err="1">
                <a:latin typeface="Calibri"/>
                <a:cs typeface="Calibri"/>
              </a:rPr>
              <a:t>sikkert</a:t>
            </a:r>
            <a:r>
              <a:rPr lang="en-US" dirty="0">
                <a:latin typeface="Calibri"/>
                <a:cs typeface="Calibri"/>
              </a:rPr>
              <a:t> </a:t>
            </a:r>
            <a:r>
              <a:rPr lang="en-US" dirty="0" err="1">
                <a:latin typeface="Calibri"/>
                <a:cs typeface="Calibri"/>
              </a:rPr>
              <a:t>nået</a:t>
            </a:r>
            <a:r>
              <a:rPr lang="en-US" dirty="0">
                <a:latin typeface="Calibri"/>
                <a:cs typeface="Calibri"/>
              </a:rPr>
              <a:t> </a:t>
            </a:r>
            <a:r>
              <a:rPr lang="en-US" dirty="0" err="1">
                <a:latin typeface="Calibri"/>
                <a:cs typeface="Calibri"/>
              </a:rPr>
              <a:t>nogle</a:t>
            </a:r>
            <a:r>
              <a:rPr lang="en-US" dirty="0">
                <a:latin typeface="Calibri"/>
                <a:cs typeface="Calibri"/>
              </a:rPr>
              <a:t> </a:t>
            </a:r>
            <a:r>
              <a:rPr lang="en-US" dirty="0" err="1">
                <a:latin typeface="Calibri"/>
                <a:cs typeface="Calibri"/>
              </a:rPr>
              <a:t>af</a:t>
            </a:r>
            <a:r>
              <a:rPr lang="en-US" dirty="0">
                <a:latin typeface="Calibri"/>
                <a:cs typeface="Calibri"/>
              </a:rPr>
              <a:t> de </a:t>
            </a:r>
            <a:r>
              <a:rPr lang="en-US" dirty="0" err="1">
                <a:latin typeface="Calibri"/>
                <a:cs typeface="Calibri"/>
              </a:rPr>
              <a:t>andre</a:t>
            </a:r>
            <a:r>
              <a:rPr lang="en-US" dirty="0">
                <a:latin typeface="Calibri"/>
                <a:cs typeface="Calibri"/>
              </a:rPr>
              <a:t> </a:t>
            </a:r>
            <a:r>
              <a:rPr lang="en-US" dirty="0" err="1">
                <a:latin typeface="Calibri"/>
                <a:cs typeface="Calibri"/>
              </a:rPr>
              <a:t>opgaver</a:t>
            </a:r>
            <a:r>
              <a:rPr lang="en-US" dirty="0">
                <a:latin typeface="Calibri"/>
                <a:cs typeface="Calibri"/>
              </a:rPr>
              <a:t>, </a:t>
            </a:r>
            <a:r>
              <a:rPr lang="en-US" dirty="0" err="1">
                <a:latin typeface="Calibri"/>
                <a:cs typeface="Calibri"/>
              </a:rPr>
              <a:t>som</a:t>
            </a:r>
            <a:r>
              <a:rPr lang="en-US" dirty="0">
                <a:latin typeface="Calibri"/>
                <a:cs typeface="Calibri"/>
              </a:rPr>
              <a:t> </a:t>
            </a:r>
            <a:r>
              <a:rPr lang="en-US" dirty="0" err="1">
                <a:latin typeface="Calibri"/>
                <a:cs typeface="Calibri"/>
              </a:rPr>
              <a:t>pludselig</a:t>
            </a:r>
            <a:r>
              <a:rPr lang="en-US" dirty="0">
                <a:latin typeface="Calibri"/>
                <a:cs typeface="Calibri"/>
              </a:rPr>
              <a:t> </a:t>
            </a:r>
            <a:r>
              <a:rPr lang="en-US" dirty="0" err="1">
                <a:latin typeface="Calibri"/>
                <a:cs typeface="Calibri"/>
              </a:rPr>
              <a:t>blev</a:t>
            </a:r>
            <a:r>
              <a:rPr lang="en-US" dirty="0">
                <a:latin typeface="Calibri"/>
                <a:cs typeface="Calibri"/>
              </a:rPr>
              <a:t> mere </a:t>
            </a:r>
            <a:r>
              <a:rPr lang="en-US" dirty="0" err="1">
                <a:latin typeface="Calibri"/>
                <a:cs typeface="Calibri"/>
              </a:rPr>
              <a:t>presserende</a:t>
            </a:r>
            <a:r>
              <a:rPr lang="en-US" dirty="0">
                <a:latin typeface="Calibri"/>
                <a:cs typeface="Calibri"/>
              </a:rPr>
              <a:t>. </a:t>
            </a:r>
          </a:p>
          <a:p>
            <a:endParaRPr lang="en-US" dirty="0">
              <a:latin typeface="Calibri"/>
              <a:cs typeface="Calibri"/>
            </a:endParaRPr>
          </a:p>
          <a:p>
            <a:r>
              <a:rPr lang="en-US" dirty="0" err="1">
                <a:latin typeface="Calibri"/>
                <a:cs typeface="Calibri"/>
              </a:rPr>
              <a:t>Hvad</a:t>
            </a:r>
            <a:r>
              <a:rPr lang="en-US" dirty="0">
                <a:latin typeface="Calibri"/>
                <a:cs typeface="Calibri"/>
              </a:rPr>
              <a:t> </a:t>
            </a:r>
            <a:r>
              <a:rPr lang="en-US" dirty="0" err="1">
                <a:latin typeface="Calibri"/>
                <a:cs typeface="Calibri"/>
              </a:rPr>
              <a:t>siger</a:t>
            </a:r>
            <a:r>
              <a:rPr lang="en-US" dirty="0">
                <a:latin typeface="Calibri"/>
                <a:cs typeface="Calibri"/>
              </a:rPr>
              <a:t> I </a:t>
            </a:r>
            <a:r>
              <a:rPr lang="en-US" dirty="0" err="1">
                <a:latin typeface="Calibri"/>
                <a:cs typeface="Calibri"/>
              </a:rPr>
              <a:t>til</a:t>
            </a:r>
            <a:r>
              <a:rPr lang="en-US" dirty="0">
                <a:latin typeface="Calibri"/>
                <a:cs typeface="Calibri"/>
              </a:rPr>
              <a:t> det – </a:t>
            </a:r>
            <a:r>
              <a:rPr lang="en-US" dirty="0" err="1">
                <a:latin typeface="Calibri"/>
                <a:cs typeface="Calibri"/>
              </a:rPr>
              <a:t>kan</a:t>
            </a:r>
            <a:r>
              <a:rPr lang="en-US" dirty="0">
                <a:latin typeface="Calibri"/>
                <a:cs typeface="Calibri"/>
              </a:rPr>
              <a:t> det give </a:t>
            </a:r>
            <a:r>
              <a:rPr lang="en-US" dirty="0" err="1">
                <a:latin typeface="Calibri"/>
                <a:cs typeface="Calibri"/>
              </a:rPr>
              <a:t>noget</a:t>
            </a:r>
            <a:r>
              <a:rPr lang="en-US" dirty="0">
                <a:latin typeface="Calibri"/>
                <a:cs typeface="Calibri"/>
              </a:rPr>
              <a:t>?</a:t>
            </a:r>
          </a:p>
        </p:txBody>
      </p:sp>
    </p:spTree>
    <p:extLst>
      <p:ext uri="{BB962C8B-B14F-4D97-AF65-F5344CB8AC3E}">
        <p14:creationId xmlns:p14="http://schemas.microsoft.com/office/powerpoint/2010/main" val="176313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 </a:t>
            </a:r>
            <a:r>
              <a:rPr lang="en-US" dirty="0" err="1">
                <a:latin typeface="Calibri"/>
                <a:cs typeface="Calibri"/>
              </a:rPr>
              <a:t>tre</a:t>
            </a:r>
            <a:r>
              <a:rPr lang="en-US" dirty="0">
                <a:latin typeface="Calibri"/>
                <a:cs typeface="Calibri"/>
              </a:rPr>
              <a:t> </a:t>
            </a:r>
            <a:r>
              <a:rPr lang="en-US" dirty="0" err="1">
                <a:latin typeface="Calibri"/>
                <a:cs typeface="Calibri"/>
              </a:rPr>
              <a:t>hurtige</a:t>
            </a:r>
            <a:r>
              <a:rPr lang="en-US" dirty="0">
                <a:latin typeface="Calibri"/>
                <a:cs typeface="Calibri"/>
              </a:rPr>
              <a:t> </a:t>
            </a:r>
            <a:r>
              <a:rPr lang="en-US" dirty="0" err="1">
                <a:latin typeface="Calibri"/>
                <a:cs typeface="Calibri"/>
              </a:rPr>
              <a:t>til</a:t>
            </a:r>
            <a:r>
              <a:rPr lang="en-US" dirty="0">
                <a:latin typeface="Calibri"/>
                <a:cs typeface="Calibri"/>
              </a:rPr>
              <a:t> at </a:t>
            </a:r>
            <a:r>
              <a:rPr lang="en-US" dirty="0" err="1">
                <a:latin typeface="Calibri"/>
                <a:cs typeface="Calibri"/>
              </a:rPr>
              <a:t>komme</a:t>
            </a:r>
            <a:r>
              <a:rPr lang="en-US" dirty="0">
                <a:latin typeface="Calibri"/>
                <a:cs typeface="Calibri"/>
              </a:rPr>
              <a:t> I gang </a:t>
            </a:r>
            <a:r>
              <a:rPr lang="en-US" dirty="0" err="1">
                <a:latin typeface="Calibri"/>
                <a:cs typeface="Calibri"/>
              </a:rPr>
              <a:t>allerede</a:t>
            </a:r>
            <a:r>
              <a:rPr lang="en-US" dirty="0">
                <a:latin typeface="Calibri"/>
                <a:cs typeface="Calibri"/>
              </a:rPr>
              <a:t> I </a:t>
            </a:r>
            <a:r>
              <a:rPr lang="en-US" dirty="0" err="1">
                <a:latin typeface="Calibri"/>
                <a:cs typeface="Calibri"/>
              </a:rPr>
              <a:t>dag</a:t>
            </a:r>
            <a:r>
              <a:rPr lang="en-US" dirty="0">
                <a:latin typeface="Calibri"/>
                <a:cs typeface="Calibri"/>
              </a:rPr>
              <a:t>, </a:t>
            </a:r>
            <a:r>
              <a:rPr lang="en-US" dirty="0" err="1">
                <a:latin typeface="Calibri"/>
                <a:cs typeface="Calibri"/>
              </a:rPr>
              <a:t>så</a:t>
            </a:r>
            <a:r>
              <a:rPr lang="en-US" dirty="0">
                <a:latin typeface="Calibri"/>
                <a:cs typeface="Calibri"/>
              </a:rPr>
              <a:t> </a:t>
            </a:r>
            <a:r>
              <a:rPr lang="en-US" dirty="0" err="1">
                <a:latin typeface="Calibri"/>
                <a:cs typeface="Calibri"/>
              </a:rPr>
              <a:t>kan</a:t>
            </a:r>
            <a:r>
              <a:rPr lang="en-US" dirty="0">
                <a:latin typeface="Calibri"/>
                <a:cs typeface="Calibri"/>
              </a:rPr>
              <a:t> vi </a:t>
            </a:r>
            <a:r>
              <a:rPr lang="en-US" dirty="0" err="1">
                <a:latin typeface="Calibri"/>
                <a:cs typeface="Calibri"/>
              </a:rPr>
              <a:t>sammen</a:t>
            </a:r>
            <a:r>
              <a:rPr lang="en-US" dirty="0">
                <a:latin typeface="Calibri"/>
                <a:cs typeface="Calibri"/>
              </a:rPr>
              <a:t> </a:t>
            </a:r>
            <a:r>
              <a:rPr lang="en-US" dirty="0" err="1">
                <a:latin typeface="Calibri"/>
                <a:cs typeface="Calibri"/>
              </a:rPr>
              <a:t>fylde</a:t>
            </a:r>
            <a:r>
              <a:rPr lang="en-US" dirty="0">
                <a:latin typeface="Calibri"/>
                <a:cs typeface="Calibri"/>
              </a:rPr>
              <a:t> </a:t>
            </a:r>
            <a:r>
              <a:rPr lang="en-US" dirty="0" err="1">
                <a:latin typeface="Calibri"/>
                <a:cs typeface="Calibri"/>
              </a:rPr>
              <a:t>flere</a:t>
            </a:r>
            <a:r>
              <a:rPr lang="en-US" dirty="0">
                <a:latin typeface="Calibri"/>
                <a:cs typeface="Calibri"/>
              </a:rPr>
              <a:t> </a:t>
            </a:r>
            <a:r>
              <a:rPr lang="en-US" dirty="0" err="1">
                <a:latin typeface="Calibri"/>
                <a:cs typeface="Calibri"/>
              </a:rPr>
              <a:t>elementer</a:t>
            </a:r>
            <a:r>
              <a:rPr lang="en-US" dirty="0">
                <a:latin typeface="Calibri"/>
                <a:cs typeface="Calibri"/>
              </a:rPr>
              <a:t> </a:t>
            </a:r>
            <a:r>
              <a:rPr lang="en-US" dirty="0" err="1">
                <a:latin typeface="Calibri"/>
                <a:cs typeface="Calibri"/>
              </a:rPr>
              <a:t>på</a:t>
            </a:r>
            <a:r>
              <a:rPr lang="en-US" dirty="0">
                <a:latin typeface="Calibri"/>
                <a:cs typeface="Calibri"/>
              </a:rPr>
              <a:t> hen ad </a:t>
            </a:r>
            <a:r>
              <a:rPr lang="en-US" dirty="0" err="1">
                <a:latin typeface="Calibri"/>
                <a:cs typeface="Calibri"/>
              </a:rPr>
              <a:t>vejen</a:t>
            </a:r>
            <a:r>
              <a:rPr lang="en-US" dirty="0">
                <a:latin typeface="Calibri"/>
                <a:cs typeface="Calibri"/>
              </a:rPr>
              <a:t>. </a:t>
            </a:r>
          </a:p>
          <a:p>
            <a:endParaRPr lang="en-US" dirty="0">
              <a:latin typeface="Calibri"/>
              <a:cs typeface="Calibri"/>
            </a:endParaRPr>
          </a:p>
          <a:p>
            <a:r>
              <a:rPr lang="en-US" dirty="0" err="1">
                <a:latin typeface="Calibri"/>
                <a:cs typeface="Calibri"/>
              </a:rPr>
              <a:t>Vær</a:t>
            </a:r>
            <a:r>
              <a:rPr lang="en-US" dirty="0">
                <a:latin typeface="Calibri"/>
                <a:cs typeface="Calibri"/>
              </a:rPr>
              <a:t> </a:t>
            </a:r>
            <a:r>
              <a:rPr lang="en-US" dirty="0" err="1">
                <a:latin typeface="Calibri"/>
                <a:cs typeface="Calibri"/>
              </a:rPr>
              <a:t>afklaret</a:t>
            </a:r>
            <a:r>
              <a:rPr lang="en-US" dirty="0">
                <a:latin typeface="Calibri"/>
                <a:cs typeface="Calibri"/>
              </a:rPr>
              <a:t> om </a:t>
            </a:r>
            <a:r>
              <a:rPr lang="en-US" dirty="0" err="1">
                <a:latin typeface="Calibri"/>
                <a:cs typeface="Calibri"/>
              </a:rPr>
              <a:t>forventninger</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prioriteringer</a:t>
            </a:r>
            <a:r>
              <a:rPr lang="en-US" dirty="0">
                <a:latin typeface="Calibri"/>
                <a:cs typeface="Calibri"/>
              </a:rPr>
              <a:t> </a:t>
            </a:r>
            <a:r>
              <a:rPr lang="en-US" dirty="0" err="1">
                <a:latin typeface="Calibri"/>
                <a:cs typeface="Calibri"/>
              </a:rPr>
              <a:t>af</a:t>
            </a:r>
            <a:r>
              <a:rPr lang="en-US" dirty="0">
                <a:latin typeface="Calibri"/>
                <a:cs typeface="Calibri"/>
              </a:rPr>
              <a:t> dine </a:t>
            </a:r>
            <a:r>
              <a:rPr lang="en-US" dirty="0" err="1">
                <a:latin typeface="Calibri"/>
                <a:cs typeface="Calibri"/>
              </a:rPr>
              <a:t>arbejdsopgaver</a:t>
            </a:r>
            <a:r>
              <a:rPr lang="en-US" dirty="0">
                <a:latin typeface="Calibri"/>
                <a:cs typeface="Calibri"/>
              </a:rPr>
              <a:t>. </a:t>
            </a:r>
            <a:r>
              <a:rPr lang="en-US" dirty="0" err="1">
                <a:latin typeface="Calibri"/>
                <a:cs typeface="Calibri"/>
              </a:rPr>
              <a:t>Hvis</a:t>
            </a:r>
            <a:r>
              <a:rPr lang="en-US" dirty="0">
                <a:latin typeface="Calibri"/>
                <a:cs typeface="Calibri"/>
              </a:rPr>
              <a:t> der er for mange – </a:t>
            </a:r>
            <a:r>
              <a:rPr lang="en-US" dirty="0" err="1">
                <a:latin typeface="Calibri"/>
                <a:cs typeface="Calibri"/>
              </a:rPr>
              <a:t>og</a:t>
            </a:r>
            <a:r>
              <a:rPr lang="en-US" dirty="0">
                <a:latin typeface="Calibri"/>
                <a:cs typeface="Calibri"/>
              </a:rPr>
              <a:t> det </a:t>
            </a:r>
            <a:r>
              <a:rPr lang="en-US" dirty="0" err="1">
                <a:latin typeface="Calibri"/>
                <a:cs typeface="Calibri"/>
              </a:rPr>
              <a:t>føler</a:t>
            </a:r>
            <a:r>
              <a:rPr lang="en-US" dirty="0">
                <a:latin typeface="Calibri"/>
                <a:cs typeface="Calibri"/>
              </a:rPr>
              <a:t> mange </a:t>
            </a:r>
            <a:r>
              <a:rPr lang="en-US" dirty="0" err="1">
                <a:latin typeface="Calibri"/>
                <a:cs typeface="Calibri"/>
              </a:rPr>
              <a:t>af</a:t>
            </a:r>
            <a:r>
              <a:rPr lang="en-US" dirty="0">
                <a:latin typeface="Calibri"/>
                <a:cs typeface="Calibri"/>
              </a:rPr>
              <a:t> </a:t>
            </a:r>
            <a:r>
              <a:rPr lang="en-US" dirty="0" err="1">
                <a:latin typeface="Calibri"/>
                <a:cs typeface="Calibri"/>
              </a:rPr>
              <a:t>os</a:t>
            </a:r>
            <a:r>
              <a:rPr lang="en-US" dirty="0">
                <a:latin typeface="Calibri"/>
                <a:cs typeface="Calibri"/>
              </a:rPr>
              <a:t> - </a:t>
            </a:r>
            <a:r>
              <a:rPr lang="en-US" dirty="0" err="1">
                <a:latin typeface="Calibri"/>
                <a:cs typeface="Calibri"/>
              </a:rPr>
              <a:t>så</a:t>
            </a:r>
            <a:r>
              <a:rPr lang="en-US" dirty="0">
                <a:latin typeface="Calibri"/>
                <a:cs typeface="Calibri"/>
              </a:rPr>
              <a:t> </a:t>
            </a:r>
            <a:r>
              <a:rPr lang="en-US" dirty="0" err="1">
                <a:latin typeface="Calibri"/>
                <a:cs typeface="Calibri"/>
              </a:rPr>
              <a:t>drøft</a:t>
            </a:r>
            <a:r>
              <a:rPr lang="en-US" dirty="0">
                <a:latin typeface="Calibri"/>
                <a:cs typeface="Calibri"/>
              </a:rPr>
              <a:t> </a:t>
            </a:r>
            <a:r>
              <a:rPr lang="en-US" dirty="0" err="1">
                <a:latin typeface="Calibri"/>
                <a:cs typeface="Calibri"/>
              </a:rPr>
              <a:t>prioriteringerne</a:t>
            </a:r>
            <a:r>
              <a:rPr lang="en-US" dirty="0">
                <a:latin typeface="Calibri"/>
                <a:cs typeface="Calibri"/>
              </a:rPr>
              <a:t> med din </a:t>
            </a:r>
            <a:r>
              <a:rPr lang="en-US" dirty="0" err="1">
                <a:latin typeface="Calibri"/>
                <a:cs typeface="Calibri"/>
              </a:rPr>
              <a:t>leder</a:t>
            </a:r>
            <a:r>
              <a:rPr lang="en-US" dirty="0">
                <a:latin typeface="Calibri"/>
                <a:cs typeface="Calibri"/>
              </a:rPr>
              <a:t>. </a:t>
            </a:r>
          </a:p>
          <a:p>
            <a:r>
              <a:rPr lang="en-US" dirty="0">
                <a:latin typeface="Calibri"/>
                <a:cs typeface="Calibri"/>
              </a:rPr>
              <a:t>Lav </a:t>
            </a:r>
            <a:r>
              <a:rPr lang="en-US" dirty="0" err="1">
                <a:latin typeface="Calibri"/>
                <a:cs typeface="Calibri"/>
              </a:rPr>
              <a:t>overblik</a:t>
            </a:r>
            <a:r>
              <a:rPr lang="en-US" dirty="0">
                <a:latin typeface="Calibri"/>
                <a:cs typeface="Calibri"/>
              </a:rPr>
              <a:t> over </a:t>
            </a:r>
            <a:r>
              <a:rPr lang="en-US" dirty="0" err="1">
                <a:latin typeface="Calibri"/>
                <a:cs typeface="Calibri"/>
              </a:rPr>
              <a:t>arbejdsopgaverne</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fokucér</a:t>
            </a:r>
            <a:r>
              <a:rPr lang="en-US" dirty="0">
                <a:latin typeface="Calibri"/>
                <a:cs typeface="Calibri"/>
              </a:rPr>
              <a:t> I </a:t>
            </a:r>
            <a:r>
              <a:rPr lang="en-US" dirty="0" err="1">
                <a:latin typeface="Calibri"/>
                <a:cs typeface="Calibri"/>
              </a:rPr>
              <a:t>første</a:t>
            </a:r>
            <a:r>
              <a:rPr lang="en-US" dirty="0">
                <a:latin typeface="Calibri"/>
                <a:cs typeface="Calibri"/>
              </a:rPr>
              <a:t> </a:t>
            </a:r>
            <a:r>
              <a:rPr lang="en-US" dirty="0" err="1">
                <a:latin typeface="Calibri"/>
                <a:cs typeface="Calibri"/>
              </a:rPr>
              <a:t>omgang</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tre</a:t>
            </a:r>
            <a:r>
              <a:rPr lang="en-US" dirty="0">
                <a:latin typeface="Calibri"/>
                <a:cs typeface="Calibri"/>
              </a:rPr>
              <a:t> </a:t>
            </a:r>
            <a:r>
              <a:rPr lang="en-US" dirty="0" err="1">
                <a:latin typeface="Calibri"/>
                <a:cs typeface="Calibri"/>
              </a:rPr>
              <a:t>af</a:t>
            </a:r>
            <a:r>
              <a:rPr lang="en-US" dirty="0">
                <a:latin typeface="Calibri"/>
                <a:cs typeface="Calibri"/>
              </a:rPr>
              <a:t> dem. Har du </a:t>
            </a:r>
            <a:r>
              <a:rPr lang="en-US" dirty="0" err="1">
                <a:latin typeface="Calibri"/>
                <a:cs typeface="Calibri"/>
              </a:rPr>
              <a:t>klaret</a:t>
            </a:r>
            <a:r>
              <a:rPr lang="en-US" dirty="0">
                <a:latin typeface="Calibri"/>
                <a:cs typeface="Calibri"/>
              </a:rPr>
              <a:t> dem </a:t>
            </a:r>
            <a:r>
              <a:rPr lang="en-US" dirty="0" err="1">
                <a:latin typeface="Calibri"/>
                <a:cs typeface="Calibri"/>
              </a:rPr>
              <a:t>inden</a:t>
            </a:r>
            <a:r>
              <a:rPr lang="en-US" dirty="0">
                <a:latin typeface="Calibri"/>
                <a:cs typeface="Calibri"/>
              </a:rPr>
              <a:t> </a:t>
            </a:r>
            <a:r>
              <a:rPr lang="en-US" dirty="0" err="1">
                <a:latin typeface="Calibri"/>
                <a:cs typeface="Calibri"/>
              </a:rPr>
              <a:t>frokost</a:t>
            </a:r>
            <a:r>
              <a:rPr lang="en-US" dirty="0">
                <a:latin typeface="Calibri"/>
                <a:cs typeface="Calibri"/>
              </a:rPr>
              <a:t>, </a:t>
            </a:r>
            <a:r>
              <a:rPr lang="en-US" dirty="0" err="1">
                <a:latin typeface="Calibri"/>
                <a:cs typeface="Calibri"/>
              </a:rPr>
              <a:t>så</a:t>
            </a:r>
            <a:r>
              <a:rPr lang="en-US" dirty="0">
                <a:latin typeface="Calibri"/>
                <a:cs typeface="Calibri"/>
              </a:rPr>
              <a:t> </a:t>
            </a:r>
            <a:r>
              <a:rPr lang="en-US" dirty="0" err="1">
                <a:latin typeface="Calibri"/>
                <a:cs typeface="Calibri"/>
              </a:rPr>
              <a:t>piller</a:t>
            </a:r>
            <a:r>
              <a:rPr lang="en-US" dirty="0">
                <a:latin typeface="Calibri"/>
                <a:cs typeface="Calibri"/>
              </a:rPr>
              <a:t> du bare </a:t>
            </a:r>
            <a:r>
              <a:rPr lang="en-US" dirty="0" err="1">
                <a:latin typeface="Calibri"/>
                <a:cs typeface="Calibri"/>
              </a:rPr>
              <a:t>tre</a:t>
            </a:r>
            <a:r>
              <a:rPr lang="en-US" dirty="0">
                <a:latin typeface="Calibri"/>
                <a:cs typeface="Calibri"/>
              </a:rPr>
              <a:t> nye </a:t>
            </a:r>
            <a:r>
              <a:rPr lang="en-US" dirty="0" err="1">
                <a:latin typeface="Calibri"/>
                <a:cs typeface="Calibri"/>
              </a:rPr>
              <a:t>frem</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eftermiddagens</a:t>
            </a:r>
            <a:r>
              <a:rPr lang="en-US" dirty="0">
                <a:latin typeface="Calibri"/>
                <a:cs typeface="Calibri"/>
              </a:rPr>
              <a:t> </a:t>
            </a:r>
            <a:r>
              <a:rPr lang="en-US" dirty="0" err="1">
                <a:latin typeface="Calibri"/>
                <a:cs typeface="Calibri"/>
              </a:rPr>
              <a:t>arbejde</a:t>
            </a:r>
            <a:r>
              <a:rPr lang="en-US" dirty="0">
                <a:latin typeface="Calibri"/>
                <a:cs typeface="Calibri"/>
              </a:rPr>
              <a:t>.</a:t>
            </a:r>
          </a:p>
          <a:p>
            <a:r>
              <a:rPr lang="en-US" dirty="0">
                <a:latin typeface="Calibri"/>
                <a:cs typeface="Calibri"/>
              </a:rPr>
              <a:t>Husk at </a:t>
            </a:r>
            <a:r>
              <a:rPr lang="en-US" dirty="0" err="1">
                <a:latin typeface="Calibri"/>
                <a:cs typeface="Calibri"/>
              </a:rPr>
              <a:t>være</a:t>
            </a:r>
            <a:r>
              <a:rPr lang="en-US" dirty="0">
                <a:latin typeface="Calibri"/>
                <a:cs typeface="Calibri"/>
              </a:rPr>
              <a:t> </a:t>
            </a:r>
            <a:r>
              <a:rPr lang="en-US" dirty="0" err="1">
                <a:latin typeface="Calibri"/>
                <a:cs typeface="Calibri"/>
              </a:rPr>
              <a:t>tilfreds</a:t>
            </a:r>
            <a:r>
              <a:rPr lang="en-US" dirty="0">
                <a:latin typeface="Calibri"/>
                <a:cs typeface="Calibri"/>
              </a:rPr>
              <a:t> med din </a:t>
            </a:r>
            <a:r>
              <a:rPr lang="en-US" dirty="0" err="1">
                <a:latin typeface="Calibri"/>
                <a:cs typeface="Calibri"/>
              </a:rPr>
              <a:t>egen</a:t>
            </a:r>
            <a:r>
              <a:rPr lang="en-US" dirty="0">
                <a:latin typeface="Calibri"/>
                <a:cs typeface="Calibri"/>
              </a:rPr>
              <a:t> </a:t>
            </a:r>
            <a:r>
              <a:rPr lang="en-US" dirty="0" err="1">
                <a:latin typeface="Calibri"/>
                <a:cs typeface="Calibri"/>
              </a:rPr>
              <a:t>arbejdsindsats</a:t>
            </a:r>
            <a:r>
              <a:rPr lang="en-US" dirty="0">
                <a:latin typeface="Calibri"/>
                <a:cs typeface="Calibri"/>
              </a:rPr>
              <a:t>. Det er </a:t>
            </a:r>
            <a:r>
              <a:rPr lang="en-US" dirty="0" err="1">
                <a:latin typeface="Calibri"/>
                <a:cs typeface="Calibri"/>
              </a:rPr>
              <a:t>ikke</a:t>
            </a:r>
            <a:r>
              <a:rPr lang="en-US" dirty="0">
                <a:latin typeface="Calibri"/>
                <a:cs typeface="Calibri"/>
              </a:rPr>
              <a:t> </a:t>
            </a:r>
            <a:r>
              <a:rPr lang="en-US" dirty="0" err="1">
                <a:latin typeface="Calibri"/>
                <a:cs typeface="Calibri"/>
              </a:rPr>
              <a:t>altid</a:t>
            </a:r>
            <a:r>
              <a:rPr lang="en-US" dirty="0">
                <a:latin typeface="Calibri"/>
                <a:cs typeface="Calibri"/>
              </a:rPr>
              <a:t> du </a:t>
            </a:r>
            <a:r>
              <a:rPr lang="en-US" dirty="0" err="1">
                <a:latin typeface="Calibri"/>
                <a:cs typeface="Calibri"/>
              </a:rPr>
              <a:t>når</a:t>
            </a:r>
            <a:r>
              <a:rPr lang="en-US" dirty="0">
                <a:latin typeface="Calibri"/>
                <a:cs typeface="Calibri"/>
              </a:rPr>
              <a:t> alle dine planer, men </a:t>
            </a:r>
            <a:r>
              <a:rPr lang="en-US" dirty="0" err="1">
                <a:latin typeface="Calibri"/>
                <a:cs typeface="Calibri"/>
              </a:rPr>
              <a:t>så</a:t>
            </a:r>
            <a:r>
              <a:rPr lang="en-US" dirty="0">
                <a:latin typeface="Calibri"/>
                <a:cs typeface="Calibri"/>
              </a:rPr>
              <a:t> </a:t>
            </a:r>
            <a:r>
              <a:rPr lang="en-US" dirty="0" err="1">
                <a:latin typeface="Calibri"/>
                <a:cs typeface="Calibri"/>
              </a:rPr>
              <a:t>har</a:t>
            </a:r>
            <a:r>
              <a:rPr lang="en-US" dirty="0">
                <a:latin typeface="Calibri"/>
                <a:cs typeface="Calibri"/>
              </a:rPr>
              <a:t> du </a:t>
            </a:r>
            <a:r>
              <a:rPr lang="en-US" dirty="0" err="1">
                <a:latin typeface="Calibri"/>
                <a:cs typeface="Calibri"/>
              </a:rPr>
              <a:t>helt</a:t>
            </a:r>
            <a:r>
              <a:rPr lang="en-US" dirty="0">
                <a:latin typeface="Calibri"/>
                <a:cs typeface="Calibri"/>
              </a:rPr>
              <a:t> </a:t>
            </a:r>
            <a:r>
              <a:rPr lang="en-US" dirty="0" err="1">
                <a:latin typeface="Calibri"/>
                <a:cs typeface="Calibri"/>
              </a:rPr>
              <a:t>sikkert</a:t>
            </a:r>
            <a:r>
              <a:rPr lang="en-US" dirty="0">
                <a:latin typeface="Calibri"/>
                <a:cs typeface="Calibri"/>
              </a:rPr>
              <a:t> </a:t>
            </a:r>
            <a:r>
              <a:rPr lang="en-US" dirty="0" err="1">
                <a:latin typeface="Calibri"/>
                <a:cs typeface="Calibri"/>
              </a:rPr>
              <a:t>nået</a:t>
            </a:r>
            <a:r>
              <a:rPr lang="en-US" dirty="0">
                <a:latin typeface="Calibri"/>
                <a:cs typeface="Calibri"/>
              </a:rPr>
              <a:t> </a:t>
            </a:r>
            <a:r>
              <a:rPr lang="en-US" dirty="0" err="1">
                <a:latin typeface="Calibri"/>
                <a:cs typeface="Calibri"/>
              </a:rPr>
              <a:t>nogle</a:t>
            </a:r>
            <a:r>
              <a:rPr lang="en-US" dirty="0">
                <a:latin typeface="Calibri"/>
                <a:cs typeface="Calibri"/>
              </a:rPr>
              <a:t> </a:t>
            </a:r>
            <a:r>
              <a:rPr lang="en-US" dirty="0" err="1">
                <a:latin typeface="Calibri"/>
                <a:cs typeface="Calibri"/>
              </a:rPr>
              <a:t>af</a:t>
            </a:r>
            <a:r>
              <a:rPr lang="en-US" dirty="0">
                <a:latin typeface="Calibri"/>
                <a:cs typeface="Calibri"/>
              </a:rPr>
              <a:t> de </a:t>
            </a:r>
            <a:r>
              <a:rPr lang="en-US" dirty="0" err="1">
                <a:latin typeface="Calibri"/>
                <a:cs typeface="Calibri"/>
              </a:rPr>
              <a:t>andre</a:t>
            </a:r>
            <a:r>
              <a:rPr lang="en-US" dirty="0">
                <a:latin typeface="Calibri"/>
                <a:cs typeface="Calibri"/>
              </a:rPr>
              <a:t> </a:t>
            </a:r>
            <a:r>
              <a:rPr lang="en-US" dirty="0" err="1">
                <a:latin typeface="Calibri"/>
                <a:cs typeface="Calibri"/>
              </a:rPr>
              <a:t>opgaver</a:t>
            </a:r>
            <a:r>
              <a:rPr lang="en-US" dirty="0">
                <a:latin typeface="Calibri"/>
                <a:cs typeface="Calibri"/>
              </a:rPr>
              <a:t>, </a:t>
            </a:r>
            <a:r>
              <a:rPr lang="en-US" dirty="0" err="1">
                <a:latin typeface="Calibri"/>
                <a:cs typeface="Calibri"/>
              </a:rPr>
              <a:t>som</a:t>
            </a:r>
            <a:r>
              <a:rPr lang="en-US" dirty="0">
                <a:latin typeface="Calibri"/>
                <a:cs typeface="Calibri"/>
              </a:rPr>
              <a:t> </a:t>
            </a:r>
            <a:r>
              <a:rPr lang="en-US" dirty="0" err="1">
                <a:latin typeface="Calibri"/>
                <a:cs typeface="Calibri"/>
              </a:rPr>
              <a:t>pludselig</a:t>
            </a:r>
            <a:r>
              <a:rPr lang="en-US" dirty="0">
                <a:latin typeface="Calibri"/>
                <a:cs typeface="Calibri"/>
              </a:rPr>
              <a:t> </a:t>
            </a:r>
            <a:r>
              <a:rPr lang="en-US" dirty="0" err="1">
                <a:latin typeface="Calibri"/>
                <a:cs typeface="Calibri"/>
              </a:rPr>
              <a:t>blev</a:t>
            </a:r>
            <a:r>
              <a:rPr lang="en-US" dirty="0">
                <a:latin typeface="Calibri"/>
                <a:cs typeface="Calibri"/>
              </a:rPr>
              <a:t> mere </a:t>
            </a:r>
            <a:r>
              <a:rPr lang="en-US" dirty="0" err="1">
                <a:latin typeface="Calibri"/>
                <a:cs typeface="Calibri"/>
              </a:rPr>
              <a:t>presserende</a:t>
            </a:r>
            <a:r>
              <a:rPr lang="en-US" dirty="0">
                <a:latin typeface="Calibri"/>
                <a:cs typeface="Calibri"/>
              </a:rPr>
              <a:t>. </a:t>
            </a:r>
          </a:p>
          <a:p>
            <a:endParaRPr lang="en-US" dirty="0">
              <a:latin typeface="Calibri"/>
              <a:cs typeface="Calibri"/>
            </a:endParaRPr>
          </a:p>
          <a:p>
            <a:r>
              <a:rPr lang="en-US" dirty="0" err="1">
                <a:latin typeface="Calibri"/>
                <a:cs typeface="Calibri"/>
              </a:rPr>
              <a:t>Hvad</a:t>
            </a:r>
            <a:r>
              <a:rPr lang="en-US" dirty="0">
                <a:latin typeface="Calibri"/>
                <a:cs typeface="Calibri"/>
              </a:rPr>
              <a:t> </a:t>
            </a:r>
            <a:r>
              <a:rPr lang="en-US" dirty="0" err="1">
                <a:latin typeface="Calibri"/>
                <a:cs typeface="Calibri"/>
              </a:rPr>
              <a:t>siger</a:t>
            </a:r>
            <a:r>
              <a:rPr lang="en-US" dirty="0">
                <a:latin typeface="Calibri"/>
                <a:cs typeface="Calibri"/>
              </a:rPr>
              <a:t> I </a:t>
            </a:r>
            <a:r>
              <a:rPr lang="en-US" dirty="0" err="1">
                <a:latin typeface="Calibri"/>
                <a:cs typeface="Calibri"/>
              </a:rPr>
              <a:t>til</a:t>
            </a:r>
            <a:r>
              <a:rPr lang="en-US" dirty="0">
                <a:latin typeface="Calibri"/>
                <a:cs typeface="Calibri"/>
              </a:rPr>
              <a:t> det – </a:t>
            </a:r>
            <a:r>
              <a:rPr lang="en-US" dirty="0" err="1">
                <a:latin typeface="Calibri"/>
                <a:cs typeface="Calibri"/>
              </a:rPr>
              <a:t>kan</a:t>
            </a:r>
            <a:r>
              <a:rPr lang="en-US" dirty="0">
                <a:latin typeface="Calibri"/>
                <a:cs typeface="Calibri"/>
              </a:rPr>
              <a:t> det give </a:t>
            </a:r>
            <a:r>
              <a:rPr lang="en-US" dirty="0" err="1">
                <a:latin typeface="Calibri"/>
                <a:cs typeface="Calibri"/>
              </a:rPr>
              <a:t>noget</a:t>
            </a:r>
            <a:r>
              <a:rPr lang="en-US" dirty="0">
                <a:latin typeface="Calibri"/>
                <a:cs typeface="Calibri"/>
              </a:rPr>
              <a:t>?</a:t>
            </a:r>
          </a:p>
        </p:txBody>
      </p:sp>
    </p:spTree>
    <p:extLst>
      <p:ext uri="{BB962C8B-B14F-4D97-AF65-F5344CB8AC3E}">
        <p14:creationId xmlns:p14="http://schemas.microsoft.com/office/powerpoint/2010/main" val="138197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 </a:t>
            </a:r>
            <a:r>
              <a:rPr lang="en-US" dirty="0" err="1">
                <a:latin typeface="Calibri"/>
                <a:cs typeface="Calibri"/>
              </a:rPr>
              <a:t>tre</a:t>
            </a:r>
            <a:r>
              <a:rPr lang="en-US" dirty="0">
                <a:latin typeface="Calibri"/>
                <a:cs typeface="Calibri"/>
              </a:rPr>
              <a:t> </a:t>
            </a:r>
            <a:r>
              <a:rPr lang="en-US" dirty="0" err="1">
                <a:latin typeface="Calibri"/>
                <a:cs typeface="Calibri"/>
              </a:rPr>
              <a:t>hurtige</a:t>
            </a:r>
            <a:r>
              <a:rPr lang="en-US" dirty="0">
                <a:latin typeface="Calibri"/>
                <a:cs typeface="Calibri"/>
              </a:rPr>
              <a:t> </a:t>
            </a:r>
            <a:r>
              <a:rPr lang="en-US" dirty="0" err="1">
                <a:latin typeface="Calibri"/>
                <a:cs typeface="Calibri"/>
              </a:rPr>
              <a:t>til</a:t>
            </a:r>
            <a:r>
              <a:rPr lang="en-US" dirty="0">
                <a:latin typeface="Calibri"/>
                <a:cs typeface="Calibri"/>
              </a:rPr>
              <a:t> at </a:t>
            </a:r>
            <a:r>
              <a:rPr lang="en-US" dirty="0" err="1">
                <a:latin typeface="Calibri"/>
                <a:cs typeface="Calibri"/>
              </a:rPr>
              <a:t>komme</a:t>
            </a:r>
            <a:r>
              <a:rPr lang="en-US" dirty="0">
                <a:latin typeface="Calibri"/>
                <a:cs typeface="Calibri"/>
              </a:rPr>
              <a:t> I gang </a:t>
            </a:r>
            <a:r>
              <a:rPr lang="en-US" dirty="0" err="1">
                <a:latin typeface="Calibri"/>
                <a:cs typeface="Calibri"/>
              </a:rPr>
              <a:t>allerede</a:t>
            </a:r>
            <a:r>
              <a:rPr lang="en-US" dirty="0">
                <a:latin typeface="Calibri"/>
                <a:cs typeface="Calibri"/>
              </a:rPr>
              <a:t> I </a:t>
            </a:r>
            <a:r>
              <a:rPr lang="en-US" dirty="0" err="1">
                <a:latin typeface="Calibri"/>
                <a:cs typeface="Calibri"/>
              </a:rPr>
              <a:t>dag</a:t>
            </a:r>
            <a:r>
              <a:rPr lang="en-US" dirty="0">
                <a:latin typeface="Calibri"/>
                <a:cs typeface="Calibri"/>
              </a:rPr>
              <a:t>, </a:t>
            </a:r>
            <a:r>
              <a:rPr lang="en-US" dirty="0" err="1">
                <a:latin typeface="Calibri"/>
                <a:cs typeface="Calibri"/>
              </a:rPr>
              <a:t>så</a:t>
            </a:r>
            <a:r>
              <a:rPr lang="en-US" dirty="0">
                <a:latin typeface="Calibri"/>
                <a:cs typeface="Calibri"/>
              </a:rPr>
              <a:t> </a:t>
            </a:r>
            <a:r>
              <a:rPr lang="en-US" dirty="0" err="1">
                <a:latin typeface="Calibri"/>
                <a:cs typeface="Calibri"/>
              </a:rPr>
              <a:t>kan</a:t>
            </a:r>
            <a:r>
              <a:rPr lang="en-US" dirty="0">
                <a:latin typeface="Calibri"/>
                <a:cs typeface="Calibri"/>
              </a:rPr>
              <a:t> vi </a:t>
            </a:r>
            <a:r>
              <a:rPr lang="en-US" dirty="0" err="1">
                <a:latin typeface="Calibri"/>
                <a:cs typeface="Calibri"/>
              </a:rPr>
              <a:t>sammen</a:t>
            </a:r>
            <a:r>
              <a:rPr lang="en-US" dirty="0">
                <a:latin typeface="Calibri"/>
                <a:cs typeface="Calibri"/>
              </a:rPr>
              <a:t> </a:t>
            </a:r>
            <a:r>
              <a:rPr lang="en-US" dirty="0" err="1">
                <a:latin typeface="Calibri"/>
                <a:cs typeface="Calibri"/>
              </a:rPr>
              <a:t>fylde</a:t>
            </a:r>
            <a:r>
              <a:rPr lang="en-US" dirty="0">
                <a:latin typeface="Calibri"/>
                <a:cs typeface="Calibri"/>
              </a:rPr>
              <a:t> </a:t>
            </a:r>
            <a:r>
              <a:rPr lang="en-US" dirty="0" err="1">
                <a:latin typeface="Calibri"/>
                <a:cs typeface="Calibri"/>
              </a:rPr>
              <a:t>flere</a:t>
            </a:r>
            <a:r>
              <a:rPr lang="en-US" dirty="0">
                <a:latin typeface="Calibri"/>
                <a:cs typeface="Calibri"/>
              </a:rPr>
              <a:t> </a:t>
            </a:r>
            <a:r>
              <a:rPr lang="en-US" dirty="0" err="1">
                <a:latin typeface="Calibri"/>
                <a:cs typeface="Calibri"/>
              </a:rPr>
              <a:t>elementer</a:t>
            </a:r>
            <a:r>
              <a:rPr lang="en-US" dirty="0">
                <a:latin typeface="Calibri"/>
                <a:cs typeface="Calibri"/>
              </a:rPr>
              <a:t> </a:t>
            </a:r>
            <a:r>
              <a:rPr lang="en-US" dirty="0" err="1">
                <a:latin typeface="Calibri"/>
                <a:cs typeface="Calibri"/>
              </a:rPr>
              <a:t>på</a:t>
            </a:r>
            <a:r>
              <a:rPr lang="en-US" dirty="0">
                <a:latin typeface="Calibri"/>
                <a:cs typeface="Calibri"/>
              </a:rPr>
              <a:t> hen ad </a:t>
            </a:r>
            <a:r>
              <a:rPr lang="en-US" dirty="0" err="1">
                <a:latin typeface="Calibri"/>
                <a:cs typeface="Calibri"/>
              </a:rPr>
              <a:t>vejen</a:t>
            </a:r>
            <a:r>
              <a:rPr lang="en-US" dirty="0">
                <a:latin typeface="Calibri"/>
                <a:cs typeface="Calibri"/>
              </a:rPr>
              <a:t>. </a:t>
            </a:r>
          </a:p>
          <a:p>
            <a:endParaRPr lang="en-US" dirty="0">
              <a:latin typeface="Calibri"/>
              <a:cs typeface="Calibri"/>
            </a:endParaRPr>
          </a:p>
          <a:p>
            <a:r>
              <a:rPr lang="en-US" dirty="0" err="1">
                <a:latin typeface="Calibri"/>
                <a:cs typeface="Calibri"/>
              </a:rPr>
              <a:t>Vær</a:t>
            </a:r>
            <a:r>
              <a:rPr lang="en-US" dirty="0">
                <a:latin typeface="Calibri"/>
                <a:cs typeface="Calibri"/>
              </a:rPr>
              <a:t> </a:t>
            </a:r>
            <a:r>
              <a:rPr lang="en-US" dirty="0" err="1">
                <a:latin typeface="Calibri"/>
                <a:cs typeface="Calibri"/>
              </a:rPr>
              <a:t>afklaret</a:t>
            </a:r>
            <a:r>
              <a:rPr lang="en-US" dirty="0">
                <a:latin typeface="Calibri"/>
                <a:cs typeface="Calibri"/>
              </a:rPr>
              <a:t> om </a:t>
            </a:r>
            <a:r>
              <a:rPr lang="en-US" dirty="0" err="1">
                <a:latin typeface="Calibri"/>
                <a:cs typeface="Calibri"/>
              </a:rPr>
              <a:t>forventninger</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prioriteringer</a:t>
            </a:r>
            <a:r>
              <a:rPr lang="en-US" dirty="0">
                <a:latin typeface="Calibri"/>
                <a:cs typeface="Calibri"/>
              </a:rPr>
              <a:t> </a:t>
            </a:r>
            <a:r>
              <a:rPr lang="en-US" dirty="0" err="1">
                <a:latin typeface="Calibri"/>
                <a:cs typeface="Calibri"/>
              </a:rPr>
              <a:t>af</a:t>
            </a:r>
            <a:r>
              <a:rPr lang="en-US" dirty="0">
                <a:latin typeface="Calibri"/>
                <a:cs typeface="Calibri"/>
              </a:rPr>
              <a:t> dine </a:t>
            </a:r>
            <a:r>
              <a:rPr lang="en-US" dirty="0" err="1">
                <a:latin typeface="Calibri"/>
                <a:cs typeface="Calibri"/>
              </a:rPr>
              <a:t>arbejdsopgaver</a:t>
            </a:r>
            <a:r>
              <a:rPr lang="en-US" dirty="0">
                <a:latin typeface="Calibri"/>
                <a:cs typeface="Calibri"/>
              </a:rPr>
              <a:t>. </a:t>
            </a:r>
            <a:r>
              <a:rPr lang="en-US" dirty="0" err="1">
                <a:latin typeface="Calibri"/>
                <a:cs typeface="Calibri"/>
              </a:rPr>
              <a:t>Hvis</a:t>
            </a:r>
            <a:r>
              <a:rPr lang="en-US" dirty="0">
                <a:latin typeface="Calibri"/>
                <a:cs typeface="Calibri"/>
              </a:rPr>
              <a:t> der er for mange – </a:t>
            </a:r>
            <a:r>
              <a:rPr lang="en-US" dirty="0" err="1">
                <a:latin typeface="Calibri"/>
                <a:cs typeface="Calibri"/>
              </a:rPr>
              <a:t>og</a:t>
            </a:r>
            <a:r>
              <a:rPr lang="en-US" dirty="0">
                <a:latin typeface="Calibri"/>
                <a:cs typeface="Calibri"/>
              </a:rPr>
              <a:t> det </a:t>
            </a:r>
            <a:r>
              <a:rPr lang="en-US" dirty="0" err="1">
                <a:latin typeface="Calibri"/>
                <a:cs typeface="Calibri"/>
              </a:rPr>
              <a:t>føler</a:t>
            </a:r>
            <a:r>
              <a:rPr lang="en-US" dirty="0">
                <a:latin typeface="Calibri"/>
                <a:cs typeface="Calibri"/>
              </a:rPr>
              <a:t> mange </a:t>
            </a:r>
            <a:r>
              <a:rPr lang="en-US" dirty="0" err="1">
                <a:latin typeface="Calibri"/>
                <a:cs typeface="Calibri"/>
              </a:rPr>
              <a:t>af</a:t>
            </a:r>
            <a:r>
              <a:rPr lang="en-US" dirty="0">
                <a:latin typeface="Calibri"/>
                <a:cs typeface="Calibri"/>
              </a:rPr>
              <a:t> </a:t>
            </a:r>
            <a:r>
              <a:rPr lang="en-US" dirty="0" err="1">
                <a:latin typeface="Calibri"/>
                <a:cs typeface="Calibri"/>
              </a:rPr>
              <a:t>os</a:t>
            </a:r>
            <a:r>
              <a:rPr lang="en-US" dirty="0">
                <a:latin typeface="Calibri"/>
                <a:cs typeface="Calibri"/>
              </a:rPr>
              <a:t> - </a:t>
            </a:r>
            <a:r>
              <a:rPr lang="en-US" dirty="0" err="1">
                <a:latin typeface="Calibri"/>
                <a:cs typeface="Calibri"/>
              </a:rPr>
              <a:t>så</a:t>
            </a:r>
            <a:r>
              <a:rPr lang="en-US" dirty="0">
                <a:latin typeface="Calibri"/>
                <a:cs typeface="Calibri"/>
              </a:rPr>
              <a:t> </a:t>
            </a:r>
            <a:r>
              <a:rPr lang="en-US" dirty="0" err="1">
                <a:latin typeface="Calibri"/>
                <a:cs typeface="Calibri"/>
              </a:rPr>
              <a:t>drøft</a:t>
            </a:r>
            <a:r>
              <a:rPr lang="en-US" dirty="0">
                <a:latin typeface="Calibri"/>
                <a:cs typeface="Calibri"/>
              </a:rPr>
              <a:t> </a:t>
            </a:r>
            <a:r>
              <a:rPr lang="en-US" dirty="0" err="1">
                <a:latin typeface="Calibri"/>
                <a:cs typeface="Calibri"/>
              </a:rPr>
              <a:t>prioriteringerne</a:t>
            </a:r>
            <a:r>
              <a:rPr lang="en-US" dirty="0">
                <a:latin typeface="Calibri"/>
                <a:cs typeface="Calibri"/>
              </a:rPr>
              <a:t> med din </a:t>
            </a:r>
            <a:r>
              <a:rPr lang="en-US" dirty="0" err="1">
                <a:latin typeface="Calibri"/>
                <a:cs typeface="Calibri"/>
              </a:rPr>
              <a:t>leder</a:t>
            </a:r>
            <a:r>
              <a:rPr lang="en-US" dirty="0">
                <a:latin typeface="Calibri"/>
                <a:cs typeface="Calibri"/>
              </a:rPr>
              <a:t>. </a:t>
            </a:r>
          </a:p>
          <a:p>
            <a:r>
              <a:rPr lang="en-US" dirty="0">
                <a:latin typeface="Calibri"/>
                <a:cs typeface="Calibri"/>
              </a:rPr>
              <a:t>Lav </a:t>
            </a:r>
            <a:r>
              <a:rPr lang="en-US" dirty="0" err="1">
                <a:latin typeface="Calibri"/>
                <a:cs typeface="Calibri"/>
              </a:rPr>
              <a:t>overblik</a:t>
            </a:r>
            <a:r>
              <a:rPr lang="en-US" dirty="0">
                <a:latin typeface="Calibri"/>
                <a:cs typeface="Calibri"/>
              </a:rPr>
              <a:t> over </a:t>
            </a:r>
            <a:r>
              <a:rPr lang="en-US" dirty="0" err="1">
                <a:latin typeface="Calibri"/>
                <a:cs typeface="Calibri"/>
              </a:rPr>
              <a:t>arbejdsopgaverne</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fokucér</a:t>
            </a:r>
            <a:r>
              <a:rPr lang="en-US" dirty="0">
                <a:latin typeface="Calibri"/>
                <a:cs typeface="Calibri"/>
              </a:rPr>
              <a:t> I </a:t>
            </a:r>
            <a:r>
              <a:rPr lang="en-US" dirty="0" err="1">
                <a:latin typeface="Calibri"/>
                <a:cs typeface="Calibri"/>
              </a:rPr>
              <a:t>første</a:t>
            </a:r>
            <a:r>
              <a:rPr lang="en-US" dirty="0">
                <a:latin typeface="Calibri"/>
                <a:cs typeface="Calibri"/>
              </a:rPr>
              <a:t> </a:t>
            </a:r>
            <a:r>
              <a:rPr lang="en-US" dirty="0" err="1">
                <a:latin typeface="Calibri"/>
                <a:cs typeface="Calibri"/>
              </a:rPr>
              <a:t>omgang</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tre</a:t>
            </a:r>
            <a:r>
              <a:rPr lang="en-US" dirty="0">
                <a:latin typeface="Calibri"/>
                <a:cs typeface="Calibri"/>
              </a:rPr>
              <a:t> </a:t>
            </a:r>
            <a:r>
              <a:rPr lang="en-US" dirty="0" err="1">
                <a:latin typeface="Calibri"/>
                <a:cs typeface="Calibri"/>
              </a:rPr>
              <a:t>af</a:t>
            </a:r>
            <a:r>
              <a:rPr lang="en-US" dirty="0">
                <a:latin typeface="Calibri"/>
                <a:cs typeface="Calibri"/>
              </a:rPr>
              <a:t> dem. Har du </a:t>
            </a:r>
            <a:r>
              <a:rPr lang="en-US" dirty="0" err="1">
                <a:latin typeface="Calibri"/>
                <a:cs typeface="Calibri"/>
              </a:rPr>
              <a:t>klaret</a:t>
            </a:r>
            <a:r>
              <a:rPr lang="en-US" dirty="0">
                <a:latin typeface="Calibri"/>
                <a:cs typeface="Calibri"/>
              </a:rPr>
              <a:t> dem </a:t>
            </a:r>
            <a:r>
              <a:rPr lang="en-US" dirty="0" err="1">
                <a:latin typeface="Calibri"/>
                <a:cs typeface="Calibri"/>
              </a:rPr>
              <a:t>inden</a:t>
            </a:r>
            <a:r>
              <a:rPr lang="en-US" dirty="0">
                <a:latin typeface="Calibri"/>
                <a:cs typeface="Calibri"/>
              </a:rPr>
              <a:t> </a:t>
            </a:r>
            <a:r>
              <a:rPr lang="en-US" dirty="0" err="1">
                <a:latin typeface="Calibri"/>
                <a:cs typeface="Calibri"/>
              </a:rPr>
              <a:t>frokost</a:t>
            </a:r>
            <a:r>
              <a:rPr lang="en-US" dirty="0">
                <a:latin typeface="Calibri"/>
                <a:cs typeface="Calibri"/>
              </a:rPr>
              <a:t>, </a:t>
            </a:r>
            <a:r>
              <a:rPr lang="en-US" dirty="0" err="1">
                <a:latin typeface="Calibri"/>
                <a:cs typeface="Calibri"/>
              </a:rPr>
              <a:t>så</a:t>
            </a:r>
            <a:r>
              <a:rPr lang="en-US" dirty="0">
                <a:latin typeface="Calibri"/>
                <a:cs typeface="Calibri"/>
              </a:rPr>
              <a:t> </a:t>
            </a:r>
            <a:r>
              <a:rPr lang="en-US" dirty="0" err="1">
                <a:latin typeface="Calibri"/>
                <a:cs typeface="Calibri"/>
              </a:rPr>
              <a:t>piller</a:t>
            </a:r>
            <a:r>
              <a:rPr lang="en-US" dirty="0">
                <a:latin typeface="Calibri"/>
                <a:cs typeface="Calibri"/>
              </a:rPr>
              <a:t> du bare </a:t>
            </a:r>
            <a:r>
              <a:rPr lang="en-US" dirty="0" err="1">
                <a:latin typeface="Calibri"/>
                <a:cs typeface="Calibri"/>
              </a:rPr>
              <a:t>tre</a:t>
            </a:r>
            <a:r>
              <a:rPr lang="en-US" dirty="0">
                <a:latin typeface="Calibri"/>
                <a:cs typeface="Calibri"/>
              </a:rPr>
              <a:t> nye </a:t>
            </a:r>
            <a:r>
              <a:rPr lang="en-US" dirty="0" err="1">
                <a:latin typeface="Calibri"/>
                <a:cs typeface="Calibri"/>
              </a:rPr>
              <a:t>frem</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eftermiddagens</a:t>
            </a:r>
            <a:r>
              <a:rPr lang="en-US" dirty="0">
                <a:latin typeface="Calibri"/>
                <a:cs typeface="Calibri"/>
              </a:rPr>
              <a:t> </a:t>
            </a:r>
            <a:r>
              <a:rPr lang="en-US" dirty="0" err="1">
                <a:latin typeface="Calibri"/>
                <a:cs typeface="Calibri"/>
              </a:rPr>
              <a:t>arbejde</a:t>
            </a:r>
            <a:r>
              <a:rPr lang="en-US" dirty="0">
                <a:latin typeface="Calibri"/>
                <a:cs typeface="Calibri"/>
              </a:rPr>
              <a:t>.</a:t>
            </a:r>
          </a:p>
          <a:p>
            <a:r>
              <a:rPr lang="en-US" dirty="0">
                <a:latin typeface="Calibri"/>
                <a:cs typeface="Calibri"/>
              </a:rPr>
              <a:t>Husk at </a:t>
            </a:r>
            <a:r>
              <a:rPr lang="en-US" dirty="0" err="1">
                <a:latin typeface="Calibri"/>
                <a:cs typeface="Calibri"/>
              </a:rPr>
              <a:t>være</a:t>
            </a:r>
            <a:r>
              <a:rPr lang="en-US" dirty="0">
                <a:latin typeface="Calibri"/>
                <a:cs typeface="Calibri"/>
              </a:rPr>
              <a:t> </a:t>
            </a:r>
            <a:r>
              <a:rPr lang="en-US" dirty="0" err="1">
                <a:latin typeface="Calibri"/>
                <a:cs typeface="Calibri"/>
              </a:rPr>
              <a:t>tilfreds</a:t>
            </a:r>
            <a:r>
              <a:rPr lang="en-US" dirty="0">
                <a:latin typeface="Calibri"/>
                <a:cs typeface="Calibri"/>
              </a:rPr>
              <a:t> med din </a:t>
            </a:r>
            <a:r>
              <a:rPr lang="en-US" dirty="0" err="1">
                <a:latin typeface="Calibri"/>
                <a:cs typeface="Calibri"/>
              </a:rPr>
              <a:t>egen</a:t>
            </a:r>
            <a:r>
              <a:rPr lang="en-US" dirty="0">
                <a:latin typeface="Calibri"/>
                <a:cs typeface="Calibri"/>
              </a:rPr>
              <a:t> </a:t>
            </a:r>
            <a:r>
              <a:rPr lang="en-US" dirty="0" err="1">
                <a:latin typeface="Calibri"/>
                <a:cs typeface="Calibri"/>
              </a:rPr>
              <a:t>arbejdsindsats</a:t>
            </a:r>
            <a:r>
              <a:rPr lang="en-US" dirty="0">
                <a:latin typeface="Calibri"/>
                <a:cs typeface="Calibri"/>
              </a:rPr>
              <a:t>. Det er </a:t>
            </a:r>
            <a:r>
              <a:rPr lang="en-US" dirty="0" err="1">
                <a:latin typeface="Calibri"/>
                <a:cs typeface="Calibri"/>
              </a:rPr>
              <a:t>ikke</a:t>
            </a:r>
            <a:r>
              <a:rPr lang="en-US" dirty="0">
                <a:latin typeface="Calibri"/>
                <a:cs typeface="Calibri"/>
              </a:rPr>
              <a:t> </a:t>
            </a:r>
            <a:r>
              <a:rPr lang="en-US" dirty="0" err="1">
                <a:latin typeface="Calibri"/>
                <a:cs typeface="Calibri"/>
              </a:rPr>
              <a:t>altid</a:t>
            </a:r>
            <a:r>
              <a:rPr lang="en-US" dirty="0">
                <a:latin typeface="Calibri"/>
                <a:cs typeface="Calibri"/>
              </a:rPr>
              <a:t> du </a:t>
            </a:r>
            <a:r>
              <a:rPr lang="en-US" dirty="0" err="1">
                <a:latin typeface="Calibri"/>
                <a:cs typeface="Calibri"/>
              </a:rPr>
              <a:t>når</a:t>
            </a:r>
            <a:r>
              <a:rPr lang="en-US" dirty="0">
                <a:latin typeface="Calibri"/>
                <a:cs typeface="Calibri"/>
              </a:rPr>
              <a:t> alle dine planer, men </a:t>
            </a:r>
            <a:r>
              <a:rPr lang="en-US" dirty="0" err="1">
                <a:latin typeface="Calibri"/>
                <a:cs typeface="Calibri"/>
              </a:rPr>
              <a:t>så</a:t>
            </a:r>
            <a:r>
              <a:rPr lang="en-US" dirty="0">
                <a:latin typeface="Calibri"/>
                <a:cs typeface="Calibri"/>
              </a:rPr>
              <a:t> </a:t>
            </a:r>
            <a:r>
              <a:rPr lang="en-US" dirty="0" err="1">
                <a:latin typeface="Calibri"/>
                <a:cs typeface="Calibri"/>
              </a:rPr>
              <a:t>har</a:t>
            </a:r>
            <a:r>
              <a:rPr lang="en-US" dirty="0">
                <a:latin typeface="Calibri"/>
                <a:cs typeface="Calibri"/>
              </a:rPr>
              <a:t> du </a:t>
            </a:r>
            <a:r>
              <a:rPr lang="en-US" dirty="0" err="1">
                <a:latin typeface="Calibri"/>
                <a:cs typeface="Calibri"/>
              </a:rPr>
              <a:t>helt</a:t>
            </a:r>
            <a:r>
              <a:rPr lang="en-US" dirty="0">
                <a:latin typeface="Calibri"/>
                <a:cs typeface="Calibri"/>
              </a:rPr>
              <a:t> </a:t>
            </a:r>
            <a:r>
              <a:rPr lang="en-US" dirty="0" err="1">
                <a:latin typeface="Calibri"/>
                <a:cs typeface="Calibri"/>
              </a:rPr>
              <a:t>sikkert</a:t>
            </a:r>
            <a:r>
              <a:rPr lang="en-US" dirty="0">
                <a:latin typeface="Calibri"/>
                <a:cs typeface="Calibri"/>
              </a:rPr>
              <a:t> </a:t>
            </a:r>
            <a:r>
              <a:rPr lang="en-US" dirty="0" err="1">
                <a:latin typeface="Calibri"/>
                <a:cs typeface="Calibri"/>
              </a:rPr>
              <a:t>nået</a:t>
            </a:r>
            <a:r>
              <a:rPr lang="en-US" dirty="0">
                <a:latin typeface="Calibri"/>
                <a:cs typeface="Calibri"/>
              </a:rPr>
              <a:t> </a:t>
            </a:r>
            <a:r>
              <a:rPr lang="en-US" dirty="0" err="1">
                <a:latin typeface="Calibri"/>
                <a:cs typeface="Calibri"/>
              </a:rPr>
              <a:t>nogle</a:t>
            </a:r>
            <a:r>
              <a:rPr lang="en-US" dirty="0">
                <a:latin typeface="Calibri"/>
                <a:cs typeface="Calibri"/>
              </a:rPr>
              <a:t> </a:t>
            </a:r>
            <a:r>
              <a:rPr lang="en-US" dirty="0" err="1">
                <a:latin typeface="Calibri"/>
                <a:cs typeface="Calibri"/>
              </a:rPr>
              <a:t>af</a:t>
            </a:r>
            <a:r>
              <a:rPr lang="en-US" dirty="0">
                <a:latin typeface="Calibri"/>
                <a:cs typeface="Calibri"/>
              </a:rPr>
              <a:t> de </a:t>
            </a:r>
            <a:r>
              <a:rPr lang="en-US" dirty="0" err="1">
                <a:latin typeface="Calibri"/>
                <a:cs typeface="Calibri"/>
              </a:rPr>
              <a:t>andre</a:t>
            </a:r>
            <a:r>
              <a:rPr lang="en-US" dirty="0">
                <a:latin typeface="Calibri"/>
                <a:cs typeface="Calibri"/>
              </a:rPr>
              <a:t> </a:t>
            </a:r>
            <a:r>
              <a:rPr lang="en-US" dirty="0" err="1">
                <a:latin typeface="Calibri"/>
                <a:cs typeface="Calibri"/>
              </a:rPr>
              <a:t>opgaver</a:t>
            </a:r>
            <a:r>
              <a:rPr lang="en-US" dirty="0">
                <a:latin typeface="Calibri"/>
                <a:cs typeface="Calibri"/>
              </a:rPr>
              <a:t>, </a:t>
            </a:r>
            <a:r>
              <a:rPr lang="en-US" dirty="0" err="1">
                <a:latin typeface="Calibri"/>
                <a:cs typeface="Calibri"/>
              </a:rPr>
              <a:t>som</a:t>
            </a:r>
            <a:r>
              <a:rPr lang="en-US" dirty="0">
                <a:latin typeface="Calibri"/>
                <a:cs typeface="Calibri"/>
              </a:rPr>
              <a:t> </a:t>
            </a:r>
            <a:r>
              <a:rPr lang="en-US" dirty="0" err="1">
                <a:latin typeface="Calibri"/>
                <a:cs typeface="Calibri"/>
              </a:rPr>
              <a:t>pludselig</a:t>
            </a:r>
            <a:r>
              <a:rPr lang="en-US" dirty="0">
                <a:latin typeface="Calibri"/>
                <a:cs typeface="Calibri"/>
              </a:rPr>
              <a:t> </a:t>
            </a:r>
            <a:r>
              <a:rPr lang="en-US" dirty="0" err="1">
                <a:latin typeface="Calibri"/>
                <a:cs typeface="Calibri"/>
              </a:rPr>
              <a:t>blev</a:t>
            </a:r>
            <a:r>
              <a:rPr lang="en-US" dirty="0">
                <a:latin typeface="Calibri"/>
                <a:cs typeface="Calibri"/>
              </a:rPr>
              <a:t> mere </a:t>
            </a:r>
            <a:r>
              <a:rPr lang="en-US" dirty="0" err="1">
                <a:latin typeface="Calibri"/>
                <a:cs typeface="Calibri"/>
              </a:rPr>
              <a:t>presserende</a:t>
            </a:r>
            <a:r>
              <a:rPr lang="en-US" dirty="0">
                <a:latin typeface="Calibri"/>
                <a:cs typeface="Calibri"/>
              </a:rPr>
              <a:t>. </a:t>
            </a:r>
          </a:p>
          <a:p>
            <a:endParaRPr lang="en-US" dirty="0">
              <a:latin typeface="Calibri"/>
              <a:cs typeface="Calibri"/>
            </a:endParaRPr>
          </a:p>
          <a:p>
            <a:r>
              <a:rPr lang="en-US" dirty="0" err="1">
                <a:latin typeface="Calibri"/>
                <a:cs typeface="Calibri"/>
              </a:rPr>
              <a:t>Hvad</a:t>
            </a:r>
            <a:r>
              <a:rPr lang="en-US" dirty="0">
                <a:latin typeface="Calibri"/>
                <a:cs typeface="Calibri"/>
              </a:rPr>
              <a:t> </a:t>
            </a:r>
            <a:r>
              <a:rPr lang="en-US" dirty="0" err="1">
                <a:latin typeface="Calibri"/>
                <a:cs typeface="Calibri"/>
              </a:rPr>
              <a:t>siger</a:t>
            </a:r>
            <a:r>
              <a:rPr lang="en-US" dirty="0">
                <a:latin typeface="Calibri"/>
                <a:cs typeface="Calibri"/>
              </a:rPr>
              <a:t> I </a:t>
            </a:r>
            <a:r>
              <a:rPr lang="en-US" dirty="0" err="1">
                <a:latin typeface="Calibri"/>
                <a:cs typeface="Calibri"/>
              </a:rPr>
              <a:t>til</a:t>
            </a:r>
            <a:r>
              <a:rPr lang="en-US" dirty="0">
                <a:latin typeface="Calibri"/>
                <a:cs typeface="Calibri"/>
              </a:rPr>
              <a:t> det – </a:t>
            </a:r>
            <a:r>
              <a:rPr lang="en-US" dirty="0" err="1">
                <a:latin typeface="Calibri"/>
                <a:cs typeface="Calibri"/>
              </a:rPr>
              <a:t>kan</a:t>
            </a:r>
            <a:r>
              <a:rPr lang="en-US" dirty="0">
                <a:latin typeface="Calibri"/>
                <a:cs typeface="Calibri"/>
              </a:rPr>
              <a:t> det give </a:t>
            </a:r>
            <a:r>
              <a:rPr lang="en-US" dirty="0" err="1">
                <a:latin typeface="Calibri"/>
                <a:cs typeface="Calibri"/>
              </a:rPr>
              <a:t>noget</a:t>
            </a:r>
            <a:r>
              <a:rPr lang="en-US" dirty="0">
                <a:latin typeface="Calibri"/>
                <a:cs typeface="Calibri"/>
              </a:rPr>
              <a:t>?</a:t>
            </a:r>
          </a:p>
        </p:txBody>
      </p:sp>
    </p:spTree>
    <p:extLst>
      <p:ext uri="{BB962C8B-B14F-4D97-AF65-F5344CB8AC3E}">
        <p14:creationId xmlns:p14="http://schemas.microsoft.com/office/powerpoint/2010/main" val="262592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 er </a:t>
            </a:r>
            <a:r>
              <a:rPr lang="en-US" dirty="0" err="1">
                <a:latin typeface="Calibri"/>
                <a:cs typeface="Calibri"/>
              </a:rPr>
              <a:t>en</a:t>
            </a:r>
            <a:r>
              <a:rPr lang="en-US" dirty="0">
                <a:latin typeface="Calibri"/>
                <a:cs typeface="Calibri"/>
              </a:rPr>
              <a:t> slide, der </a:t>
            </a:r>
            <a:r>
              <a:rPr lang="en-US" dirty="0" err="1">
                <a:latin typeface="Calibri"/>
                <a:cs typeface="Calibri"/>
              </a:rPr>
              <a:t>beskriver</a:t>
            </a:r>
            <a:r>
              <a:rPr lang="en-US" dirty="0">
                <a:latin typeface="Calibri"/>
                <a:cs typeface="Calibri"/>
              </a:rPr>
              <a:t> </a:t>
            </a:r>
            <a:r>
              <a:rPr lang="en-US" dirty="0" err="1">
                <a:latin typeface="Calibri"/>
                <a:cs typeface="Calibri"/>
              </a:rPr>
              <a:t>hvilke</a:t>
            </a:r>
            <a:r>
              <a:rPr lang="en-US" dirty="0">
                <a:latin typeface="Calibri"/>
                <a:cs typeface="Calibri"/>
              </a:rPr>
              <a:t> </a:t>
            </a:r>
            <a:r>
              <a:rPr lang="en-US" dirty="0" err="1">
                <a:latin typeface="Calibri"/>
                <a:cs typeface="Calibri"/>
              </a:rPr>
              <a:t>hjælpemuligheder</a:t>
            </a:r>
            <a:r>
              <a:rPr lang="en-US" dirty="0">
                <a:latin typeface="Calibri"/>
                <a:cs typeface="Calibri"/>
              </a:rPr>
              <a:t> vi alle </a:t>
            </a:r>
            <a:r>
              <a:rPr lang="en-US" dirty="0" err="1">
                <a:latin typeface="Calibri"/>
                <a:cs typeface="Calibri"/>
              </a:rPr>
              <a:t>sammen</a:t>
            </a:r>
            <a:r>
              <a:rPr lang="en-US" dirty="0">
                <a:latin typeface="Calibri"/>
                <a:cs typeface="Calibri"/>
              </a:rPr>
              <a:t> </a:t>
            </a:r>
            <a:r>
              <a:rPr lang="en-US" dirty="0" err="1">
                <a:latin typeface="Calibri"/>
                <a:cs typeface="Calibri"/>
              </a:rPr>
              <a:t>har</a:t>
            </a:r>
            <a:r>
              <a:rPr lang="en-US" dirty="0">
                <a:latin typeface="Calibri"/>
                <a:cs typeface="Calibri"/>
              </a:rPr>
              <a:t>, </a:t>
            </a:r>
            <a:r>
              <a:rPr lang="en-US" dirty="0" err="1">
                <a:latin typeface="Calibri"/>
                <a:cs typeface="Calibri"/>
              </a:rPr>
              <a:t>hvis</a:t>
            </a:r>
            <a:r>
              <a:rPr lang="en-US" dirty="0">
                <a:latin typeface="Calibri"/>
                <a:cs typeface="Calibri"/>
              </a:rPr>
              <a:t> vi </a:t>
            </a:r>
            <a:r>
              <a:rPr lang="en-US" dirty="0" err="1">
                <a:latin typeface="Calibri"/>
                <a:cs typeface="Calibri"/>
              </a:rPr>
              <a:t>får</a:t>
            </a:r>
            <a:r>
              <a:rPr lang="en-US" dirty="0">
                <a:latin typeface="Calibri"/>
                <a:cs typeface="Calibri"/>
              </a:rPr>
              <a:t> </a:t>
            </a:r>
            <a:r>
              <a:rPr lang="en-US" dirty="0" err="1">
                <a:latin typeface="Calibri"/>
                <a:cs typeface="Calibri"/>
              </a:rPr>
              <a:t>brug</a:t>
            </a:r>
            <a:r>
              <a:rPr lang="en-US">
                <a:latin typeface="Calibri"/>
                <a:cs typeface="Calibri"/>
              </a:rPr>
              <a:t> for hjælp fra nogle af vores samabejdspartnere. </a:t>
            </a:r>
          </a:p>
          <a:p>
            <a:endParaRPr lang="en-US" dirty="0">
              <a:latin typeface="Calibri"/>
              <a:cs typeface="Calibri"/>
            </a:endParaRPr>
          </a:p>
          <a:p>
            <a:r>
              <a:rPr lang="en-US" err="1">
                <a:latin typeface="Calibri"/>
                <a:cs typeface="Calibri"/>
              </a:rPr>
              <a:t>Heldigvis</a:t>
            </a:r>
            <a:r>
              <a:rPr lang="en-US" dirty="0">
                <a:latin typeface="Calibri"/>
                <a:cs typeface="Calibri"/>
              </a:rPr>
              <a:t> </a:t>
            </a:r>
            <a:r>
              <a:rPr lang="en-US" err="1">
                <a:latin typeface="Calibri"/>
                <a:cs typeface="Calibri"/>
              </a:rPr>
              <a:t>arbejder</a:t>
            </a:r>
            <a:r>
              <a:rPr lang="en-US" dirty="0">
                <a:latin typeface="Calibri"/>
                <a:cs typeface="Calibri"/>
              </a:rPr>
              <a:t> vi I </a:t>
            </a:r>
            <a:r>
              <a:rPr lang="en-US" err="1">
                <a:latin typeface="Calibri"/>
                <a:cs typeface="Calibri"/>
              </a:rPr>
              <a:t>en</a:t>
            </a:r>
            <a:r>
              <a:rPr lang="en-US" dirty="0">
                <a:latin typeface="Calibri"/>
                <a:cs typeface="Calibri"/>
              </a:rPr>
              <a:t> </a:t>
            </a:r>
            <a:r>
              <a:rPr lang="en-US" err="1">
                <a:latin typeface="Calibri"/>
                <a:cs typeface="Calibri"/>
              </a:rPr>
              <a:t>koncern</a:t>
            </a:r>
            <a:r>
              <a:rPr lang="en-US" dirty="0">
                <a:latin typeface="Calibri"/>
                <a:cs typeface="Calibri"/>
              </a:rPr>
              <a:t>, der </a:t>
            </a:r>
            <a:r>
              <a:rPr lang="en-US" err="1">
                <a:latin typeface="Calibri"/>
                <a:cs typeface="Calibri"/>
              </a:rPr>
              <a:t>tager</a:t>
            </a:r>
            <a:r>
              <a:rPr lang="en-US" dirty="0">
                <a:latin typeface="Calibri"/>
                <a:cs typeface="Calibri"/>
              </a:rPr>
              <a:t> stress </a:t>
            </a:r>
            <a:r>
              <a:rPr lang="en-US" err="1">
                <a:latin typeface="Calibri"/>
                <a:cs typeface="Calibri"/>
              </a:rPr>
              <a:t>og</a:t>
            </a:r>
            <a:r>
              <a:rPr lang="en-US" dirty="0">
                <a:latin typeface="Calibri"/>
                <a:cs typeface="Calibri"/>
              </a:rPr>
              <a:t> </a:t>
            </a:r>
            <a:r>
              <a:rPr lang="en-US" err="1">
                <a:latin typeface="Calibri"/>
                <a:cs typeface="Calibri"/>
              </a:rPr>
              <a:t>trivsel</a:t>
            </a:r>
            <a:r>
              <a:rPr lang="en-US" dirty="0">
                <a:latin typeface="Calibri"/>
                <a:cs typeface="Calibri"/>
              </a:rPr>
              <a:t> </a:t>
            </a:r>
            <a:r>
              <a:rPr lang="en-US" err="1">
                <a:latin typeface="Calibri"/>
                <a:cs typeface="Calibri"/>
              </a:rPr>
              <a:t>meget</a:t>
            </a:r>
            <a:r>
              <a:rPr lang="en-US" dirty="0">
                <a:latin typeface="Calibri"/>
                <a:cs typeface="Calibri"/>
              </a:rPr>
              <a:t> </a:t>
            </a:r>
            <a:r>
              <a:rPr lang="en-US" err="1">
                <a:latin typeface="Calibri"/>
                <a:cs typeface="Calibri"/>
              </a:rPr>
              <a:t>alvorligt</a:t>
            </a:r>
            <a:r>
              <a:rPr lang="en-US" dirty="0">
                <a:latin typeface="Calibri"/>
                <a:cs typeface="Calibri"/>
              </a:rPr>
              <a:t>, </a:t>
            </a:r>
            <a:r>
              <a:rPr lang="en-US" err="1">
                <a:latin typeface="Calibri"/>
                <a:cs typeface="Calibri"/>
              </a:rPr>
              <a:t>og</a:t>
            </a:r>
            <a:r>
              <a:rPr lang="en-US" dirty="0">
                <a:latin typeface="Calibri"/>
                <a:cs typeface="Calibri"/>
              </a:rPr>
              <a:t> </a:t>
            </a:r>
            <a:r>
              <a:rPr lang="en-US" err="1">
                <a:latin typeface="Calibri"/>
                <a:cs typeface="Calibri"/>
              </a:rPr>
              <a:t>har</a:t>
            </a:r>
            <a:r>
              <a:rPr lang="en-US" dirty="0">
                <a:latin typeface="Calibri"/>
                <a:cs typeface="Calibri"/>
              </a:rPr>
              <a:t> </a:t>
            </a:r>
            <a:r>
              <a:rPr lang="en-US" err="1">
                <a:latin typeface="Calibri"/>
                <a:cs typeface="Calibri"/>
              </a:rPr>
              <a:t>lavet</a:t>
            </a:r>
            <a:r>
              <a:rPr lang="en-US" dirty="0">
                <a:latin typeface="Calibri"/>
                <a:cs typeface="Calibri"/>
              </a:rPr>
              <a:t> et setup med </a:t>
            </a:r>
            <a:r>
              <a:rPr lang="en-US" err="1">
                <a:latin typeface="Calibri"/>
                <a:cs typeface="Calibri"/>
              </a:rPr>
              <a:t>hjælp</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os</a:t>
            </a:r>
            <a:r>
              <a:rPr lang="en-US" dirty="0">
                <a:latin typeface="Calibri"/>
                <a:cs typeface="Calibri"/>
              </a:rPr>
              <a:t>, </a:t>
            </a:r>
            <a:r>
              <a:rPr lang="en-US" dirty="0" err="1">
                <a:latin typeface="Calibri"/>
                <a:cs typeface="Calibri"/>
              </a:rPr>
              <a:t>hvis</a:t>
            </a:r>
            <a:r>
              <a:rPr lang="en-US">
                <a:latin typeface="Calibri"/>
                <a:cs typeface="Calibri"/>
              </a:rPr>
              <a:t> vi får brug for det. </a:t>
            </a:r>
            <a:endParaRPr lang="en-US" dirty="0">
              <a:latin typeface="Calibri"/>
              <a:cs typeface="Calibri"/>
            </a:endParaRPr>
          </a:p>
        </p:txBody>
      </p:sp>
    </p:spTree>
    <p:extLst>
      <p:ext uri="{BB962C8B-B14F-4D97-AF65-F5344CB8AC3E}">
        <p14:creationId xmlns:p14="http://schemas.microsoft.com/office/powerpoint/2010/main" val="1692787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Stress can affect us all. Preventing and spotting possible stress is the responsibility of us all. Not just our leader and me as TR</a:t>
            </a:r>
            <a:r>
              <a:rPr lang="en-US" dirty="0">
                <a:latin typeface="Arial"/>
                <a:cs typeface="Arial"/>
              </a:rPr>
              <a:t> </a:t>
            </a:r>
            <a:endParaRPr lang="en-US"/>
          </a:p>
          <a:p>
            <a:r>
              <a:rPr lang="en" dirty="0">
                <a:latin typeface="Arial"/>
                <a:cs typeface="Arial"/>
              </a:rPr>
              <a:t> </a:t>
            </a:r>
            <a:r>
              <a:rPr lang="en-US" dirty="0">
                <a:latin typeface="Arial"/>
                <a:cs typeface="Arial"/>
              </a:rPr>
              <a:t> </a:t>
            </a:r>
            <a:endParaRPr lang="en-US" dirty="0"/>
          </a:p>
          <a:p>
            <a:r>
              <a:rPr lang="en" dirty="0">
                <a:latin typeface="Arial"/>
                <a:cs typeface="Arial"/>
              </a:rPr>
              <a:t>Today we put a spotlight on some knowledge about stress, work pressure and some good advice to have in the back of your mind.</a:t>
            </a:r>
            <a:r>
              <a:rPr lang="en-US" dirty="0">
                <a:latin typeface="Arial"/>
                <a:cs typeface="Arial"/>
              </a:rPr>
              <a:t> </a:t>
            </a:r>
            <a:endParaRPr lang="en-US" dirty="0"/>
          </a:p>
          <a:p>
            <a:r>
              <a:rPr lang="en" dirty="0">
                <a:latin typeface="Arial"/>
                <a:cs typeface="Arial"/>
              </a:rPr>
              <a:t>It's important to stay focused on the topic in a busy day - yes it's more important than it has ever been. The upheavals are great in our everyday lives</a:t>
            </a:r>
            <a:endParaRPr lang="en-US" dirty="0">
              <a:latin typeface="Arial"/>
              <a:cs typeface="Arial"/>
            </a:endParaRPr>
          </a:p>
        </p:txBody>
      </p:sp>
    </p:spTree>
    <p:extLst>
      <p:ext uri="{BB962C8B-B14F-4D97-AF65-F5344CB8AC3E}">
        <p14:creationId xmlns:p14="http://schemas.microsoft.com/office/powerpoint/2010/main" val="2318451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 dirty="0">
                <a:latin typeface="Arial"/>
                <a:cs typeface="Arial"/>
              </a:rPr>
              <a:t>Here are some facts from the Danish Financial Services Association.
I think the fact that 27% of Finansforbundet's members have health-threatening stress is too high a figure. It shows something about how stressed our everyday lives are and that we all need to help take care of each other.
It turns out that it is the 30-39 year olds who feel most stressed, and in fact that at the bottom of 43% do not feel they can accomplish the tasks.
Do you have any comments on the above facts that come from a study from before the corona hit the world</a:t>
            </a:r>
            <a:endParaRPr lang="en-US" dirty="0">
              <a:latin typeface="Arial"/>
              <a:cs typeface="Arial"/>
            </a:endParaRPr>
          </a:p>
        </p:txBody>
      </p:sp>
    </p:spTree>
    <p:extLst>
      <p:ext uri="{BB962C8B-B14F-4D97-AF65-F5344CB8AC3E}">
        <p14:creationId xmlns:p14="http://schemas.microsoft.com/office/powerpoint/2010/main" val="273179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How do we together change our mindset around stress. One of the options is to be open and have discussions like now.
(I have agreed with xx ...... leader) that we will take some discussions over (</a:t>
            </a:r>
            <a:r>
              <a:rPr lang="en" dirty="0" err="1">
                <a:latin typeface="Arial"/>
                <a:cs typeface="Arial"/>
              </a:rPr>
              <a:t>xx..year</a:t>
            </a:r>
            <a:r>
              <a:rPr lang="en" dirty="0">
                <a:latin typeface="Arial"/>
                <a:cs typeface="Arial"/>
              </a:rPr>
              <a:t>), with an invitation to discuss our own challenges and solutions. Let's be open.
In the following, I will review Bjarne </a:t>
            </a:r>
            <a:r>
              <a:rPr lang="en" dirty="0" err="1">
                <a:latin typeface="Arial"/>
                <a:cs typeface="Arial"/>
              </a:rPr>
              <a:t>Toftegård's</a:t>
            </a:r>
            <a:r>
              <a:rPr lang="en" dirty="0">
                <a:latin typeface="Arial"/>
                <a:cs typeface="Arial"/>
              </a:rPr>
              <a:t> good practical advice for just taking the brunt of the negative effects of work pressure.</a:t>
            </a:r>
            <a:endParaRPr lang="en-US" dirty="0">
              <a:latin typeface="Arial"/>
              <a:cs typeface="Arial"/>
            </a:endParaRPr>
          </a:p>
        </p:txBody>
      </p:sp>
    </p:spTree>
    <p:extLst>
      <p:ext uri="{BB962C8B-B14F-4D97-AF65-F5344CB8AC3E}">
        <p14:creationId xmlns:p14="http://schemas.microsoft.com/office/powerpoint/2010/main" val="44321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One of the good tips is this one with multitasking. Even women can not multitask, the research shows ..... </a:t>
            </a:r>
            <a:endParaRPr lang="en-US" dirty="0">
              <a:latin typeface="Arial"/>
              <a:cs typeface="Arial"/>
            </a:endParaRPr>
          </a:p>
          <a:p>
            <a:r>
              <a:rPr lang="en" dirty="0">
                <a:latin typeface="Arial"/>
                <a:cs typeface="Arial"/>
              </a:rPr>
              <a:t>We know that, but those days where we jump around from System to system - they push us, and are not effective at all. Make a few good appointments with yourself, and make them good habits.</a:t>
            </a:r>
            <a:endParaRPr lang="en-US" dirty="0">
              <a:latin typeface="Arial"/>
              <a:cs typeface="Arial"/>
            </a:endParaRPr>
          </a:p>
        </p:txBody>
      </p:sp>
    </p:spTree>
    <p:extLst>
      <p:ext uri="{BB962C8B-B14F-4D97-AF65-F5344CB8AC3E}">
        <p14:creationId xmlns:p14="http://schemas.microsoft.com/office/powerpoint/2010/main" val="360470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a:cs typeface="Arial"/>
              </a:rPr>
              <a:t>Her er lidt facts fra Finansforbundet. </a:t>
            </a:r>
            <a:endParaRPr lang="en-US"/>
          </a:p>
          <a:p>
            <a:endParaRPr lang="da-DK" dirty="0">
              <a:latin typeface="Arial"/>
              <a:cs typeface="Arial"/>
            </a:endParaRPr>
          </a:p>
          <a:p>
            <a:r>
              <a:rPr lang="da-DK" dirty="0">
                <a:latin typeface="Arial"/>
                <a:cs typeface="Arial"/>
              </a:rPr>
              <a:t>Jeg synes at det faktum at 27% af Finansforbundets medlemmer har helbredstruende stress er et alt for højt tal. Det viser noget om hvor presset vores hverdag er, og at vi Alle skal være med til at passe på hinanden. </a:t>
            </a:r>
            <a:endParaRPr lang="da-DK" dirty="0"/>
          </a:p>
          <a:p>
            <a:endParaRPr lang="da-DK" dirty="0">
              <a:latin typeface="Arial"/>
              <a:cs typeface="Arial"/>
            </a:endParaRPr>
          </a:p>
          <a:p>
            <a:r>
              <a:rPr lang="da-DK" dirty="0">
                <a:latin typeface="Arial"/>
                <a:cs typeface="Arial"/>
              </a:rPr>
              <a:t>Det viser sig, at det er de 30-39 årige der føler sig mest stressede, og faktisk at i </a:t>
            </a:r>
            <a:r>
              <a:rPr lang="da-DK" dirty="0" err="1">
                <a:latin typeface="Arial"/>
                <a:cs typeface="Arial"/>
              </a:rPr>
              <a:t>undekanten</a:t>
            </a:r>
            <a:r>
              <a:rPr lang="da-DK" dirty="0">
                <a:latin typeface="Arial"/>
                <a:cs typeface="Arial"/>
              </a:rPr>
              <a:t> af 43% ikke føler de kan nå opgaverne. </a:t>
            </a:r>
            <a:endParaRPr lang="da-DK"/>
          </a:p>
          <a:p>
            <a:endParaRPr lang="da-DK" dirty="0">
              <a:latin typeface="Arial"/>
              <a:cs typeface="Arial"/>
            </a:endParaRPr>
          </a:p>
          <a:p>
            <a:r>
              <a:rPr lang="da-DK" dirty="0">
                <a:latin typeface="Arial"/>
                <a:cs typeface="Arial"/>
              </a:rPr>
              <a:t>Har I nogle kommentarer til ovenstående facts, som kommer fra en undersøgelse fra før </a:t>
            </a:r>
            <a:r>
              <a:rPr lang="da-DK" dirty="0" err="1">
                <a:latin typeface="Arial"/>
                <a:cs typeface="Arial"/>
              </a:rPr>
              <a:t>coronaen</a:t>
            </a:r>
            <a:r>
              <a:rPr lang="da-DK" dirty="0">
                <a:latin typeface="Arial"/>
                <a:cs typeface="Arial"/>
              </a:rPr>
              <a:t> ramte verden.</a:t>
            </a:r>
            <a:endParaRPr lang="da-DK" dirty="0"/>
          </a:p>
          <a:p>
            <a:endParaRPr lang="da-DK" dirty="0"/>
          </a:p>
        </p:txBody>
      </p:sp>
    </p:spTree>
    <p:extLst>
      <p:ext uri="{BB962C8B-B14F-4D97-AF65-F5344CB8AC3E}">
        <p14:creationId xmlns:p14="http://schemas.microsoft.com/office/powerpoint/2010/main" val="1936081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Here are three very specific tips to avoid interference. You can do a lot yourself, by using the systems properly. One is all the pop ups that are on the screen and phone - turn them off and turn the phone with the screen down. When work tasks turn around and it becomes unmanageable, productivity also goes down. The systems provide many good opportunities to keep track of the work tasks. There is OneNote, Task by Planner and many others
One of the things we should discuss here in the section is how we disturb each other as little as possible - I would suggest that you think about possibilities, come back to me with ideas, and then we take it to a separate meeting</a:t>
            </a:r>
            <a:endParaRPr lang="en-US" dirty="0">
              <a:latin typeface="Arial"/>
              <a:cs typeface="Arial"/>
            </a:endParaRPr>
          </a:p>
        </p:txBody>
      </p:sp>
    </p:spTree>
    <p:extLst>
      <p:ext uri="{BB962C8B-B14F-4D97-AF65-F5344CB8AC3E}">
        <p14:creationId xmlns:p14="http://schemas.microsoft.com/office/powerpoint/2010/main" val="2982988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Try the above and let's discuss what you got out of it at our next meeting. It is always a success when you reach your goals. Is there anyone who will try the above, and will share the experiences with the rest of us at a later meeting? </a:t>
            </a:r>
            <a:endParaRPr lang="en-US" dirty="0">
              <a:latin typeface="Arial"/>
              <a:cs typeface="Arial"/>
            </a:endParaRPr>
          </a:p>
          <a:p>
            <a:endParaRPr lang="en" dirty="0">
              <a:latin typeface="Arial"/>
              <a:cs typeface="Arial"/>
            </a:endParaRPr>
          </a:p>
          <a:p>
            <a:r>
              <a:rPr lang="en" dirty="0">
                <a:latin typeface="Arial"/>
                <a:cs typeface="Arial"/>
              </a:rPr>
              <a:t>Who volunteers?</a:t>
            </a:r>
            <a:endParaRPr lang="en-US" dirty="0">
              <a:latin typeface="Arial"/>
              <a:cs typeface="Arial"/>
            </a:endParaRPr>
          </a:p>
        </p:txBody>
      </p:sp>
    </p:spTree>
    <p:extLst>
      <p:ext uri="{BB962C8B-B14F-4D97-AF65-F5344CB8AC3E}">
        <p14:creationId xmlns:p14="http://schemas.microsoft.com/office/powerpoint/2010/main" val="1833658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We often have a feeling that we can drive at the same pace all day, but we can not. The brain needs rest. How much it needs fluctuates from person to person, and from day to day. You have to find your own rhythm. 
This also applies both when you are here in the office and it applies when you work for yourself at home. Make any appointment with a colleague for short breaks away from the screen. Again both at home and in the office. </a:t>
            </a:r>
            <a:endParaRPr lang="en-US" dirty="0"/>
          </a:p>
        </p:txBody>
      </p:sp>
    </p:spTree>
    <p:extLst>
      <p:ext uri="{BB962C8B-B14F-4D97-AF65-F5344CB8AC3E}">
        <p14:creationId xmlns:p14="http://schemas.microsoft.com/office/powerpoint/2010/main" val="248141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Let's praise each other a little more, but now remember to praise yourself too. It is an important "detail". The exercise from before with three tasks is a really good way to measure what you get achieved.
Another method of praising oneself is to write down the three best things of the day on a piece of paper just before going home. Do it every day and suddenly you make yourself visible, what you have spent your working time on. </a:t>
            </a:r>
            <a:endParaRPr lang="en-US" dirty="0">
              <a:latin typeface="Arial"/>
              <a:cs typeface="Arial"/>
            </a:endParaRPr>
          </a:p>
          <a:p>
            <a:endParaRPr lang="en" dirty="0">
              <a:latin typeface="Arial"/>
              <a:cs typeface="Arial"/>
            </a:endParaRPr>
          </a:p>
          <a:p>
            <a:r>
              <a:rPr lang="en" dirty="0">
                <a:latin typeface="Arial"/>
                <a:cs typeface="Arial"/>
              </a:rPr>
              <a:t>It works.!</a:t>
            </a:r>
            <a:endParaRPr lang="en-US" dirty="0">
              <a:latin typeface="Arial"/>
              <a:cs typeface="Arial"/>
            </a:endParaRPr>
          </a:p>
        </p:txBody>
      </p:sp>
    </p:spTree>
    <p:extLst>
      <p:ext uri="{BB962C8B-B14F-4D97-AF65-F5344CB8AC3E}">
        <p14:creationId xmlns:p14="http://schemas.microsoft.com/office/powerpoint/2010/main" val="106813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Depending on the specific work task, it may be that 80%'s task solution is good enough. Everything does not have to be 100% correct. (Feel free to bring a few examples from your own department).
It is of course important that you and your manager agree on which tasks are ok to solve 80% and which ones must be 100% correct.
Many of us can save a lot of time by handing in the task a little earlier than our own built-in 0-error culture dictates to us.</a:t>
            </a:r>
            <a:endParaRPr lang="en-US" dirty="0">
              <a:latin typeface="Arial"/>
              <a:cs typeface="Arial"/>
            </a:endParaRPr>
          </a:p>
        </p:txBody>
      </p:sp>
    </p:spTree>
    <p:extLst>
      <p:ext uri="{BB962C8B-B14F-4D97-AF65-F5344CB8AC3E}">
        <p14:creationId xmlns:p14="http://schemas.microsoft.com/office/powerpoint/2010/main" val="1938592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Here are some tips for prioritizing and the way we talk about being busy. 
All choices are also opt-outs. It is important to have a clarification of what priorities you should have throughout the working day. This also makes it easier to perform a satisfactory job. I'm sure we every now and then everyone does things that we really could have skipped, but if we do not think about it, we just do the task without blinking. It is very important to have your priorities in place. 
The last piece of advice No. 8 is about changing your mindset from having too little time to actually having as much as you want, and therefore having to choose between the tasks. It will give you a sense of self-worth
In your priority and often will get more out of hand. A good simple piece of advice that is worth trying.</a:t>
            </a:r>
            <a:endParaRPr lang="en-US" dirty="0">
              <a:latin typeface="Arial"/>
              <a:cs typeface="Arial"/>
            </a:endParaRPr>
          </a:p>
        </p:txBody>
      </p:sp>
    </p:spTree>
    <p:extLst>
      <p:ext uri="{BB962C8B-B14F-4D97-AF65-F5344CB8AC3E}">
        <p14:creationId xmlns:p14="http://schemas.microsoft.com/office/powerpoint/2010/main" val="1141070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Three important but very overlooked words:
Remember to say no - only you know where your limit is.
</a:t>
            </a:r>
          </a:p>
          <a:p>
            <a:r>
              <a:rPr lang="en" dirty="0">
                <a:latin typeface="Arial"/>
                <a:cs typeface="Arial"/>
              </a:rPr>
              <a:t>Remember that it is "only a job", and it is okay to distance yourself from it. If you take all issues home with you, you risk ending up in a spiral if the work takes up too much space. Be mentally present when you work, but let go of work when you are at home.
We need help at different times in our working lives - it is there, remember to reach for it.</a:t>
            </a:r>
            <a:endParaRPr lang="en-US">
              <a:latin typeface="Arial"/>
              <a:cs typeface="Arial"/>
            </a:endParaRPr>
          </a:p>
        </p:txBody>
      </p:sp>
    </p:spTree>
    <p:extLst>
      <p:ext uri="{BB962C8B-B14F-4D97-AF65-F5344CB8AC3E}">
        <p14:creationId xmlns:p14="http://schemas.microsoft.com/office/powerpoint/2010/main" val="1993271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Here are three quick ones to get started already today, so together we can fill in more elements along the way.
Be clear about expectations and priorities of your work tasks. If there are too many - and many of us feel it - then discuss the priorities with your manager. </a:t>
            </a:r>
            <a:endParaRPr lang="en-US" dirty="0">
              <a:latin typeface="Arial"/>
              <a:cs typeface="Arial"/>
            </a:endParaRPr>
          </a:p>
          <a:p>
            <a:r>
              <a:rPr lang="en" dirty="0">
                <a:latin typeface="Arial"/>
                <a:cs typeface="Arial"/>
              </a:rPr>
              <a:t>
Make an overview of the work tasks, and initially focus on three of them. If you have managed them before lunch, you just pick three new ones for the afternoon work.
Remember to be happy with your own work effort. You do not always achieve all your plans, but then you have definitely achieved some of the other tasks that suddenly became more urgent. 
What do you say to that - can it give anything?</a:t>
            </a:r>
            <a:endParaRPr lang="en-US" dirty="0">
              <a:latin typeface="Arial"/>
              <a:cs typeface="Arial"/>
            </a:endParaRPr>
          </a:p>
        </p:txBody>
      </p:sp>
    </p:spTree>
    <p:extLst>
      <p:ext uri="{BB962C8B-B14F-4D97-AF65-F5344CB8AC3E}">
        <p14:creationId xmlns:p14="http://schemas.microsoft.com/office/powerpoint/2010/main" val="2047252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Here is a slide that describes what help options we all have if we need help from some of our collaborators. 
</a:t>
            </a:r>
            <a:r>
              <a:rPr lang="en">
                <a:latin typeface="Arial"/>
                <a:cs typeface="Arial"/>
              </a:rPr>
              <a:t>Fortunately, we work in a group that takes stress and well-being very seriously, and has made a setup with help for us if we need it.</a:t>
            </a:r>
            <a:endParaRPr lang="en-US">
              <a:latin typeface="Arial"/>
              <a:cs typeface="Arial"/>
            </a:endParaRPr>
          </a:p>
        </p:txBody>
      </p:sp>
    </p:spTree>
    <p:extLst>
      <p:ext uri="{BB962C8B-B14F-4D97-AF65-F5344CB8AC3E}">
        <p14:creationId xmlns:p14="http://schemas.microsoft.com/office/powerpoint/2010/main" val="244839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a:cs typeface="Calibri"/>
              </a:rPr>
              <a:t>Hvordan</a:t>
            </a:r>
            <a:r>
              <a:rPr lang="en-US" dirty="0">
                <a:latin typeface="Calibri"/>
                <a:cs typeface="Calibri"/>
              </a:rPr>
              <a:t> </a:t>
            </a:r>
            <a:r>
              <a:rPr lang="en-US" dirty="0" err="1">
                <a:latin typeface="Calibri"/>
                <a:cs typeface="Calibri"/>
              </a:rPr>
              <a:t>får</a:t>
            </a:r>
            <a:r>
              <a:rPr lang="en-US" dirty="0">
                <a:latin typeface="Calibri"/>
                <a:cs typeface="Calibri"/>
              </a:rPr>
              <a:t> vi </a:t>
            </a:r>
            <a:r>
              <a:rPr lang="en-US" dirty="0" err="1">
                <a:latin typeface="Calibri"/>
                <a:cs typeface="Calibri"/>
              </a:rPr>
              <a:t>sammen</a:t>
            </a:r>
            <a:r>
              <a:rPr lang="en-US" dirty="0">
                <a:latin typeface="Calibri"/>
                <a:cs typeface="Calibri"/>
              </a:rPr>
              <a:t> </a:t>
            </a:r>
            <a:r>
              <a:rPr lang="en-US" dirty="0" err="1">
                <a:latin typeface="Calibri"/>
                <a:cs typeface="Calibri"/>
              </a:rPr>
              <a:t>ændret</a:t>
            </a:r>
            <a:r>
              <a:rPr lang="en-US" dirty="0">
                <a:latin typeface="Calibri"/>
                <a:cs typeface="Calibri"/>
              </a:rPr>
              <a:t> </a:t>
            </a:r>
            <a:r>
              <a:rPr lang="en-US" dirty="0" err="1">
                <a:latin typeface="Calibri"/>
                <a:cs typeface="Calibri"/>
              </a:rPr>
              <a:t>vores</a:t>
            </a:r>
            <a:r>
              <a:rPr lang="en-US" dirty="0">
                <a:latin typeface="Calibri"/>
                <a:cs typeface="Calibri"/>
              </a:rPr>
              <a:t> mindset </a:t>
            </a:r>
            <a:r>
              <a:rPr lang="en-US" dirty="0" err="1">
                <a:latin typeface="Calibri"/>
                <a:cs typeface="Calibri"/>
              </a:rPr>
              <a:t>omkring</a:t>
            </a:r>
            <a:r>
              <a:rPr lang="en-US" dirty="0">
                <a:latin typeface="Calibri"/>
                <a:cs typeface="Calibri"/>
              </a:rPr>
              <a:t> stress. En </a:t>
            </a:r>
            <a:r>
              <a:rPr lang="en-US" dirty="0" err="1">
                <a:latin typeface="Calibri"/>
                <a:cs typeface="Calibri"/>
              </a:rPr>
              <a:t>af</a:t>
            </a:r>
            <a:r>
              <a:rPr lang="en-US" dirty="0">
                <a:latin typeface="Calibri"/>
                <a:cs typeface="Calibri"/>
              </a:rPr>
              <a:t> </a:t>
            </a:r>
            <a:r>
              <a:rPr lang="en-US" dirty="0" err="1">
                <a:latin typeface="Calibri"/>
                <a:cs typeface="Calibri"/>
              </a:rPr>
              <a:t>mulighederne</a:t>
            </a:r>
            <a:r>
              <a:rPr lang="en-US" dirty="0">
                <a:latin typeface="Calibri"/>
                <a:cs typeface="Calibri"/>
              </a:rPr>
              <a:t> er at </a:t>
            </a:r>
            <a:r>
              <a:rPr lang="en-US" dirty="0" err="1">
                <a:latin typeface="Calibri"/>
                <a:cs typeface="Calibri"/>
              </a:rPr>
              <a:t>være</a:t>
            </a:r>
            <a:r>
              <a:rPr lang="en-US" dirty="0">
                <a:latin typeface="Calibri"/>
                <a:cs typeface="Calibri"/>
              </a:rPr>
              <a:t> </a:t>
            </a:r>
            <a:r>
              <a:rPr lang="en-US" dirty="0" err="1">
                <a:latin typeface="Calibri"/>
                <a:cs typeface="Calibri"/>
              </a:rPr>
              <a:t>åbne</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tage</a:t>
            </a:r>
            <a:r>
              <a:rPr lang="en-US" dirty="0">
                <a:latin typeface="Calibri"/>
                <a:cs typeface="Calibri"/>
              </a:rPr>
              <a:t> </a:t>
            </a:r>
            <a:r>
              <a:rPr lang="en-US" dirty="0" err="1">
                <a:latin typeface="Calibri"/>
                <a:cs typeface="Calibri"/>
              </a:rPr>
              <a:t>drøftelser</a:t>
            </a:r>
            <a:r>
              <a:rPr lang="en-US" dirty="0">
                <a:latin typeface="Calibri"/>
                <a:cs typeface="Calibri"/>
              </a:rPr>
              <a:t> </a:t>
            </a:r>
            <a:r>
              <a:rPr lang="en-US" dirty="0" err="1">
                <a:latin typeface="Calibri"/>
                <a:cs typeface="Calibri"/>
              </a:rPr>
              <a:t>som</a:t>
            </a:r>
            <a:r>
              <a:rPr lang="en-US" dirty="0">
                <a:latin typeface="Calibri"/>
                <a:cs typeface="Calibri"/>
              </a:rPr>
              <a:t> nu. </a:t>
            </a:r>
          </a:p>
          <a:p>
            <a:endParaRPr lang="en-US" dirty="0">
              <a:latin typeface="Calibri"/>
              <a:cs typeface="Calibri"/>
            </a:endParaRPr>
          </a:p>
          <a:p>
            <a:r>
              <a:rPr lang="en-US" dirty="0">
                <a:latin typeface="Calibri"/>
                <a:cs typeface="Calibri"/>
              </a:rPr>
              <a:t>(</a:t>
            </a:r>
            <a:r>
              <a:rPr lang="en-US" err="1">
                <a:latin typeface="Calibri"/>
                <a:cs typeface="Calibri"/>
              </a:rPr>
              <a:t>jeg</a:t>
            </a:r>
            <a:r>
              <a:rPr lang="en-US" dirty="0">
                <a:latin typeface="Calibri"/>
                <a:cs typeface="Calibri"/>
              </a:rPr>
              <a:t> </a:t>
            </a:r>
            <a:r>
              <a:rPr lang="en-US" err="1">
                <a:latin typeface="Calibri"/>
                <a:cs typeface="Calibri"/>
              </a:rPr>
              <a:t>har</a:t>
            </a:r>
            <a:r>
              <a:rPr lang="en-US" dirty="0">
                <a:latin typeface="Calibri"/>
                <a:cs typeface="Calibri"/>
              </a:rPr>
              <a:t> </a:t>
            </a:r>
            <a:r>
              <a:rPr lang="en-US" err="1">
                <a:latin typeface="Calibri"/>
                <a:cs typeface="Calibri"/>
              </a:rPr>
              <a:t>aftalt</a:t>
            </a:r>
            <a:r>
              <a:rPr lang="en-US" dirty="0">
                <a:latin typeface="Calibri"/>
                <a:cs typeface="Calibri"/>
              </a:rPr>
              <a:t> med xx...... </a:t>
            </a:r>
            <a:r>
              <a:rPr lang="en-US" err="1">
                <a:latin typeface="Calibri"/>
                <a:cs typeface="Calibri"/>
              </a:rPr>
              <a:t>leder</a:t>
            </a:r>
            <a:r>
              <a:rPr lang="en-US" dirty="0">
                <a:latin typeface="Calibri"/>
                <a:cs typeface="Calibri"/>
              </a:rPr>
              <a:t>), at vi </a:t>
            </a:r>
            <a:r>
              <a:rPr lang="en-US" err="1">
                <a:latin typeface="Calibri"/>
                <a:cs typeface="Calibri"/>
              </a:rPr>
              <a:t>tager</a:t>
            </a:r>
            <a:r>
              <a:rPr lang="en-US" dirty="0">
                <a:latin typeface="Calibri"/>
                <a:cs typeface="Calibri"/>
              </a:rPr>
              <a:t> </a:t>
            </a:r>
            <a:r>
              <a:rPr lang="en-US" err="1">
                <a:latin typeface="Calibri"/>
                <a:cs typeface="Calibri"/>
              </a:rPr>
              <a:t>nogle</a:t>
            </a:r>
            <a:r>
              <a:rPr lang="en-US" dirty="0">
                <a:latin typeface="Calibri"/>
                <a:cs typeface="Calibri"/>
              </a:rPr>
              <a:t> </a:t>
            </a:r>
            <a:r>
              <a:rPr lang="en-US" err="1">
                <a:latin typeface="Calibri"/>
                <a:cs typeface="Calibri"/>
              </a:rPr>
              <a:t>drøftelser</a:t>
            </a:r>
            <a:r>
              <a:rPr lang="en-US" dirty="0">
                <a:latin typeface="Calibri"/>
                <a:cs typeface="Calibri"/>
              </a:rPr>
              <a:t> </a:t>
            </a:r>
            <a:r>
              <a:rPr lang="en-US" err="1">
                <a:latin typeface="Calibri"/>
                <a:cs typeface="Calibri"/>
              </a:rPr>
              <a:t>henover</a:t>
            </a:r>
            <a:r>
              <a:rPr lang="en-US" dirty="0">
                <a:latin typeface="Calibri"/>
                <a:cs typeface="Calibri"/>
              </a:rPr>
              <a:t> (xx..</a:t>
            </a:r>
            <a:r>
              <a:rPr lang="en-US" err="1">
                <a:latin typeface="Calibri"/>
                <a:cs typeface="Calibri"/>
              </a:rPr>
              <a:t>året</a:t>
            </a:r>
            <a:r>
              <a:rPr lang="en-US" dirty="0">
                <a:latin typeface="Calibri"/>
                <a:cs typeface="Calibri"/>
              </a:rPr>
              <a:t>), med invitation </a:t>
            </a:r>
            <a:r>
              <a:rPr lang="en-US" err="1">
                <a:latin typeface="Calibri"/>
                <a:cs typeface="Calibri"/>
              </a:rPr>
              <a:t>til</a:t>
            </a:r>
            <a:r>
              <a:rPr lang="en-US" dirty="0">
                <a:latin typeface="Calibri"/>
                <a:cs typeface="Calibri"/>
              </a:rPr>
              <a:t> at </a:t>
            </a:r>
            <a:r>
              <a:rPr lang="en-US" err="1">
                <a:latin typeface="Calibri"/>
                <a:cs typeface="Calibri"/>
              </a:rPr>
              <a:t>drøfte</a:t>
            </a:r>
            <a:r>
              <a:rPr lang="en-US" dirty="0">
                <a:latin typeface="Calibri"/>
                <a:cs typeface="Calibri"/>
              </a:rPr>
              <a:t> </a:t>
            </a:r>
            <a:r>
              <a:rPr lang="en-US" err="1">
                <a:latin typeface="Calibri"/>
                <a:cs typeface="Calibri"/>
              </a:rPr>
              <a:t>vores</a:t>
            </a:r>
            <a:r>
              <a:rPr lang="en-US" dirty="0">
                <a:latin typeface="Calibri"/>
                <a:cs typeface="Calibri"/>
              </a:rPr>
              <a:t> </a:t>
            </a:r>
            <a:r>
              <a:rPr lang="en-US" err="1">
                <a:latin typeface="Calibri"/>
                <a:cs typeface="Calibri"/>
              </a:rPr>
              <a:t>egne</a:t>
            </a:r>
            <a:r>
              <a:rPr lang="en-US" dirty="0">
                <a:latin typeface="Calibri"/>
                <a:cs typeface="Calibri"/>
              </a:rPr>
              <a:t> </a:t>
            </a:r>
            <a:r>
              <a:rPr lang="en-US" err="1">
                <a:latin typeface="Calibri"/>
                <a:cs typeface="Calibri"/>
              </a:rPr>
              <a:t>udfordringer</a:t>
            </a:r>
            <a:r>
              <a:rPr lang="en-US" dirty="0">
                <a:latin typeface="Calibri"/>
                <a:cs typeface="Calibri"/>
              </a:rPr>
              <a:t> </a:t>
            </a:r>
            <a:r>
              <a:rPr lang="en-US" err="1">
                <a:latin typeface="Calibri"/>
                <a:cs typeface="Calibri"/>
              </a:rPr>
              <a:t>og</a:t>
            </a:r>
            <a:r>
              <a:rPr lang="en-US" dirty="0">
                <a:latin typeface="Calibri"/>
                <a:cs typeface="Calibri"/>
              </a:rPr>
              <a:t> </a:t>
            </a:r>
            <a:r>
              <a:rPr lang="en-US" err="1">
                <a:latin typeface="Calibri"/>
                <a:cs typeface="Calibri"/>
              </a:rPr>
              <a:t>løsningsmuligheder</a:t>
            </a:r>
            <a:r>
              <a:rPr lang="en-US" dirty="0">
                <a:latin typeface="Calibri"/>
                <a:cs typeface="Calibri"/>
              </a:rPr>
              <a:t>. Lad </a:t>
            </a:r>
            <a:r>
              <a:rPr lang="en-US" err="1">
                <a:latin typeface="Calibri"/>
                <a:cs typeface="Calibri"/>
              </a:rPr>
              <a:t>os</a:t>
            </a:r>
            <a:r>
              <a:rPr lang="en-US" dirty="0">
                <a:latin typeface="Calibri"/>
                <a:cs typeface="Calibri"/>
              </a:rPr>
              <a:t> </a:t>
            </a:r>
            <a:r>
              <a:rPr lang="en-US" err="1">
                <a:latin typeface="Calibri"/>
                <a:cs typeface="Calibri"/>
              </a:rPr>
              <a:t>være</a:t>
            </a:r>
            <a:r>
              <a:rPr lang="en-US" dirty="0">
                <a:latin typeface="Calibri"/>
                <a:cs typeface="Calibri"/>
              </a:rPr>
              <a:t> </a:t>
            </a:r>
            <a:r>
              <a:rPr lang="en-US" err="1">
                <a:latin typeface="Calibri"/>
                <a:cs typeface="Calibri"/>
              </a:rPr>
              <a:t>åbne</a:t>
            </a:r>
            <a:r>
              <a:rPr lang="en-US" dirty="0">
                <a:latin typeface="Calibri"/>
                <a:cs typeface="Calibri"/>
              </a:rPr>
              <a:t>. </a:t>
            </a:r>
          </a:p>
          <a:p>
            <a:endParaRPr lang="en-US" dirty="0">
              <a:latin typeface="Calibri"/>
              <a:cs typeface="Calibri"/>
            </a:endParaRPr>
          </a:p>
          <a:p>
            <a:r>
              <a:rPr lang="en-US" dirty="0">
                <a:latin typeface="Calibri"/>
                <a:cs typeface="Calibri"/>
              </a:rPr>
              <a:t>I det </a:t>
            </a:r>
            <a:r>
              <a:rPr lang="en-US" dirty="0" err="1">
                <a:latin typeface="Calibri"/>
                <a:cs typeface="Calibri"/>
              </a:rPr>
              <a:t>følgende</a:t>
            </a:r>
            <a:r>
              <a:rPr lang="en-US" dirty="0">
                <a:latin typeface="Calibri"/>
                <a:cs typeface="Calibri"/>
              </a:rPr>
              <a:t> </a:t>
            </a:r>
            <a:r>
              <a:rPr lang="en-US" dirty="0" err="1">
                <a:latin typeface="Calibri"/>
                <a:cs typeface="Calibri"/>
              </a:rPr>
              <a:t>vil</a:t>
            </a:r>
            <a:r>
              <a:rPr lang="en-US" dirty="0">
                <a:latin typeface="Calibri"/>
                <a:cs typeface="Calibri"/>
              </a:rPr>
              <a:t> </a:t>
            </a:r>
            <a:r>
              <a:rPr lang="en-US" dirty="0" err="1">
                <a:latin typeface="Calibri"/>
                <a:cs typeface="Calibri"/>
              </a:rPr>
              <a:t>jeg</a:t>
            </a:r>
            <a:r>
              <a:rPr lang="en-US" dirty="0">
                <a:latin typeface="Calibri"/>
                <a:cs typeface="Calibri"/>
              </a:rPr>
              <a:t> </a:t>
            </a:r>
            <a:r>
              <a:rPr lang="en-US" dirty="0" err="1">
                <a:latin typeface="Calibri"/>
                <a:cs typeface="Calibri"/>
              </a:rPr>
              <a:t>gennemgå</a:t>
            </a:r>
            <a:r>
              <a:rPr lang="en-US" dirty="0">
                <a:latin typeface="Calibri"/>
                <a:cs typeface="Calibri"/>
              </a:rPr>
              <a:t> Bjarne </a:t>
            </a:r>
            <a:r>
              <a:rPr lang="en-US" dirty="0" err="1">
                <a:latin typeface="Calibri"/>
                <a:cs typeface="Calibri"/>
              </a:rPr>
              <a:t>Toftegårds</a:t>
            </a:r>
            <a:r>
              <a:rPr lang="en-US" dirty="0">
                <a:latin typeface="Calibri"/>
                <a:cs typeface="Calibri"/>
              </a:rPr>
              <a:t> </a:t>
            </a:r>
            <a:r>
              <a:rPr lang="en-US" dirty="0" err="1">
                <a:latin typeface="Calibri"/>
                <a:cs typeface="Calibri"/>
              </a:rPr>
              <a:t>gode</a:t>
            </a:r>
            <a:r>
              <a:rPr lang="en-US" dirty="0">
                <a:latin typeface="Calibri"/>
                <a:cs typeface="Calibri"/>
              </a:rPr>
              <a:t> </a:t>
            </a:r>
            <a:r>
              <a:rPr lang="en-US" dirty="0" err="1">
                <a:latin typeface="Calibri"/>
                <a:cs typeface="Calibri"/>
              </a:rPr>
              <a:t>praktiske</a:t>
            </a:r>
            <a:r>
              <a:rPr lang="en-US" dirty="0">
                <a:latin typeface="Calibri"/>
                <a:cs typeface="Calibri"/>
              </a:rPr>
              <a:t> </a:t>
            </a:r>
            <a:r>
              <a:rPr lang="en-US" dirty="0" err="1">
                <a:latin typeface="Calibri"/>
                <a:cs typeface="Calibri"/>
              </a:rPr>
              <a:t>råd</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lige</a:t>
            </a:r>
            <a:r>
              <a:rPr lang="en-US" dirty="0">
                <a:latin typeface="Calibri"/>
                <a:cs typeface="Calibri"/>
              </a:rPr>
              <a:t> at </a:t>
            </a:r>
            <a:r>
              <a:rPr lang="en-US" dirty="0" err="1">
                <a:latin typeface="Calibri"/>
                <a:cs typeface="Calibri"/>
              </a:rPr>
              <a:t>tage</a:t>
            </a:r>
            <a:r>
              <a:rPr lang="en-US" dirty="0">
                <a:latin typeface="Calibri"/>
                <a:cs typeface="Calibri"/>
              </a:rPr>
              <a:t> </a:t>
            </a:r>
            <a:r>
              <a:rPr lang="en-US" dirty="0" err="1">
                <a:latin typeface="Calibri"/>
                <a:cs typeface="Calibri"/>
              </a:rPr>
              <a:t>toppen</a:t>
            </a:r>
            <a:r>
              <a:rPr lang="en-US" dirty="0">
                <a:latin typeface="Calibri"/>
                <a:cs typeface="Calibri"/>
              </a:rPr>
              <a:t> </a:t>
            </a:r>
            <a:r>
              <a:rPr lang="en-US" dirty="0" err="1">
                <a:latin typeface="Calibri"/>
                <a:cs typeface="Calibri"/>
              </a:rPr>
              <a:t>af</a:t>
            </a:r>
            <a:r>
              <a:rPr lang="en-US" dirty="0">
                <a:latin typeface="Calibri"/>
                <a:cs typeface="Calibri"/>
              </a:rPr>
              <a:t> de negative </a:t>
            </a:r>
            <a:r>
              <a:rPr lang="en-US" dirty="0" err="1">
                <a:latin typeface="Calibri"/>
                <a:cs typeface="Calibri"/>
              </a:rPr>
              <a:t>virkninger</a:t>
            </a:r>
            <a:r>
              <a:rPr lang="en-US" dirty="0">
                <a:latin typeface="Calibri"/>
                <a:cs typeface="Calibri"/>
              </a:rPr>
              <a:t> </a:t>
            </a:r>
            <a:r>
              <a:rPr lang="en-US" dirty="0" err="1">
                <a:latin typeface="Calibri"/>
                <a:cs typeface="Calibri"/>
              </a:rPr>
              <a:t>ved</a:t>
            </a:r>
            <a:r>
              <a:rPr lang="en-US" dirty="0">
                <a:latin typeface="Calibri"/>
                <a:cs typeface="Calibri"/>
              </a:rPr>
              <a:t> </a:t>
            </a:r>
            <a:r>
              <a:rPr lang="en-US" dirty="0" err="1">
                <a:latin typeface="Calibri"/>
                <a:cs typeface="Calibri"/>
              </a:rPr>
              <a:t>arbejdspresset</a:t>
            </a:r>
            <a:r>
              <a:rPr lang="en-US" dirty="0">
                <a:latin typeface="Calibri"/>
                <a:cs typeface="Calibri"/>
              </a:rPr>
              <a:t>.  </a:t>
            </a:r>
          </a:p>
          <a:p>
            <a:endParaRPr lang="en-US"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40956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Et </a:t>
            </a:r>
            <a:r>
              <a:rPr lang="en-US" dirty="0" err="1">
                <a:latin typeface="Calibri"/>
                <a:cs typeface="Calibri"/>
              </a:rPr>
              <a:t>af</a:t>
            </a:r>
            <a:r>
              <a:rPr lang="en-US" dirty="0">
                <a:latin typeface="Calibri"/>
                <a:cs typeface="Calibri"/>
              </a:rPr>
              <a:t> de </a:t>
            </a:r>
            <a:r>
              <a:rPr lang="en-US" dirty="0" err="1">
                <a:latin typeface="Calibri"/>
                <a:cs typeface="Calibri"/>
              </a:rPr>
              <a:t>gode</a:t>
            </a:r>
            <a:r>
              <a:rPr lang="en-US" dirty="0">
                <a:latin typeface="Calibri"/>
                <a:cs typeface="Calibri"/>
              </a:rPr>
              <a:t> </a:t>
            </a:r>
            <a:r>
              <a:rPr lang="en-US" dirty="0" err="1">
                <a:latin typeface="Calibri"/>
                <a:cs typeface="Calibri"/>
              </a:rPr>
              <a:t>råd</a:t>
            </a:r>
            <a:r>
              <a:rPr lang="en-US" dirty="0">
                <a:latin typeface="Calibri"/>
                <a:cs typeface="Calibri"/>
              </a:rPr>
              <a:t> er den her med at </a:t>
            </a:r>
            <a:r>
              <a:rPr lang="en-US" dirty="0" err="1">
                <a:latin typeface="Calibri"/>
                <a:cs typeface="Calibri"/>
              </a:rPr>
              <a:t>multitaske</a:t>
            </a:r>
            <a:r>
              <a:rPr lang="en-US" dirty="0">
                <a:latin typeface="Calibri"/>
                <a:cs typeface="Calibri"/>
              </a:rPr>
              <a:t>. </a:t>
            </a:r>
            <a:r>
              <a:rPr lang="en-US" dirty="0" err="1">
                <a:latin typeface="Calibri"/>
                <a:cs typeface="Calibri"/>
              </a:rPr>
              <a:t>Selv</a:t>
            </a:r>
            <a:r>
              <a:rPr lang="en-US" dirty="0">
                <a:latin typeface="Calibri"/>
                <a:cs typeface="Calibri"/>
              </a:rPr>
              <a:t> </a:t>
            </a:r>
            <a:r>
              <a:rPr lang="en-US" dirty="0" err="1">
                <a:latin typeface="Calibri"/>
                <a:cs typeface="Calibri"/>
              </a:rPr>
              <a:t>ikke</a:t>
            </a:r>
            <a:r>
              <a:rPr lang="en-US" dirty="0">
                <a:latin typeface="Calibri"/>
                <a:cs typeface="Calibri"/>
              </a:rPr>
              <a:t> </a:t>
            </a:r>
            <a:r>
              <a:rPr lang="en-US" dirty="0" err="1">
                <a:latin typeface="Calibri"/>
                <a:cs typeface="Calibri"/>
              </a:rPr>
              <a:t>kvinder</a:t>
            </a:r>
            <a:r>
              <a:rPr lang="en-US" dirty="0">
                <a:latin typeface="Calibri"/>
                <a:cs typeface="Calibri"/>
              </a:rPr>
              <a:t> </a:t>
            </a:r>
            <a:r>
              <a:rPr lang="en-US" dirty="0" err="1">
                <a:latin typeface="Calibri"/>
                <a:cs typeface="Calibri"/>
              </a:rPr>
              <a:t>kan</a:t>
            </a:r>
            <a:r>
              <a:rPr lang="en-US" dirty="0">
                <a:latin typeface="Calibri"/>
                <a:cs typeface="Calibri"/>
              </a:rPr>
              <a:t> </a:t>
            </a:r>
            <a:r>
              <a:rPr lang="en-US" dirty="0" err="1">
                <a:latin typeface="Calibri"/>
                <a:cs typeface="Calibri"/>
              </a:rPr>
              <a:t>multitaske</a:t>
            </a:r>
            <a:r>
              <a:rPr lang="en-US" dirty="0">
                <a:latin typeface="Calibri"/>
                <a:cs typeface="Calibri"/>
              </a:rPr>
              <a:t> </a:t>
            </a:r>
            <a:r>
              <a:rPr lang="en-US" dirty="0" err="1">
                <a:latin typeface="Calibri"/>
                <a:cs typeface="Calibri"/>
              </a:rPr>
              <a:t>viser</a:t>
            </a:r>
            <a:r>
              <a:rPr lang="en-US" dirty="0">
                <a:latin typeface="Calibri"/>
                <a:cs typeface="Calibri"/>
              </a:rPr>
              <a:t> </a:t>
            </a:r>
            <a:r>
              <a:rPr lang="en-US" dirty="0" err="1">
                <a:latin typeface="Calibri"/>
                <a:cs typeface="Calibri"/>
              </a:rPr>
              <a:t>forskningen</a:t>
            </a:r>
            <a:r>
              <a:rPr lang="en-US" dirty="0">
                <a:latin typeface="Calibri"/>
                <a:cs typeface="Calibri"/>
              </a:rPr>
              <a:t>..... Vi </a:t>
            </a:r>
            <a:r>
              <a:rPr lang="en-US" dirty="0" err="1">
                <a:latin typeface="Calibri"/>
                <a:cs typeface="Calibri"/>
              </a:rPr>
              <a:t>ved</a:t>
            </a:r>
            <a:r>
              <a:rPr lang="en-US" dirty="0">
                <a:latin typeface="Calibri"/>
                <a:cs typeface="Calibri"/>
              </a:rPr>
              <a:t> det jo </a:t>
            </a:r>
            <a:r>
              <a:rPr lang="en-US" dirty="0" err="1">
                <a:latin typeface="Calibri"/>
                <a:cs typeface="Calibri"/>
              </a:rPr>
              <a:t>godt</a:t>
            </a:r>
            <a:r>
              <a:rPr lang="en-US" dirty="0">
                <a:latin typeface="Calibri"/>
                <a:cs typeface="Calibri"/>
              </a:rPr>
              <a:t>, men de der </a:t>
            </a:r>
            <a:r>
              <a:rPr lang="en-US" dirty="0" err="1">
                <a:latin typeface="Calibri"/>
                <a:cs typeface="Calibri"/>
              </a:rPr>
              <a:t>dage</a:t>
            </a:r>
            <a:r>
              <a:rPr lang="en-US" dirty="0">
                <a:latin typeface="Calibri"/>
                <a:cs typeface="Calibri"/>
              </a:rPr>
              <a:t>, </a:t>
            </a:r>
            <a:r>
              <a:rPr lang="en-US" dirty="0" err="1">
                <a:latin typeface="Calibri"/>
                <a:cs typeface="Calibri"/>
              </a:rPr>
              <a:t>hvor</a:t>
            </a:r>
            <a:r>
              <a:rPr lang="en-US" dirty="0">
                <a:latin typeface="Calibri"/>
                <a:cs typeface="Calibri"/>
              </a:rPr>
              <a:t> vi springer </a:t>
            </a:r>
            <a:r>
              <a:rPr lang="en-US" dirty="0" err="1">
                <a:latin typeface="Calibri"/>
                <a:cs typeface="Calibri"/>
              </a:rPr>
              <a:t>rundt</a:t>
            </a:r>
            <a:r>
              <a:rPr lang="en-US" dirty="0">
                <a:latin typeface="Calibri"/>
                <a:cs typeface="Calibri"/>
              </a:rPr>
              <a:t> </a:t>
            </a:r>
            <a:r>
              <a:rPr lang="en-US" dirty="0" err="1">
                <a:latin typeface="Calibri"/>
                <a:cs typeface="Calibri"/>
              </a:rPr>
              <a:t>fra</a:t>
            </a:r>
            <a:endParaRPr lang="en-US" dirty="0">
              <a:latin typeface="Calibri"/>
              <a:cs typeface="Calibri"/>
            </a:endParaRPr>
          </a:p>
          <a:p>
            <a:r>
              <a:rPr lang="en-US" dirty="0">
                <a:latin typeface="Calibri"/>
                <a:cs typeface="Calibri"/>
              </a:rPr>
              <a:t>System </a:t>
            </a:r>
            <a:r>
              <a:rPr lang="en-US" dirty="0" err="1">
                <a:latin typeface="Calibri"/>
                <a:cs typeface="Calibri"/>
              </a:rPr>
              <a:t>til</a:t>
            </a:r>
            <a:r>
              <a:rPr lang="en-US" dirty="0">
                <a:latin typeface="Calibri"/>
                <a:cs typeface="Calibri"/>
              </a:rPr>
              <a:t> system – de presser </a:t>
            </a:r>
            <a:r>
              <a:rPr lang="en-US" dirty="0" err="1">
                <a:latin typeface="Calibri"/>
                <a:cs typeface="Calibri"/>
              </a:rPr>
              <a:t>os</a:t>
            </a:r>
            <a:r>
              <a:rPr lang="en-US" dirty="0">
                <a:latin typeface="Calibri"/>
                <a:cs typeface="Calibri"/>
              </a:rPr>
              <a:t>, </a:t>
            </a:r>
            <a:r>
              <a:rPr lang="en-US" dirty="0" err="1">
                <a:latin typeface="Calibri"/>
                <a:cs typeface="Calibri"/>
              </a:rPr>
              <a:t>og</a:t>
            </a:r>
            <a:r>
              <a:rPr lang="en-US" dirty="0">
                <a:latin typeface="Calibri"/>
                <a:cs typeface="Calibri"/>
              </a:rPr>
              <a:t> er </a:t>
            </a:r>
            <a:r>
              <a:rPr lang="en-US" dirty="0" err="1">
                <a:latin typeface="Calibri"/>
                <a:cs typeface="Calibri"/>
              </a:rPr>
              <a:t>slet</a:t>
            </a:r>
            <a:r>
              <a:rPr lang="en-US" dirty="0">
                <a:latin typeface="Calibri"/>
                <a:cs typeface="Calibri"/>
              </a:rPr>
              <a:t> </a:t>
            </a:r>
            <a:r>
              <a:rPr lang="en-US" dirty="0" err="1">
                <a:latin typeface="Calibri"/>
                <a:cs typeface="Calibri"/>
              </a:rPr>
              <a:t>ikke</a:t>
            </a:r>
            <a:r>
              <a:rPr lang="en-US" dirty="0">
                <a:latin typeface="Calibri"/>
                <a:cs typeface="Calibri"/>
              </a:rPr>
              <a:t> </a:t>
            </a:r>
            <a:r>
              <a:rPr lang="en-US" dirty="0" err="1">
                <a:latin typeface="Calibri"/>
                <a:cs typeface="Calibri"/>
              </a:rPr>
              <a:t>effektive</a:t>
            </a:r>
            <a:r>
              <a:rPr lang="en-US" dirty="0">
                <a:latin typeface="Calibri"/>
                <a:cs typeface="Calibri"/>
              </a:rPr>
              <a:t>.  Lav </a:t>
            </a:r>
            <a:r>
              <a:rPr lang="en-US" dirty="0" err="1">
                <a:latin typeface="Calibri"/>
                <a:cs typeface="Calibri"/>
              </a:rPr>
              <a:t>nogle</a:t>
            </a:r>
            <a:r>
              <a:rPr lang="en-US" dirty="0">
                <a:latin typeface="Calibri"/>
                <a:cs typeface="Calibri"/>
              </a:rPr>
              <a:t> </a:t>
            </a:r>
            <a:r>
              <a:rPr lang="en-US" dirty="0" err="1">
                <a:latin typeface="Calibri"/>
                <a:cs typeface="Calibri"/>
              </a:rPr>
              <a:t>gode</a:t>
            </a:r>
            <a:r>
              <a:rPr lang="en-US" dirty="0">
                <a:latin typeface="Calibri"/>
                <a:cs typeface="Calibri"/>
              </a:rPr>
              <a:t> </a:t>
            </a:r>
            <a:r>
              <a:rPr lang="en-US" dirty="0" err="1">
                <a:latin typeface="Calibri"/>
                <a:cs typeface="Calibri"/>
              </a:rPr>
              <a:t>få</a:t>
            </a:r>
            <a:r>
              <a:rPr lang="en-US" dirty="0">
                <a:latin typeface="Calibri"/>
                <a:cs typeface="Calibri"/>
              </a:rPr>
              <a:t> </a:t>
            </a:r>
            <a:r>
              <a:rPr lang="en-US" dirty="0" err="1">
                <a:latin typeface="Calibri"/>
                <a:cs typeface="Calibri"/>
              </a:rPr>
              <a:t>aftaler</a:t>
            </a:r>
            <a:r>
              <a:rPr lang="en-US" dirty="0">
                <a:latin typeface="Calibri"/>
                <a:cs typeface="Calibri"/>
              </a:rPr>
              <a:t> med dig </a:t>
            </a:r>
            <a:r>
              <a:rPr lang="en-US" dirty="0" err="1">
                <a:latin typeface="Calibri"/>
                <a:cs typeface="Calibri"/>
              </a:rPr>
              <a:t>selv</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gør</a:t>
            </a:r>
            <a:r>
              <a:rPr lang="en-US" dirty="0">
                <a:latin typeface="Calibri"/>
                <a:cs typeface="Calibri"/>
              </a:rPr>
              <a:t> dem </a:t>
            </a:r>
            <a:r>
              <a:rPr lang="en-US" dirty="0" err="1">
                <a:latin typeface="Calibri"/>
                <a:cs typeface="Calibri"/>
              </a:rPr>
              <a:t>til</a:t>
            </a:r>
            <a:r>
              <a:rPr lang="en-US" dirty="0">
                <a:latin typeface="Calibri"/>
                <a:cs typeface="Calibri"/>
              </a:rPr>
              <a:t> </a:t>
            </a:r>
            <a:r>
              <a:rPr lang="en-US" dirty="0" err="1">
                <a:latin typeface="Calibri"/>
                <a:cs typeface="Calibri"/>
              </a:rPr>
              <a:t>gode</a:t>
            </a:r>
            <a:r>
              <a:rPr lang="en-US" dirty="0">
                <a:latin typeface="Calibri"/>
                <a:cs typeface="Calibri"/>
              </a:rPr>
              <a:t> </a:t>
            </a:r>
            <a:r>
              <a:rPr lang="en-US" dirty="0" err="1">
                <a:latin typeface="Calibri"/>
                <a:cs typeface="Calibri"/>
              </a:rPr>
              <a:t>vaner</a:t>
            </a:r>
            <a:r>
              <a:rPr lang="en-US" dirty="0">
                <a:latin typeface="Calibri"/>
                <a:cs typeface="Calibri"/>
              </a:rPr>
              <a:t>. </a:t>
            </a:r>
          </a:p>
        </p:txBody>
      </p:sp>
    </p:spTree>
    <p:extLst>
      <p:ext uri="{BB962C8B-B14F-4D97-AF65-F5344CB8AC3E}">
        <p14:creationId xmlns:p14="http://schemas.microsoft.com/office/powerpoint/2010/main" val="331156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 er </a:t>
            </a:r>
            <a:r>
              <a:rPr lang="en-US" dirty="0" err="1">
                <a:latin typeface="Calibri"/>
                <a:cs typeface="Calibri"/>
              </a:rPr>
              <a:t>tre</a:t>
            </a:r>
            <a:r>
              <a:rPr lang="en-US" dirty="0">
                <a:latin typeface="Calibri"/>
                <a:cs typeface="Calibri"/>
              </a:rPr>
              <a:t> </a:t>
            </a:r>
            <a:r>
              <a:rPr lang="en-US" dirty="0" err="1">
                <a:latin typeface="Calibri"/>
                <a:cs typeface="Calibri"/>
              </a:rPr>
              <a:t>helt</a:t>
            </a:r>
            <a:r>
              <a:rPr lang="en-US" dirty="0">
                <a:latin typeface="Calibri"/>
                <a:cs typeface="Calibri"/>
              </a:rPr>
              <a:t> </a:t>
            </a:r>
            <a:r>
              <a:rPr lang="en-US" dirty="0" err="1">
                <a:latin typeface="Calibri"/>
                <a:cs typeface="Calibri"/>
              </a:rPr>
              <a:t>konkrete</a:t>
            </a:r>
            <a:r>
              <a:rPr lang="en-US" dirty="0">
                <a:latin typeface="Calibri"/>
                <a:cs typeface="Calibri"/>
              </a:rPr>
              <a:t> </a:t>
            </a:r>
            <a:r>
              <a:rPr lang="en-US" dirty="0" err="1">
                <a:latin typeface="Calibri"/>
                <a:cs typeface="Calibri"/>
              </a:rPr>
              <a:t>råd</a:t>
            </a:r>
            <a:r>
              <a:rPr lang="en-US" dirty="0">
                <a:latin typeface="Calibri"/>
                <a:cs typeface="Calibri"/>
              </a:rPr>
              <a:t> </a:t>
            </a:r>
            <a:r>
              <a:rPr lang="en-US" dirty="0" err="1">
                <a:latin typeface="Calibri"/>
                <a:cs typeface="Calibri"/>
              </a:rPr>
              <a:t>til</a:t>
            </a:r>
            <a:r>
              <a:rPr lang="en-US" dirty="0">
                <a:latin typeface="Calibri"/>
                <a:cs typeface="Calibri"/>
              </a:rPr>
              <a:t> at </a:t>
            </a:r>
            <a:r>
              <a:rPr lang="en-US" dirty="0" err="1">
                <a:latin typeface="Calibri"/>
                <a:cs typeface="Calibri"/>
              </a:rPr>
              <a:t>undgå</a:t>
            </a:r>
            <a:r>
              <a:rPr lang="en-US" dirty="0">
                <a:latin typeface="Calibri"/>
                <a:cs typeface="Calibri"/>
              </a:rPr>
              <a:t> </a:t>
            </a:r>
            <a:r>
              <a:rPr lang="en-US" dirty="0" err="1">
                <a:latin typeface="Calibri"/>
                <a:cs typeface="Calibri"/>
              </a:rPr>
              <a:t>forstyrrelser</a:t>
            </a:r>
            <a:r>
              <a:rPr lang="en-US" dirty="0">
                <a:latin typeface="Calibri"/>
                <a:cs typeface="Calibri"/>
              </a:rPr>
              <a:t>. Du </a:t>
            </a:r>
            <a:r>
              <a:rPr lang="en-US" dirty="0" err="1">
                <a:latin typeface="Calibri"/>
                <a:cs typeface="Calibri"/>
              </a:rPr>
              <a:t>gøre</a:t>
            </a:r>
            <a:r>
              <a:rPr lang="en-US" dirty="0">
                <a:latin typeface="Calibri"/>
                <a:cs typeface="Calibri"/>
              </a:rPr>
              <a:t> </a:t>
            </a:r>
            <a:r>
              <a:rPr lang="en-US" dirty="0" err="1">
                <a:latin typeface="Calibri"/>
                <a:cs typeface="Calibri"/>
              </a:rPr>
              <a:t>rigtig</a:t>
            </a:r>
            <a:r>
              <a:rPr lang="en-US" dirty="0">
                <a:latin typeface="Calibri"/>
                <a:cs typeface="Calibri"/>
              </a:rPr>
              <a:t> </a:t>
            </a:r>
            <a:r>
              <a:rPr lang="en-US" dirty="0" err="1">
                <a:latin typeface="Calibri"/>
                <a:cs typeface="Calibri"/>
              </a:rPr>
              <a:t>meget</a:t>
            </a:r>
            <a:r>
              <a:rPr lang="en-US" dirty="0">
                <a:latin typeface="Calibri"/>
                <a:cs typeface="Calibri"/>
              </a:rPr>
              <a:t> </a:t>
            </a:r>
            <a:r>
              <a:rPr lang="en-US" dirty="0" err="1">
                <a:latin typeface="Calibri"/>
                <a:cs typeface="Calibri"/>
              </a:rPr>
              <a:t>selv</a:t>
            </a:r>
            <a:r>
              <a:rPr lang="en-US" dirty="0">
                <a:latin typeface="Calibri"/>
                <a:cs typeface="Calibri"/>
              </a:rPr>
              <a:t>, </a:t>
            </a:r>
            <a:r>
              <a:rPr lang="en-US" dirty="0" err="1">
                <a:latin typeface="Calibri"/>
                <a:cs typeface="Calibri"/>
              </a:rPr>
              <a:t>ved</a:t>
            </a:r>
            <a:r>
              <a:rPr lang="en-US" dirty="0">
                <a:latin typeface="Calibri"/>
                <a:cs typeface="Calibri"/>
              </a:rPr>
              <a:t> At </a:t>
            </a:r>
            <a:r>
              <a:rPr lang="en-US" dirty="0" err="1">
                <a:latin typeface="Calibri"/>
                <a:cs typeface="Calibri"/>
              </a:rPr>
              <a:t>bruge</a:t>
            </a:r>
            <a:r>
              <a:rPr lang="en-US" dirty="0">
                <a:latin typeface="Calibri"/>
                <a:cs typeface="Calibri"/>
              </a:rPr>
              <a:t> </a:t>
            </a:r>
            <a:r>
              <a:rPr lang="en-US" dirty="0" err="1">
                <a:latin typeface="Calibri"/>
                <a:cs typeface="Calibri"/>
              </a:rPr>
              <a:t>systemerne</a:t>
            </a:r>
            <a:r>
              <a:rPr lang="en-US" dirty="0">
                <a:latin typeface="Calibri"/>
                <a:cs typeface="Calibri"/>
              </a:rPr>
              <a:t> </a:t>
            </a:r>
            <a:r>
              <a:rPr lang="en-US" dirty="0" err="1">
                <a:latin typeface="Calibri"/>
                <a:cs typeface="Calibri"/>
              </a:rPr>
              <a:t>rigtigt</a:t>
            </a:r>
            <a:r>
              <a:rPr lang="en-US" dirty="0">
                <a:latin typeface="Calibri"/>
                <a:cs typeface="Calibri"/>
              </a:rPr>
              <a:t>. Et er alle de pop ups der er </a:t>
            </a:r>
            <a:r>
              <a:rPr lang="en-US" dirty="0" err="1">
                <a:latin typeface="Calibri"/>
                <a:cs typeface="Calibri"/>
              </a:rPr>
              <a:t>på</a:t>
            </a:r>
            <a:r>
              <a:rPr lang="en-US" dirty="0">
                <a:latin typeface="Calibri"/>
                <a:cs typeface="Calibri"/>
              </a:rPr>
              <a:t> </a:t>
            </a:r>
            <a:r>
              <a:rPr lang="en-US" dirty="0" err="1">
                <a:latin typeface="Calibri"/>
                <a:cs typeface="Calibri"/>
              </a:rPr>
              <a:t>skærm</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telefon</a:t>
            </a:r>
            <a:r>
              <a:rPr lang="en-US" dirty="0">
                <a:latin typeface="Calibri"/>
                <a:cs typeface="Calibri"/>
              </a:rPr>
              <a:t> - </a:t>
            </a:r>
            <a:r>
              <a:rPr lang="en-US" dirty="0" err="1">
                <a:latin typeface="Calibri"/>
                <a:cs typeface="Calibri"/>
              </a:rPr>
              <a:t>slå</a:t>
            </a:r>
            <a:r>
              <a:rPr lang="en-US" dirty="0">
                <a:latin typeface="Calibri"/>
                <a:cs typeface="Calibri"/>
              </a:rPr>
              <a:t> dem </a:t>
            </a:r>
            <a:r>
              <a:rPr lang="en-US" dirty="0" err="1">
                <a:latin typeface="Calibri"/>
                <a:cs typeface="Calibri"/>
              </a:rPr>
              <a:t>fra</a:t>
            </a:r>
            <a:r>
              <a:rPr lang="en-US" dirty="0">
                <a:latin typeface="Calibri"/>
                <a:cs typeface="Calibri"/>
              </a:rPr>
              <a:t>, </a:t>
            </a:r>
            <a:r>
              <a:rPr lang="en-US" dirty="0" err="1">
                <a:latin typeface="Calibri"/>
                <a:cs typeface="Calibri"/>
              </a:rPr>
              <a:t>og</a:t>
            </a:r>
            <a:r>
              <a:rPr lang="en-US" dirty="0">
                <a:latin typeface="Calibri"/>
                <a:cs typeface="Calibri"/>
              </a:rPr>
              <a:t> vend </a:t>
            </a:r>
            <a:r>
              <a:rPr lang="en-US" dirty="0" err="1">
                <a:latin typeface="Calibri"/>
                <a:cs typeface="Calibri"/>
              </a:rPr>
              <a:t>telefonen</a:t>
            </a:r>
            <a:r>
              <a:rPr lang="en-US" dirty="0">
                <a:latin typeface="Calibri"/>
                <a:cs typeface="Calibri"/>
              </a:rPr>
              <a:t> med </a:t>
            </a:r>
            <a:r>
              <a:rPr lang="en-US" dirty="0" err="1">
                <a:latin typeface="Calibri"/>
                <a:cs typeface="Calibri"/>
              </a:rPr>
              <a:t>skærmen</a:t>
            </a:r>
            <a:r>
              <a:rPr lang="en-US" dirty="0">
                <a:latin typeface="Calibri"/>
                <a:cs typeface="Calibri"/>
              </a:rPr>
              <a:t> </a:t>
            </a:r>
            <a:r>
              <a:rPr lang="en-US" dirty="0" err="1">
                <a:latin typeface="Calibri"/>
                <a:cs typeface="Calibri"/>
              </a:rPr>
              <a:t>nedad</a:t>
            </a:r>
            <a:r>
              <a:rPr lang="en-US" dirty="0">
                <a:latin typeface="Calibri"/>
                <a:cs typeface="Calibri"/>
              </a:rPr>
              <a:t>. </a:t>
            </a:r>
            <a:r>
              <a:rPr lang="en-US" dirty="0" err="1">
                <a:latin typeface="Calibri"/>
                <a:cs typeface="Calibri"/>
              </a:rPr>
              <a:t>Når</a:t>
            </a:r>
            <a:r>
              <a:rPr lang="en-US" dirty="0">
                <a:latin typeface="Calibri"/>
                <a:cs typeface="Calibri"/>
              </a:rPr>
              <a:t> </a:t>
            </a:r>
            <a:r>
              <a:rPr lang="en-US" dirty="0" err="1">
                <a:latin typeface="Calibri"/>
                <a:cs typeface="Calibri"/>
              </a:rPr>
              <a:t>arbejdsopgaverne</a:t>
            </a:r>
            <a:r>
              <a:rPr lang="en-US" dirty="0">
                <a:latin typeface="Calibri"/>
                <a:cs typeface="Calibri"/>
              </a:rPr>
              <a:t> </a:t>
            </a:r>
            <a:r>
              <a:rPr lang="en-US" dirty="0" err="1">
                <a:latin typeface="Calibri"/>
                <a:cs typeface="Calibri"/>
              </a:rPr>
              <a:t>tårner</a:t>
            </a:r>
            <a:r>
              <a:rPr lang="en-US" dirty="0">
                <a:latin typeface="Calibri"/>
                <a:cs typeface="Calibri"/>
              </a:rPr>
              <a:t> sig om </a:t>
            </a:r>
            <a:r>
              <a:rPr lang="en-US" dirty="0" err="1">
                <a:latin typeface="Calibri"/>
                <a:cs typeface="Calibri"/>
              </a:rPr>
              <a:t>og</a:t>
            </a:r>
            <a:r>
              <a:rPr lang="en-US" dirty="0">
                <a:latin typeface="Calibri"/>
                <a:cs typeface="Calibri"/>
              </a:rPr>
              <a:t> det </a:t>
            </a:r>
            <a:r>
              <a:rPr lang="en-US" dirty="0" err="1">
                <a:latin typeface="Calibri"/>
                <a:cs typeface="Calibri"/>
              </a:rPr>
              <a:t>bliver</a:t>
            </a:r>
            <a:r>
              <a:rPr lang="en-US" dirty="0">
                <a:latin typeface="Calibri"/>
                <a:cs typeface="Calibri"/>
              </a:rPr>
              <a:t> </a:t>
            </a:r>
            <a:r>
              <a:rPr lang="en-US" dirty="0" err="1">
                <a:latin typeface="Calibri"/>
                <a:cs typeface="Calibri"/>
              </a:rPr>
              <a:t>uoverskueligt</a:t>
            </a:r>
            <a:r>
              <a:rPr lang="en-US" dirty="0">
                <a:latin typeface="Calibri"/>
                <a:cs typeface="Calibri"/>
              </a:rPr>
              <a:t> </a:t>
            </a:r>
            <a:r>
              <a:rPr lang="en-US" dirty="0" err="1">
                <a:latin typeface="Calibri"/>
                <a:cs typeface="Calibri"/>
              </a:rPr>
              <a:t>går</a:t>
            </a:r>
            <a:r>
              <a:rPr lang="en-US" dirty="0">
                <a:latin typeface="Calibri"/>
                <a:cs typeface="Calibri"/>
              </a:rPr>
              <a:t> </a:t>
            </a:r>
            <a:r>
              <a:rPr lang="en-US" dirty="0" err="1">
                <a:latin typeface="Calibri"/>
                <a:cs typeface="Calibri"/>
              </a:rPr>
              <a:t>produktiviteten</a:t>
            </a:r>
            <a:r>
              <a:rPr lang="en-US" dirty="0">
                <a:latin typeface="Calibri"/>
                <a:cs typeface="Calibri"/>
              </a:rPr>
              <a:t> </a:t>
            </a:r>
            <a:r>
              <a:rPr lang="en-US" dirty="0" err="1">
                <a:latin typeface="Calibri"/>
                <a:cs typeface="Calibri"/>
              </a:rPr>
              <a:t>ligeledes</a:t>
            </a:r>
            <a:r>
              <a:rPr lang="en-US" dirty="0">
                <a:latin typeface="Calibri"/>
                <a:cs typeface="Calibri"/>
              </a:rPr>
              <a:t> </a:t>
            </a:r>
            <a:r>
              <a:rPr lang="en-US" dirty="0" err="1">
                <a:latin typeface="Calibri"/>
                <a:cs typeface="Calibri"/>
              </a:rPr>
              <a:t>ned</a:t>
            </a:r>
            <a:r>
              <a:rPr lang="en-US" dirty="0">
                <a:latin typeface="Calibri"/>
                <a:cs typeface="Calibri"/>
              </a:rPr>
              <a:t>. </a:t>
            </a:r>
            <a:r>
              <a:rPr lang="en-US" dirty="0" err="1">
                <a:latin typeface="Calibri"/>
                <a:cs typeface="Calibri"/>
              </a:rPr>
              <a:t>Systemerne</a:t>
            </a:r>
            <a:r>
              <a:rPr lang="en-US" dirty="0">
                <a:latin typeface="Calibri"/>
                <a:cs typeface="Calibri"/>
              </a:rPr>
              <a:t> giver mange </a:t>
            </a:r>
            <a:r>
              <a:rPr lang="en-US" dirty="0" err="1">
                <a:latin typeface="Calibri"/>
                <a:cs typeface="Calibri"/>
              </a:rPr>
              <a:t>gode</a:t>
            </a:r>
            <a:r>
              <a:rPr lang="en-US" dirty="0">
                <a:latin typeface="Calibri"/>
                <a:cs typeface="Calibri"/>
              </a:rPr>
              <a:t> </a:t>
            </a:r>
            <a:r>
              <a:rPr lang="en-US" dirty="0" err="1">
                <a:latin typeface="Calibri"/>
                <a:cs typeface="Calibri"/>
              </a:rPr>
              <a:t>muligheder</a:t>
            </a:r>
            <a:r>
              <a:rPr lang="en-US" dirty="0">
                <a:latin typeface="Calibri"/>
                <a:cs typeface="Calibri"/>
              </a:rPr>
              <a:t> for at </a:t>
            </a:r>
            <a:r>
              <a:rPr lang="en-US" dirty="0" err="1">
                <a:latin typeface="Calibri"/>
                <a:cs typeface="Calibri"/>
              </a:rPr>
              <a:t>holde</a:t>
            </a:r>
            <a:r>
              <a:rPr lang="en-US" dirty="0">
                <a:latin typeface="Calibri"/>
                <a:cs typeface="Calibri"/>
              </a:rPr>
              <a:t> </a:t>
            </a:r>
            <a:r>
              <a:rPr lang="en-US" dirty="0" err="1">
                <a:latin typeface="Calibri"/>
                <a:cs typeface="Calibri"/>
              </a:rPr>
              <a:t>styr</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arbejdsopgaverne</a:t>
            </a:r>
            <a:r>
              <a:rPr lang="en-US" dirty="0">
                <a:latin typeface="Calibri"/>
                <a:cs typeface="Calibri"/>
              </a:rPr>
              <a:t>. Der er OneNote, Task by Planner </a:t>
            </a:r>
            <a:r>
              <a:rPr lang="en-US" dirty="0" err="1">
                <a:latin typeface="Calibri"/>
                <a:cs typeface="Calibri"/>
              </a:rPr>
              <a:t>og</a:t>
            </a:r>
            <a:r>
              <a:rPr lang="en-US" dirty="0">
                <a:latin typeface="Calibri"/>
                <a:cs typeface="Calibri"/>
              </a:rPr>
              <a:t> mange </a:t>
            </a:r>
            <a:r>
              <a:rPr lang="en-US" dirty="0" err="1">
                <a:latin typeface="Calibri"/>
                <a:cs typeface="Calibri"/>
              </a:rPr>
              <a:t>andre</a:t>
            </a:r>
            <a:r>
              <a:rPr lang="en-US" dirty="0">
                <a:latin typeface="Calibri"/>
                <a:cs typeface="Calibri"/>
              </a:rPr>
              <a:t>. </a:t>
            </a:r>
            <a:endParaRPr lang="en-US" dirty="0"/>
          </a:p>
          <a:p>
            <a:r>
              <a:rPr lang="en-US" dirty="0">
                <a:latin typeface="Calibri"/>
                <a:cs typeface="Calibri"/>
              </a:rPr>
              <a:t>En </a:t>
            </a:r>
            <a:r>
              <a:rPr lang="en-US" dirty="0" err="1">
                <a:latin typeface="Calibri"/>
                <a:cs typeface="Calibri"/>
              </a:rPr>
              <a:t>af</a:t>
            </a:r>
            <a:r>
              <a:rPr lang="en-US" dirty="0">
                <a:latin typeface="Calibri"/>
                <a:cs typeface="Calibri"/>
              </a:rPr>
              <a:t> de ting, vi </a:t>
            </a:r>
            <a:r>
              <a:rPr lang="en-US" dirty="0" err="1">
                <a:latin typeface="Calibri"/>
                <a:cs typeface="Calibri"/>
              </a:rPr>
              <a:t>bør</a:t>
            </a:r>
            <a:r>
              <a:rPr lang="en-US" dirty="0">
                <a:latin typeface="Calibri"/>
                <a:cs typeface="Calibri"/>
              </a:rPr>
              <a:t> </a:t>
            </a:r>
            <a:r>
              <a:rPr lang="en-US" dirty="0" err="1">
                <a:latin typeface="Calibri"/>
                <a:cs typeface="Calibri"/>
              </a:rPr>
              <a:t>drøfte</a:t>
            </a:r>
            <a:r>
              <a:rPr lang="en-US" dirty="0">
                <a:latin typeface="Calibri"/>
                <a:cs typeface="Calibri"/>
              </a:rPr>
              <a:t> her I </a:t>
            </a:r>
            <a:r>
              <a:rPr lang="en-US" dirty="0" err="1">
                <a:latin typeface="Calibri"/>
                <a:cs typeface="Calibri"/>
              </a:rPr>
              <a:t>aftelingen</a:t>
            </a:r>
            <a:r>
              <a:rPr lang="en-US" dirty="0">
                <a:latin typeface="Calibri"/>
                <a:cs typeface="Calibri"/>
              </a:rPr>
              <a:t> er </a:t>
            </a:r>
            <a:r>
              <a:rPr lang="en-US" dirty="0" err="1">
                <a:latin typeface="Calibri"/>
                <a:cs typeface="Calibri"/>
              </a:rPr>
              <a:t>hvordan</a:t>
            </a:r>
            <a:r>
              <a:rPr lang="en-US" dirty="0">
                <a:latin typeface="Calibri"/>
                <a:cs typeface="Calibri"/>
              </a:rPr>
              <a:t> vi </a:t>
            </a:r>
            <a:r>
              <a:rPr lang="en-US" dirty="0" err="1">
                <a:latin typeface="Calibri"/>
                <a:cs typeface="Calibri"/>
              </a:rPr>
              <a:t>forstyrrer</a:t>
            </a:r>
            <a:r>
              <a:rPr lang="en-US" dirty="0">
                <a:latin typeface="Calibri"/>
                <a:cs typeface="Calibri"/>
              </a:rPr>
              <a:t> </a:t>
            </a:r>
            <a:r>
              <a:rPr lang="en-US" dirty="0" err="1">
                <a:latin typeface="Calibri"/>
                <a:cs typeface="Calibri"/>
              </a:rPr>
              <a:t>hinanden</a:t>
            </a:r>
            <a:r>
              <a:rPr lang="en-US" dirty="0">
                <a:latin typeface="Calibri"/>
                <a:cs typeface="Calibri"/>
              </a:rPr>
              <a:t> midst </a:t>
            </a:r>
            <a:r>
              <a:rPr lang="en-US" dirty="0" err="1">
                <a:latin typeface="Calibri"/>
                <a:cs typeface="Calibri"/>
              </a:rPr>
              <a:t>muligt</a:t>
            </a:r>
            <a:r>
              <a:rPr lang="en-US" dirty="0">
                <a:latin typeface="Calibri"/>
                <a:cs typeface="Calibri"/>
              </a:rPr>
              <a:t> – Jeg </a:t>
            </a:r>
            <a:r>
              <a:rPr lang="en-US" dirty="0" err="1">
                <a:latin typeface="Calibri"/>
                <a:cs typeface="Calibri"/>
              </a:rPr>
              <a:t>vil</a:t>
            </a:r>
            <a:r>
              <a:rPr lang="en-US" dirty="0">
                <a:latin typeface="Calibri"/>
                <a:cs typeface="Calibri"/>
              </a:rPr>
              <a:t> </a:t>
            </a:r>
            <a:r>
              <a:rPr lang="en-US" dirty="0" err="1">
                <a:latin typeface="Calibri"/>
                <a:cs typeface="Calibri"/>
              </a:rPr>
              <a:t>foreslå</a:t>
            </a:r>
            <a:r>
              <a:rPr lang="en-US" dirty="0">
                <a:latin typeface="Calibri"/>
                <a:cs typeface="Calibri"/>
              </a:rPr>
              <a:t> at I </a:t>
            </a:r>
            <a:r>
              <a:rPr lang="en-US" dirty="0" err="1">
                <a:latin typeface="Calibri"/>
                <a:cs typeface="Calibri"/>
              </a:rPr>
              <a:t>tænker</a:t>
            </a:r>
            <a:r>
              <a:rPr lang="en-US" dirty="0">
                <a:latin typeface="Calibri"/>
                <a:cs typeface="Calibri"/>
              </a:rPr>
              <a:t> over </a:t>
            </a:r>
            <a:r>
              <a:rPr lang="en-US" dirty="0" err="1">
                <a:latin typeface="Calibri"/>
                <a:cs typeface="Calibri"/>
              </a:rPr>
              <a:t>muligheder</a:t>
            </a:r>
            <a:r>
              <a:rPr lang="en-US" dirty="0">
                <a:latin typeface="Calibri"/>
                <a:cs typeface="Calibri"/>
              </a:rPr>
              <a:t>, vender </a:t>
            </a:r>
            <a:r>
              <a:rPr lang="en-US" dirty="0" err="1">
                <a:latin typeface="Calibri"/>
                <a:cs typeface="Calibri"/>
              </a:rPr>
              <a:t>tilbage</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mig</a:t>
            </a:r>
            <a:r>
              <a:rPr lang="en-US" dirty="0">
                <a:latin typeface="Calibri"/>
                <a:cs typeface="Calibri"/>
              </a:rPr>
              <a:t> med </a:t>
            </a:r>
            <a:r>
              <a:rPr lang="en-US" dirty="0" err="1">
                <a:latin typeface="Calibri"/>
                <a:cs typeface="Calibri"/>
              </a:rPr>
              <a:t>ideer</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så</a:t>
            </a:r>
            <a:r>
              <a:rPr lang="en-US" dirty="0">
                <a:latin typeface="Calibri"/>
                <a:cs typeface="Calibri"/>
              </a:rPr>
              <a:t> </a:t>
            </a:r>
            <a:r>
              <a:rPr lang="en-US" dirty="0" err="1">
                <a:latin typeface="Calibri"/>
                <a:cs typeface="Calibri"/>
              </a:rPr>
              <a:t>tager</a:t>
            </a:r>
            <a:r>
              <a:rPr lang="en-US" dirty="0">
                <a:latin typeface="Calibri"/>
                <a:cs typeface="Calibri"/>
              </a:rPr>
              <a:t> vi det </a:t>
            </a:r>
            <a:r>
              <a:rPr lang="en-US" dirty="0" err="1">
                <a:latin typeface="Calibri"/>
                <a:cs typeface="Calibri"/>
              </a:rPr>
              <a:t>på</a:t>
            </a:r>
            <a:r>
              <a:rPr lang="en-US" dirty="0">
                <a:latin typeface="Calibri"/>
                <a:cs typeface="Calibri"/>
              </a:rPr>
              <a:t> et </a:t>
            </a:r>
            <a:r>
              <a:rPr lang="en-US" dirty="0" err="1">
                <a:latin typeface="Calibri"/>
                <a:cs typeface="Calibri"/>
              </a:rPr>
              <a:t>særskilt</a:t>
            </a:r>
            <a:r>
              <a:rPr lang="en-US" dirty="0">
                <a:latin typeface="Calibri"/>
                <a:cs typeface="Calibri"/>
              </a:rPr>
              <a:t> </a:t>
            </a:r>
            <a:r>
              <a:rPr lang="en-US" dirty="0" err="1">
                <a:latin typeface="Calibri"/>
                <a:cs typeface="Calibri"/>
              </a:rPr>
              <a:t>møde</a:t>
            </a:r>
            <a:r>
              <a:rPr lang="en-US" dirty="0">
                <a:latin typeface="Calibri"/>
                <a:cs typeface="Calibri"/>
              </a:rPr>
              <a:t>. </a:t>
            </a:r>
          </a:p>
        </p:txBody>
      </p:sp>
    </p:spTree>
    <p:extLst>
      <p:ext uri="{BB962C8B-B14F-4D97-AF65-F5344CB8AC3E}">
        <p14:creationId xmlns:p14="http://schemas.microsoft.com/office/powerpoint/2010/main" val="325429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a:cs typeface="Calibri"/>
              </a:rPr>
              <a:t>Prøv</a:t>
            </a:r>
            <a:r>
              <a:rPr lang="en-US" dirty="0">
                <a:latin typeface="Calibri"/>
                <a:cs typeface="Calibri"/>
              </a:rPr>
              <a:t> </a:t>
            </a:r>
            <a:r>
              <a:rPr lang="en-US" dirty="0" err="1">
                <a:latin typeface="Calibri"/>
                <a:cs typeface="Calibri"/>
              </a:rPr>
              <a:t>ovenstående</a:t>
            </a:r>
            <a:r>
              <a:rPr lang="en-US" dirty="0">
                <a:latin typeface="Calibri"/>
                <a:cs typeface="Calibri"/>
              </a:rPr>
              <a:t> </a:t>
            </a:r>
            <a:r>
              <a:rPr lang="en-US" dirty="0" err="1">
                <a:latin typeface="Calibri"/>
                <a:cs typeface="Calibri"/>
              </a:rPr>
              <a:t>af</a:t>
            </a:r>
            <a:r>
              <a:rPr lang="en-US" dirty="0">
                <a:latin typeface="Calibri"/>
                <a:cs typeface="Calibri"/>
              </a:rPr>
              <a:t>, </a:t>
            </a:r>
            <a:r>
              <a:rPr lang="en-US" dirty="0" err="1">
                <a:latin typeface="Calibri"/>
                <a:cs typeface="Calibri"/>
              </a:rPr>
              <a:t>og</a:t>
            </a:r>
            <a:r>
              <a:rPr lang="en-US" dirty="0">
                <a:latin typeface="Calibri"/>
                <a:cs typeface="Calibri"/>
              </a:rPr>
              <a:t> lad </a:t>
            </a:r>
            <a:r>
              <a:rPr lang="en-US" dirty="0" err="1">
                <a:latin typeface="Calibri"/>
                <a:cs typeface="Calibri"/>
              </a:rPr>
              <a:t>os</a:t>
            </a:r>
            <a:r>
              <a:rPr lang="en-US" dirty="0">
                <a:latin typeface="Calibri"/>
                <a:cs typeface="Calibri"/>
              </a:rPr>
              <a:t> </a:t>
            </a:r>
            <a:r>
              <a:rPr lang="en-US" dirty="0" err="1">
                <a:latin typeface="Calibri"/>
                <a:cs typeface="Calibri"/>
              </a:rPr>
              <a:t>drøfte</a:t>
            </a:r>
            <a:r>
              <a:rPr lang="en-US" dirty="0">
                <a:latin typeface="Calibri"/>
                <a:cs typeface="Calibri"/>
              </a:rPr>
              <a:t> </a:t>
            </a:r>
            <a:r>
              <a:rPr lang="en-US" dirty="0" err="1">
                <a:latin typeface="Calibri"/>
                <a:cs typeface="Calibri"/>
              </a:rPr>
              <a:t>hvad</a:t>
            </a:r>
            <a:r>
              <a:rPr lang="en-US" dirty="0">
                <a:latin typeface="Calibri"/>
                <a:cs typeface="Calibri"/>
              </a:rPr>
              <a:t> du </a:t>
            </a:r>
            <a:r>
              <a:rPr lang="en-US" dirty="0" err="1">
                <a:latin typeface="Calibri"/>
                <a:cs typeface="Calibri"/>
              </a:rPr>
              <a:t>har</a:t>
            </a:r>
            <a:r>
              <a:rPr lang="en-US" dirty="0">
                <a:latin typeface="Calibri"/>
                <a:cs typeface="Calibri"/>
              </a:rPr>
              <a:t> </a:t>
            </a:r>
            <a:r>
              <a:rPr lang="en-US" dirty="0" err="1">
                <a:latin typeface="Calibri"/>
                <a:cs typeface="Calibri"/>
              </a:rPr>
              <a:t>fået</a:t>
            </a:r>
            <a:r>
              <a:rPr lang="en-US" dirty="0">
                <a:latin typeface="Calibri"/>
                <a:cs typeface="Calibri"/>
              </a:rPr>
              <a:t> </a:t>
            </a:r>
            <a:r>
              <a:rPr lang="en-US" dirty="0" err="1">
                <a:latin typeface="Calibri"/>
                <a:cs typeface="Calibri"/>
              </a:rPr>
              <a:t>ud</a:t>
            </a:r>
            <a:r>
              <a:rPr lang="en-US" dirty="0">
                <a:latin typeface="Calibri"/>
                <a:cs typeface="Calibri"/>
              </a:rPr>
              <a:t> </a:t>
            </a:r>
            <a:r>
              <a:rPr lang="en-US" dirty="0" err="1">
                <a:latin typeface="Calibri"/>
                <a:cs typeface="Calibri"/>
              </a:rPr>
              <a:t>af</a:t>
            </a:r>
            <a:r>
              <a:rPr lang="en-US" dirty="0">
                <a:latin typeface="Calibri"/>
                <a:cs typeface="Calibri"/>
              </a:rPr>
              <a:t> det </a:t>
            </a:r>
            <a:r>
              <a:rPr lang="en-US" dirty="0" err="1">
                <a:latin typeface="Calibri"/>
                <a:cs typeface="Calibri"/>
              </a:rPr>
              <a:t>på</a:t>
            </a:r>
            <a:r>
              <a:rPr lang="en-US" dirty="0">
                <a:latin typeface="Calibri"/>
                <a:cs typeface="Calibri"/>
              </a:rPr>
              <a:t> </a:t>
            </a:r>
            <a:r>
              <a:rPr lang="en-US" dirty="0" err="1">
                <a:latin typeface="Calibri"/>
                <a:cs typeface="Calibri"/>
              </a:rPr>
              <a:t>vores</a:t>
            </a:r>
            <a:r>
              <a:rPr lang="en-US" dirty="0">
                <a:latin typeface="Calibri"/>
                <a:cs typeface="Calibri"/>
              </a:rPr>
              <a:t> </a:t>
            </a:r>
            <a:r>
              <a:rPr lang="en-US" dirty="0" err="1">
                <a:latin typeface="Calibri"/>
                <a:cs typeface="Calibri"/>
              </a:rPr>
              <a:t>næste</a:t>
            </a:r>
            <a:r>
              <a:rPr lang="en-US" dirty="0">
                <a:latin typeface="Calibri"/>
                <a:cs typeface="Calibri"/>
              </a:rPr>
              <a:t> </a:t>
            </a:r>
            <a:r>
              <a:rPr lang="en-US" dirty="0" err="1">
                <a:latin typeface="Calibri"/>
                <a:cs typeface="Calibri"/>
              </a:rPr>
              <a:t>møde</a:t>
            </a:r>
            <a:r>
              <a:rPr lang="en-US" dirty="0">
                <a:latin typeface="Calibri"/>
                <a:cs typeface="Calibri"/>
              </a:rPr>
              <a:t>.  Det er </a:t>
            </a:r>
            <a:r>
              <a:rPr lang="en-US" dirty="0" err="1">
                <a:latin typeface="Calibri"/>
                <a:cs typeface="Calibri"/>
              </a:rPr>
              <a:t>altid</a:t>
            </a:r>
            <a:r>
              <a:rPr lang="en-US" dirty="0">
                <a:latin typeface="Calibri"/>
                <a:cs typeface="Calibri"/>
              </a:rPr>
              <a:t> </a:t>
            </a:r>
            <a:r>
              <a:rPr lang="en-US" dirty="0" err="1">
                <a:latin typeface="Calibri"/>
                <a:cs typeface="Calibri"/>
              </a:rPr>
              <a:t>en</a:t>
            </a:r>
            <a:r>
              <a:rPr lang="en-US" dirty="0">
                <a:latin typeface="Calibri"/>
                <a:cs typeface="Calibri"/>
              </a:rPr>
              <a:t> </a:t>
            </a:r>
            <a:r>
              <a:rPr lang="en-US" dirty="0" err="1">
                <a:latin typeface="Calibri"/>
                <a:cs typeface="Calibri"/>
              </a:rPr>
              <a:t>succes</a:t>
            </a:r>
            <a:r>
              <a:rPr lang="en-US" dirty="0">
                <a:latin typeface="Calibri"/>
                <a:cs typeface="Calibri"/>
              </a:rPr>
              <a:t>, </a:t>
            </a:r>
            <a:r>
              <a:rPr lang="en-US" dirty="0" err="1">
                <a:latin typeface="Calibri"/>
                <a:cs typeface="Calibri"/>
              </a:rPr>
              <a:t>når</a:t>
            </a:r>
            <a:r>
              <a:rPr lang="en-US" dirty="0">
                <a:latin typeface="Calibri"/>
                <a:cs typeface="Calibri"/>
              </a:rPr>
              <a:t> man </a:t>
            </a:r>
            <a:r>
              <a:rPr lang="en-US" dirty="0" err="1">
                <a:latin typeface="Calibri"/>
                <a:cs typeface="Calibri"/>
              </a:rPr>
              <a:t>når</a:t>
            </a:r>
            <a:r>
              <a:rPr lang="en-US" dirty="0">
                <a:latin typeface="Calibri"/>
                <a:cs typeface="Calibri"/>
              </a:rPr>
              <a:t> sine </a:t>
            </a:r>
            <a:r>
              <a:rPr lang="en-US" dirty="0" err="1">
                <a:latin typeface="Calibri"/>
                <a:cs typeface="Calibri"/>
              </a:rPr>
              <a:t>mål</a:t>
            </a:r>
            <a:r>
              <a:rPr lang="en-US" dirty="0">
                <a:latin typeface="Calibri"/>
                <a:cs typeface="Calibri"/>
              </a:rPr>
              <a:t>. Er der </a:t>
            </a:r>
            <a:r>
              <a:rPr lang="en-US" dirty="0" err="1">
                <a:latin typeface="Calibri"/>
                <a:cs typeface="Calibri"/>
              </a:rPr>
              <a:t>en</a:t>
            </a:r>
            <a:r>
              <a:rPr lang="en-US" dirty="0">
                <a:latin typeface="Calibri"/>
                <a:cs typeface="Calibri"/>
              </a:rPr>
              <a:t> der </a:t>
            </a:r>
            <a:r>
              <a:rPr lang="en-US" dirty="0" err="1">
                <a:latin typeface="Calibri"/>
                <a:cs typeface="Calibri"/>
              </a:rPr>
              <a:t>vil</a:t>
            </a:r>
            <a:r>
              <a:rPr lang="en-US" dirty="0">
                <a:latin typeface="Calibri"/>
                <a:cs typeface="Calibri"/>
              </a:rPr>
              <a:t> </a:t>
            </a:r>
            <a:r>
              <a:rPr lang="en-US" dirty="0" err="1">
                <a:latin typeface="Calibri"/>
                <a:cs typeface="Calibri"/>
              </a:rPr>
              <a:t>prøve</a:t>
            </a:r>
            <a:r>
              <a:rPr lang="en-US" dirty="0">
                <a:latin typeface="Calibri"/>
                <a:cs typeface="Calibri"/>
              </a:rPr>
              <a:t> </a:t>
            </a:r>
            <a:r>
              <a:rPr lang="en-US" dirty="0" err="1">
                <a:latin typeface="Calibri"/>
                <a:cs typeface="Calibri"/>
              </a:rPr>
              <a:t>ovenstående</a:t>
            </a:r>
            <a:r>
              <a:rPr lang="en-US" dirty="0">
                <a:latin typeface="Calibri"/>
                <a:cs typeface="Calibri"/>
              </a:rPr>
              <a:t> </a:t>
            </a:r>
            <a:r>
              <a:rPr lang="en-US" dirty="0" err="1">
                <a:latin typeface="Calibri"/>
                <a:cs typeface="Calibri"/>
              </a:rPr>
              <a:t>af</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vil</a:t>
            </a:r>
            <a:r>
              <a:rPr lang="en-US" dirty="0">
                <a:latin typeface="Calibri"/>
                <a:cs typeface="Calibri"/>
              </a:rPr>
              <a:t> dele </a:t>
            </a:r>
            <a:r>
              <a:rPr lang="en-US" dirty="0" err="1">
                <a:latin typeface="Calibri"/>
                <a:cs typeface="Calibri"/>
              </a:rPr>
              <a:t>oplevelserne</a:t>
            </a:r>
            <a:endParaRPr lang="en-US" dirty="0" err="1"/>
          </a:p>
          <a:p>
            <a:r>
              <a:rPr lang="en-US" dirty="0">
                <a:latin typeface="Calibri"/>
                <a:cs typeface="Calibri"/>
              </a:rPr>
              <a:t>Med </a:t>
            </a:r>
            <a:r>
              <a:rPr lang="en-US" dirty="0" err="1">
                <a:latin typeface="Calibri"/>
                <a:cs typeface="Calibri"/>
              </a:rPr>
              <a:t>os</a:t>
            </a:r>
            <a:r>
              <a:rPr lang="en-US" dirty="0">
                <a:latin typeface="Calibri"/>
                <a:cs typeface="Calibri"/>
              </a:rPr>
              <a:t> </a:t>
            </a:r>
            <a:r>
              <a:rPr lang="en-US" dirty="0" err="1">
                <a:latin typeface="Calibri"/>
                <a:cs typeface="Calibri"/>
              </a:rPr>
              <a:t>andre</a:t>
            </a:r>
            <a:r>
              <a:rPr lang="en-US" dirty="0">
                <a:latin typeface="Calibri"/>
                <a:cs typeface="Calibri"/>
              </a:rPr>
              <a:t> </a:t>
            </a:r>
            <a:r>
              <a:rPr lang="en-US" dirty="0" err="1">
                <a:latin typeface="Calibri"/>
                <a:cs typeface="Calibri"/>
              </a:rPr>
              <a:t>på</a:t>
            </a:r>
            <a:r>
              <a:rPr lang="en-US" dirty="0">
                <a:latin typeface="Calibri"/>
                <a:cs typeface="Calibri"/>
              </a:rPr>
              <a:t> et </a:t>
            </a:r>
            <a:r>
              <a:rPr lang="en-US" dirty="0" err="1">
                <a:latin typeface="Calibri"/>
                <a:cs typeface="Calibri"/>
              </a:rPr>
              <a:t>senere</a:t>
            </a:r>
            <a:r>
              <a:rPr lang="en-US" dirty="0">
                <a:latin typeface="Calibri"/>
                <a:cs typeface="Calibri"/>
              </a:rPr>
              <a:t> </a:t>
            </a:r>
            <a:r>
              <a:rPr lang="en-US" dirty="0" err="1">
                <a:latin typeface="Calibri"/>
                <a:cs typeface="Calibri"/>
              </a:rPr>
              <a:t>møde</a:t>
            </a:r>
            <a:r>
              <a:rPr lang="en-US" dirty="0">
                <a:latin typeface="Calibri"/>
                <a:cs typeface="Calibri"/>
              </a:rPr>
              <a:t>? </a:t>
            </a:r>
            <a:r>
              <a:rPr lang="en-US" dirty="0" err="1">
                <a:latin typeface="Calibri"/>
                <a:cs typeface="Calibri"/>
              </a:rPr>
              <a:t>Hvem</a:t>
            </a:r>
            <a:r>
              <a:rPr lang="en-US" dirty="0">
                <a:latin typeface="Calibri"/>
                <a:cs typeface="Calibri"/>
              </a:rPr>
              <a:t> melder sig </a:t>
            </a:r>
            <a:r>
              <a:rPr lang="en-US" dirty="0" err="1">
                <a:latin typeface="Calibri"/>
                <a:cs typeface="Calibri"/>
              </a:rPr>
              <a:t>frivilligt</a:t>
            </a:r>
            <a:r>
              <a:rPr lang="en-US" dirty="0">
                <a:latin typeface="Calibri"/>
                <a:cs typeface="Calibri"/>
              </a:rPr>
              <a:t>?</a:t>
            </a:r>
            <a:endParaRPr lang="en-US"/>
          </a:p>
          <a:p>
            <a:endParaRPr lang="en-US" dirty="0">
              <a:latin typeface="Calibri"/>
              <a:cs typeface="Calibri"/>
            </a:endParaRPr>
          </a:p>
        </p:txBody>
      </p:sp>
    </p:spTree>
    <p:extLst>
      <p:ext uri="{BB962C8B-B14F-4D97-AF65-F5344CB8AC3E}">
        <p14:creationId xmlns:p14="http://schemas.microsoft.com/office/powerpoint/2010/main" val="378420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Vi </a:t>
            </a:r>
            <a:r>
              <a:rPr lang="en-US" dirty="0" err="1">
                <a:latin typeface="Calibri"/>
                <a:cs typeface="Calibri"/>
              </a:rPr>
              <a:t>har</a:t>
            </a:r>
            <a:r>
              <a:rPr lang="en-US" dirty="0">
                <a:latin typeface="Calibri"/>
                <a:cs typeface="Calibri"/>
              </a:rPr>
              <a:t> </a:t>
            </a:r>
            <a:r>
              <a:rPr lang="en-US" dirty="0" err="1">
                <a:latin typeface="Calibri"/>
                <a:cs typeface="Calibri"/>
              </a:rPr>
              <a:t>ofte</a:t>
            </a:r>
            <a:r>
              <a:rPr lang="en-US" dirty="0">
                <a:latin typeface="Calibri"/>
                <a:cs typeface="Calibri"/>
              </a:rPr>
              <a:t> </a:t>
            </a:r>
            <a:r>
              <a:rPr lang="en-US" dirty="0" err="1">
                <a:latin typeface="Calibri"/>
                <a:cs typeface="Calibri"/>
              </a:rPr>
              <a:t>en</a:t>
            </a:r>
            <a:r>
              <a:rPr lang="en-US" dirty="0">
                <a:latin typeface="Calibri"/>
                <a:cs typeface="Calibri"/>
              </a:rPr>
              <a:t> </a:t>
            </a:r>
            <a:r>
              <a:rPr lang="en-US" dirty="0" err="1">
                <a:latin typeface="Calibri"/>
                <a:cs typeface="Calibri"/>
              </a:rPr>
              <a:t>følelse</a:t>
            </a:r>
            <a:r>
              <a:rPr lang="en-US" dirty="0">
                <a:latin typeface="Calibri"/>
                <a:cs typeface="Calibri"/>
              </a:rPr>
              <a:t> </a:t>
            </a:r>
            <a:r>
              <a:rPr lang="en-US" dirty="0" err="1">
                <a:latin typeface="Calibri"/>
                <a:cs typeface="Calibri"/>
              </a:rPr>
              <a:t>af</a:t>
            </a:r>
            <a:r>
              <a:rPr lang="en-US" dirty="0">
                <a:latin typeface="Calibri"/>
                <a:cs typeface="Calibri"/>
              </a:rPr>
              <a:t>, at vi </a:t>
            </a:r>
            <a:r>
              <a:rPr lang="en-US" dirty="0" err="1">
                <a:latin typeface="Calibri"/>
                <a:cs typeface="Calibri"/>
              </a:rPr>
              <a:t>kan</a:t>
            </a:r>
            <a:r>
              <a:rPr lang="en-US" dirty="0">
                <a:latin typeface="Calibri"/>
                <a:cs typeface="Calibri"/>
              </a:rPr>
              <a:t> </a:t>
            </a:r>
            <a:r>
              <a:rPr lang="en-US" dirty="0" err="1">
                <a:latin typeface="Calibri"/>
                <a:cs typeface="Calibri"/>
              </a:rPr>
              <a:t>køre</a:t>
            </a:r>
            <a:r>
              <a:rPr lang="en-US" dirty="0">
                <a:latin typeface="Calibri"/>
                <a:cs typeface="Calibri"/>
              </a:rPr>
              <a:t> I </a:t>
            </a:r>
            <a:r>
              <a:rPr lang="en-US" dirty="0" err="1">
                <a:latin typeface="Calibri"/>
                <a:cs typeface="Calibri"/>
              </a:rPr>
              <a:t>samme</a:t>
            </a:r>
            <a:r>
              <a:rPr lang="en-US" dirty="0">
                <a:latin typeface="Calibri"/>
                <a:cs typeface="Calibri"/>
              </a:rPr>
              <a:t> tempo </a:t>
            </a:r>
            <a:r>
              <a:rPr lang="en-US" dirty="0" err="1">
                <a:latin typeface="Calibri"/>
                <a:cs typeface="Calibri"/>
              </a:rPr>
              <a:t>en</a:t>
            </a:r>
            <a:r>
              <a:rPr lang="en-US" dirty="0">
                <a:latin typeface="Calibri"/>
                <a:cs typeface="Calibri"/>
              </a:rPr>
              <a:t> </a:t>
            </a:r>
            <a:r>
              <a:rPr lang="en-US" dirty="0" err="1">
                <a:latin typeface="Calibri"/>
                <a:cs typeface="Calibri"/>
              </a:rPr>
              <a:t>hel</a:t>
            </a:r>
            <a:r>
              <a:rPr lang="en-US" dirty="0">
                <a:latin typeface="Calibri"/>
                <a:cs typeface="Calibri"/>
              </a:rPr>
              <a:t> </a:t>
            </a:r>
            <a:r>
              <a:rPr lang="en-US" dirty="0" err="1">
                <a:latin typeface="Calibri"/>
                <a:cs typeface="Calibri"/>
              </a:rPr>
              <a:t>dag</a:t>
            </a:r>
            <a:r>
              <a:rPr lang="en-US" dirty="0">
                <a:latin typeface="Calibri"/>
                <a:cs typeface="Calibri"/>
              </a:rPr>
              <a:t>, men det </a:t>
            </a:r>
            <a:r>
              <a:rPr lang="en-US" dirty="0" err="1">
                <a:latin typeface="Calibri"/>
                <a:cs typeface="Calibri"/>
              </a:rPr>
              <a:t>kan</a:t>
            </a:r>
            <a:r>
              <a:rPr lang="en-US" dirty="0">
                <a:latin typeface="Calibri"/>
                <a:cs typeface="Calibri"/>
              </a:rPr>
              <a:t> vi </a:t>
            </a:r>
            <a:r>
              <a:rPr lang="en-US" dirty="0" err="1">
                <a:latin typeface="Calibri"/>
                <a:cs typeface="Calibri"/>
              </a:rPr>
              <a:t>ikke</a:t>
            </a:r>
            <a:r>
              <a:rPr lang="en-US" dirty="0">
                <a:latin typeface="Calibri"/>
                <a:cs typeface="Calibri"/>
              </a:rPr>
              <a:t>. </a:t>
            </a:r>
            <a:r>
              <a:rPr lang="en-US" dirty="0" err="1">
                <a:latin typeface="Calibri"/>
                <a:cs typeface="Calibri"/>
              </a:rPr>
              <a:t>Hjernen</a:t>
            </a:r>
            <a:r>
              <a:rPr lang="en-US" dirty="0">
                <a:latin typeface="Calibri"/>
                <a:cs typeface="Calibri"/>
              </a:rPr>
              <a:t> </a:t>
            </a:r>
            <a:r>
              <a:rPr lang="en-US" dirty="0" err="1">
                <a:latin typeface="Calibri"/>
                <a:cs typeface="Calibri"/>
              </a:rPr>
              <a:t>har</a:t>
            </a:r>
            <a:r>
              <a:rPr lang="en-US" dirty="0">
                <a:latin typeface="Calibri"/>
                <a:cs typeface="Calibri"/>
              </a:rPr>
              <a:t> </a:t>
            </a:r>
            <a:r>
              <a:rPr lang="en-US" dirty="0" err="1">
                <a:latin typeface="Calibri"/>
                <a:cs typeface="Calibri"/>
              </a:rPr>
              <a:t>brug</a:t>
            </a:r>
            <a:r>
              <a:rPr lang="en-US" dirty="0">
                <a:latin typeface="Calibri"/>
                <a:cs typeface="Calibri"/>
              </a:rPr>
              <a:t> for </a:t>
            </a:r>
            <a:r>
              <a:rPr lang="en-US" dirty="0" err="1">
                <a:latin typeface="Calibri"/>
                <a:cs typeface="Calibri"/>
              </a:rPr>
              <a:t>hvile</a:t>
            </a:r>
            <a:r>
              <a:rPr lang="en-US" dirty="0">
                <a:latin typeface="Calibri"/>
                <a:cs typeface="Calibri"/>
              </a:rPr>
              <a:t>. </a:t>
            </a:r>
            <a:r>
              <a:rPr lang="en-US" dirty="0" err="1">
                <a:latin typeface="Calibri"/>
                <a:cs typeface="Calibri"/>
              </a:rPr>
              <a:t>Hvor</a:t>
            </a:r>
            <a:r>
              <a:rPr lang="en-US" dirty="0">
                <a:latin typeface="Calibri"/>
                <a:cs typeface="Calibri"/>
              </a:rPr>
              <a:t> </a:t>
            </a:r>
            <a:r>
              <a:rPr lang="en-US" dirty="0" err="1">
                <a:latin typeface="Calibri"/>
                <a:cs typeface="Calibri"/>
              </a:rPr>
              <a:t>meget</a:t>
            </a:r>
            <a:r>
              <a:rPr lang="en-US" dirty="0">
                <a:latin typeface="Calibri"/>
                <a:cs typeface="Calibri"/>
              </a:rPr>
              <a:t> den </a:t>
            </a:r>
            <a:r>
              <a:rPr lang="en-US" dirty="0" err="1">
                <a:latin typeface="Calibri"/>
                <a:cs typeface="Calibri"/>
              </a:rPr>
              <a:t>har</a:t>
            </a:r>
            <a:r>
              <a:rPr lang="en-US" dirty="0">
                <a:latin typeface="Calibri"/>
                <a:cs typeface="Calibri"/>
              </a:rPr>
              <a:t> </a:t>
            </a:r>
            <a:r>
              <a:rPr lang="en-US" dirty="0" err="1">
                <a:latin typeface="Calibri"/>
                <a:cs typeface="Calibri"/>
              </a:rPr>
              <a:t>brug</a:t>
            </a:r>
            <a:r>
              <a:rPr lang="en-US" dirty="0">
                <a:latin typeface="Calibri"/>
                <a:cs typeface="Calibri"/>
              </a:rPr>
              <a:t> for </a:t>
            </a:r>
            <a:r>
              <a:rPr lang="en-US" dirty="0" err="1">
                <a:latin typeface="Calibri"/>
                <a:cs typeface="Calibri"/>
              </a:rPr>
              <a:t>svinger</a:t>
            </a:r>
            <a:r>
              <a:rPr lang="en-US" dirty="0">
                <a:latin typeface="Calibri"/>
                <a:cs typeface="Calibri"/>
              </a:rPr>
              <a:t> </a:t>
            </a:r>
            <a:r>
              <a:rPr lang="en-US" dirty="0" err="1">
                <a:latin typeface="Calibri"/>
                <a:cs typeface="Calibri"/>
              </a:rPr>
              <a:t>fra</a:t>
            </a:r>
            <a:r>
              <a:rPr lang="en-US" dirty="0">
                <a:latin typeface="Calibri"/>
                <a:cs typeface="Calibri"/>
              </a:rPr>
              <a:t> person </a:t>
            </a:r>
            <a:r>
              <a:rPr lang="en-US" dirty="0" err="1">
                <a:latin typeface="Calibri"/>
                <a:cs typeface="Calibri"/>
              </a:rPr>
              <a:t>til</a:t>
            </a:r>
            <a:r>
              <a:rPr lang="en-US" dirty="0">
                <a:latin typeface="Calibri"/>
                <a:cs typeface="Calibri"/>
              </a:rPr>
              <a:t> person, </a:t>
            </a:r>
            <a:r>
              <a:rPr lang="en-US" dirty="0" err="1">
                <a:latin typeface="Calibri"/>
                <a:cs typeface="Calibri"/>
              </a:rPr>
              <a:t>og</a:t>
            </a:r>
            <a:r>
              <a:rPr lang="en-US" dirty="0">
                <a:latin typeface="Calibri"/>
                <a:cs typeface="Calibri"/>
              </a:rPr>
              <a:t> </a:t>
            </a:r>
            <a:r>
              <a:rPr lang="en-US" dirty="0" err="1">
                <a:latin typeface="Calibri"/>
                <a:cs typeface="Calibri"/>
              </a:rPr>
              <a:t>fra</a:t>
            </a:r>
            <a:r>
              <a:rPr lang="en-US" dirty="0">
                <a:latin typeface="Calibri"/>
                <a:cs typeface="Calibri"/>
              </a:rPr>
              <a:t> </a:t>
            </a:r>
            <a:r>
              <a:rPr lang="en-US" dirty="0" err="1">
                <a:latin typeface="Calibri"/>
                <a:cs typeface="Calibri"/>
              </a:rPr>
              <a:t>dag</a:t>
            </a:r>
            <a:r>
              <a:rPr lang="en-US" dirty="0">
                <a:latin typeface="Calibri"/>
                <a:cs typeface="Calibri"/>
              </a:rPr>
              <a:t> </a:t>
            </a:r>
            <a:r>
              <a:rPr lang="en-US" dirty="0" err="1">
                <a:latin typeface="Calibri"/>
                <a:cs typeface="Calibri"/>
              </a:rPr>
              <a:t>til</a:t>
            </a:r>
            <a:r>
              <a:rPr lang="en-US" dirty="0">
                <a:latin typeface="Calibri"/>
                <a:cs typeface="Calibri"/>
              </a:rPr>
              <a:t> </a:t>
            </a:r>
            <a:r>
              <a:rPr lang="en-US" dirty="0" err="1">
                <a:latin typeface="Calibri"/>
                <a:cs typeface="Calibri"/>
              </a:rPr>
              <a:t>dag</a:t>
            </a:r>
            <a:r>
              <a:rPr lang="en-US" dirty="0">
                <a:latin typeface="Calibri"/>
                <a:cs typeface="Calibri"/>
              </a:rPr>
              <a:t>. Du </a:t>
            </a:r>
            <a:r>
              <a:rPr lang="en-US" dirty="0" err="1">
                <a:latin typeface="Calibri"/>
                <a:cs typeface="Calibri"/>
              </a:rPr>
              <a:t>må</a:t>
            </a:r>
            <a:r>
              <a:rPr lang="en-US" dirty="0">
                <a:latin typeface="Calibri"/>
                <a:cs typeface="Calibri"/>
              </a:rPr>
              <a:t> </a:t>
            </a:r>
            <a:r>
              <a:rPr lang="en-US" dirty="0" err="1">
                <a:latin typeface="Calibri"/>
                <a:cs typeface="Calibri"/>
              </a:rPr>
              <a:t>finde</a:t>
            </a:r>
            <a:r>
              <a:rPr lang="en-US" dirty="0">
                <a:latin typeface="Calibri"/>
                <a:cs typeface="Calibri"/>
              </a:rPr>
              <a:t> din </a:t>
            </a:r>
            <a:r>
              <a:rPr lang="en-US" dirty="0" err="1">
                <a:latin typeface="Calibri"/>
                <a:cs typeface="Calibri"/>
              </a:rPr>
              <a:t>egen</a:t>
            </a:r>
            <a:r>
              <a:rPr lang="en-US" dirty="0">
                <a:latin typeface="Calibri"/>
                <a:cs typeface="Calibri"/>
              </a:rPr>
              <a:t> </a:t>
            </a:r>
            <a:r>
              <a:rPr lang="en-US" dirty="0" err="1">
                <a:latin typeface="Calibri"/>
                <a:cs typeface="Calibri"/>
              </a:rPr>
              <a:t>rytme</a:t>
            </a:r>
            <a:r>
              <a:rPr lang="en-US" dirty="0">
                <a:latin typeface="Calibri"/>
                <a:cs typeface="Calibri"/>
              </a:rPr>
              <a:t>. </a:t>
            </a:r>
            <a:endParaRPr lang="en-US" dirty="0"/>
          </a:p>
          <a:p>
            <a:r>
              <a:rPr lang="en-US" dirty="0">
                <a:latin typeface="Calibri"/>
                <a:cs typeface="Calibri"/>
              </a:rPr>
              <a:t>Dette </a:t>
            </a:r>
            <a:r>
              <a:rPr lang="en-US" dirty="0" err="1">
                <a:latin typeface="Calibri"/>
                <a:cs typeface="Calibri"/>
              </a:rPr>
              <a:t>gælder</a:t>
            </a:r>
            <a:r>
              <a:rPr lang="en-US" dirty="0">
                <a:latin typeface="Calibri"/>
                <a:cs typeface="Calibri"/>
              </a:rPr>
              <a:t> I </a:t>
            </a:r>
            <a:r>
              <a:rPr lang="en-US" dirty="0" err="1">
                <a:latin typeface="Calibri"/>
                <a:cs typeface="Calibri"/>
              </a:rPr>
              <a:t>øvrigt</a:t>
            </a:r>
            <a:r>
              <a:rPr lang="en-US" dirty="0">
                <a:latin typeface="Calibri"/>
                <a:cs typeface="Calibri"/>
              </a:rPr>
              <a:t> </a:t>
            </a:r>
            <a:r>
              <a:rPr lang="en-US" dirty="0" err="1">
                <a:latin typeface="Calibri"/>
                <a:cs typeface="Calibri"/>
              </a:rPr>
              <a:t>både</a:t>
            </a:r>
            <a:r>
              <a:rPr lang="en-US" dirty="0">
                <a:latin typeface="Calibri"/>
                <a:cs typeface="Calibri"/>
              </a:rPr>
              <a:t> </a:t>
            </a:r>
            <a:r>
              <a:rPr lang="en-US" dirty="0" err="1">
                <a:latin typeface="Calibri"/>
                <a:cs typeface="Calibri"/>
              </a:rPr>
              <a:t>når</a:t>
            </a:r>
            <a:r>
              <a:rPr lang="en-US" dirty="0">
                <a:latin typeface="Calibri"/>
                <a:cs typeface="Calibri"/>
              </a:rPr>
              <a:t> du er her </a:t>
            </a:r>
            <a:r>
              <a:rPr lang="en-US" dirty="0" err="1">
                <a:latin typeface="Calibri"/>
                <a:cs typeface="Calibri"/>
              </a:rPr>
              <a:t>på</a:t>
            </a:r>
            <a:r>
              <a:rPr lang="en-US" dirty="0">
                <a:latin typeface="Calibri"/>
                <a:cs typeface="Calibri"/>
              </a:rPr>
              <a:t> </a:t>
            </a:r>
            <a:r>
              <a:rPr lang="en-US" dirty="0" err="1">
                <a:latin typeface="Calibri"/>
                <a:cs typeface="Calibri"/>
              </a:rPr>
              <a:t>kontoret</a:t>
            </a:r>
            <a:r>
              <a:rPr lang="en-US" dirty="0">
                <a:latin typeface="Calibri"/>
                <a:cs typeface="Calibri"/>
              </a:rPr>
              <a:t> </a:t>
            </a:r>
            <a:r>
              <a:rPr lang="en-US" dirty="0" err="1">
                <a:latin typeface="Calibri"/>
                <a:cs typeface="Calibri"/>
              </a:rPr>
              <a:t>og</a:t>
            </a:r>
            <a:r>
              <a:rPr lang="en-US" dirty="0">
                <a:latin typeface="Calibri"/>
                <a:cs typeface="Calibri"/>
              </a:rPr>
              <a:t> det </a:t>
            </a:r>
            <a:r>
              <a:rPr lang="en-US" dirty="0" err="1">
                <a:latin typeface="Calibri"/>
                <a:cs typeface="Calibri"/>
              </a:rPr>
              <a:t>gælder</a:t>
            </a:r>
            <a:r>
              <a:rPr lang="en-US" dirty="0">
                <a:latin typeface="Calibri"/>
                <a:cs typeface="Calibri"/>
              </a:rPr>
              <a:t> </a:t>
            </a:r>
            <a:r>
              <a:rPr lang="en-US" dirty="0" err="1">
                <a:latin typeface="Calibri"/>
                <a:cs typeface="Calibri"/>
              </a:rPr>
              <a:t>når</a:t>
            </a:r>
            <a:r>
              <a:rPr lang="en-US" dirty="0">
                <a:latin typeface="Calibri"/>
                <a:cs typeface="Calibri"/>
              </a:rPr>
              <a:t> du </a:t>
            </a:r>
            <a:r>
              <a:rPr lang="en-US" dirty="0" err="1">
                <a:latin typeface="Calibri"/>
                <a:cs typeface="Calibri"/>
              </a:rPr>
              <a:t>arbejder</a:t>
            </a:r>
            <a:r>
              <a:rPr lang="en-US" dirty="0">
                <a:latin typeface="Calibri"/>
                <a:cs typeface="Calibri"/>
              </a:rPr>
              <a:t> for dig </a:t>
            </a:r>
            <a:r>
              <a:rPr lang="en-US" dirty="0" err="1">
                <a:latin typeface="Calibri"/>
                <a:cs typeface="Calibri"/>
              </a:rPr>
              <a:t>selv</a:t>
            </a:r>
            <a:r>
              <a:rPr lang="en-US" dirty="0">
                <a:latin typeface="Calibri"/>
                <a:cs typeface="Calibri"/>
              </a:rPr>
              <a:t> </a:t>
            </a:r>
            <a:r>
              <a:rPr lang="en-US" dirty="0" err="1">
                <a:latin typeface="Calibri"/>
                <a:cs typeface="Calibri"/>
              </a:rPr>
              <a:t>hjemme</a:t>
            </a:r>
            <a:r>
              <a:rPr lang="en-US" dirty="0">
                <a:latin typeface="Calibri"/>
                <a:cs typeface="Calibri"/>
              </a:rPr>
              <a:t>. Lav </a:t>
            </a:r>
            <a:r>
              <a:rPr lang="en-US" dirty="0" err="1">
                <a:latin typeface="Calibri"/>
                <a:cs typeface="Calibri"/>
              </a:rPr>
              <a:t>eventuel</a:t>
            </a:r>
            <a:r>
              <a:rPr lang="en-US" dirty="0">
                <a:latin typeface="Calibri"/>
                <a:cs typeface="Calibri"/>
              </a:rPr>
              <a:t> </a:t>
            </a:r>
            <a:r>
              <a:rPr lang="en-US" dirty="0" err="1">
                <a:latin typeface="Calibri"/>
                <a:cs typeface="Calibri"/>
              </a:rPr>
              <a:t>aftale</a:t>
            </a:r>
            <a:r>
              <a:rPr lang="en-US" dirty="0">
                <a:latin typeface="Calibri"/>
                <a:cs typeface="Calibri"/>
              </a:rPr>
              <a:t> med </a:t>
            </a:r>
            <a:r>
              <a:rPr lang="en-US" dirty="0" err="1">
                <a:latin typeface="Calibri"/>
                <a:cs typeface="Calibri"/>
              </a:rPr>
              <a:t>en</a:t>
            </a:r>
            <a:r>
              <a:rPr lang="en-US" dirty="0">
                <a:latin typeface="Calibri"/>
                <a:cs typeface="Calibri"/>
              </a:rPr>
              <a:t> </a:t>
            </a:r>
            <a:r>
              <a:rPr lang="en-US" dirty="0" err="1">
                <a:latin typeface="Calibri"/>
                <a:cs typeface="Calibri"/>
              </a:rPr>
              <a:t>kollega</a:t>
            </a:r>
            <a:r>
              <a:rPr lang="en-US" dirty="0">
                <a:latin typeface="Calibri"/>
                <a:cs typeface="Calibri"/>
              </a:rPr>
              <a:t> om </a:t>
            </a:r>
            <a:r>
              <a:rPr lang="en-US" dirty="0" err="1">
                <a:latin typeface="Calibri"/>
                <a:cs typeface="Calibri"/>
              </a:rPr>
              <a:t>små</a:t>
            </a:r>
            <a:r>
              <a:rPr lang="en-US" dirty="0">
                <a:latin typeface="Calibri"/>
                <a:cs typeface="Calibri"/>
              </a:rPr>
              <a:t> pauser </a:t>
            </a:r>
            <a:r>
              <a:rPr lang="en-US" dirty="0" err="1">
                <a:latin typeface="Calibri"/>
                <a:cs typeface="Calibri"/>
              </a:rPr>
              <a:t>væk</a:t>
            </a:r>
            <a:r>
              <a:rPr lang="en-US" dirty="0">
                <a:latin typeface="Calibri"/>
                <a:cs typeface="Calibri"/>
              </a:rPr>
              <a:t> </a:t>
            </a:r>
            <a:r>
              <a:rPr lang="en-US" dirty="0" err="1">
                <a:latin typeface="Calibri"/>
                <a:cs typeface="Calibri"/>
              </a:rPr>
              <a:t>fra</a:t>
            </a:r>
            <a:r>
              <a:rPr lang="en-US" dirty="0">
                <a:latin typeface="Calibri"/>
                <a:cs typeface="Calibri"/>
              </a:rPr>
              <a:t> </a:t>
            </a:r>
            <a:r>
              <a:rPr lang="en-US" dirty="0" err="1">
                <a:latin typeface="Calibri"/>
                <a:cs typeface="Calibri"/>
              </a:rPr>
              <a:t>skærmen</a:t>
            </a:r>
            <a:r>
              <a:rPr lang="en-US" dirty="0">
                <a:latin typeface="Calibri"/>
                <a:cs typeface="Calibri"/>
              </a:rPr>
              <a:t>. Igen </a:t>
            </a:r>
            <a:r>
              <a:rPr lang="en-US" dirty="0" err="1">
                <a:latin typeface="Calibri"/>
                <a:cs typeface="Calibri"/>
              </a:rPr>
              <a:t>både</a:t>
            </a:r>
            <a:r>
              <a:rPr lang="en-US" dirty="0">
                <a:latin typeface="Calibri"/>
                <a:cs typeface="Calibri"/>
              </a:rPr>
              <a:t> </a:t>
            </a:r>
            <a:r>
              <a:rPr lang="en-US" dirty="0" err="1">
                <a:latin typeface="Calibri"/>
                <a:cs typeface="Calibri"/>
              </a:rPr>
              <a:t>hjemme</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på</a:t>
            </a:r>
            <a:r>
              <a:rPr lang="en-US" dirty="0">
                <a:latin typeface="Calibri"/>
                <a:cs typeface="Calibri"/>
              </a:rPr>
              <a:t> </a:t>
            </a:r>
            <a:r>
              <a:rPr lang="en-US" dirty="0" err="1">
                <a:latin typeface="Calibri"/>
                <a:cs typeface="Calibri"/>
              </a:rPr>
              <a:t>kontoret</a:t>
            </a:r>
            <a:r>
              <a:rPr lang="en-US" dirty="0">
                <a:latin typeface="Calibri"/>
                <a:cs typeface="Calibri"/>
              </a:rPr>
              <a:t>. </a:t>
            </a:r>
            <a:endParaRPr lang="en-US" dirty="0"/>
          </a:p>
        </p:txBody>
      </p:sp>
    </p:spTree>
    <p:extLst>
      <p:ext uri="{BB962C8B-B14F-4D97-AF65-F5344CB8AC3E}">
        <p14:creationId xmlns:p14="http://schemas.microsoft.com/office/powerpoint/2010/main" val="4100867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Lad </a:t>
            </a:r>
            <a:r>
              <a:rPr lang="en-US" err="1">
                <a:latin typeface="Calibri"/>
                <a:cs typeface="Calibri"/>
              </a:rPr>
              <a:t>os</a:t>
            </a:r>
            <a:r>
              <a:rPr lang="en-US" dirty="0">
                <a:latin typeface="Calibri"/>
                <a:cs typeface="Calibri"/>
              </a:rPr>
              <a:t> rose </a:t>
            </a:r>
            <a:r>
              <a:rPr lang="en-US" err="1">
                <a:latin typeface="Calibri"/>
                <a:cs typeface="Calibri"/>
              </a:rPr>
              <a:t>hinanden</a:t>
            </a:r>
            <a:r>
              <a:rPr lang="en-US" dirty="0">
                <a:latin typeface="Calibri"/>
                <a:cs typeface="Calibri"/>
              </a:rPr>
              <a:t> </a:t>
            </a:r>
            <a:r>
              <a:rPr lang="en-US" err="1">
                <a:latin typeface="Calibri"/>
                <a:cs typeface="Calibri"/>
              </a:rPr>
              <a:t>noget</a:t>
            </a:r>
            <a:r>
              <a:rPr lang="en-US" dirty="0">
                <a:latin typeface="Calibri"/>
                <a:cs typeface="Calibri"/>
              </a:rPr>
              <a:t> mere, men husk nu </a:t>
            </a:r>
            <a:r>
              <a:rPr lang="en-US" dirty="0" err="1">
                <a:latin typeface="Calibri"/>
                <a:cs typeface="Calibri"/>
              </a:rPr>
              <a:t>også</a:t>
            </a:r>
            <a:r>
              <a:rPr lang="en-US" dirty="0">
                <a:latin typeface="Calibri"/>
                <a:cs typeface="Calibri"/>
              </a:rPr>
              <a:t> at rose dig </a:t>
            </a:r>
            <a:r>
              <a:rPr lang="en-US" dirty="0" err="1">
                <a:latin typeface="Calibri"/>
                <a:cs typeface="Calibri"/>
              </a:rPr>
              <a:t>selv</a:t>
            </a:r>
            <a:r>
              <a:rPr lang="en-US" dirty="0">
                <a:latin typeface="Calibri"/>
                <a:cs typeface="Calibri"/>
              </a:rPr>
              <a:t>. Det er </a:t>
            </a:r>
            <a:r>
              <a:rPr lang="en-US" dirty="0" err="1">
                <a:latin typeface="Calibri"/>
                <a:cs typeface="Calibri"/>
              </a:rPr>
              <a:t>en</a:t>
            </a:r>
            <a:r>
              <a:rPr lang="en-US" dirty="0">
                <a:latin typeface="Calibri"/>
                <a:cs typeface="Calibri"/>
              </a:rPr>
              <a:t> </a:t>
            </a:r>
            <a:r>
              <a:rPr lang="en-US" dirty="0" err="1">
                <a:latin typeface="Calibri"/>
                <a:cs typeface="Calibri"/>
              </a:rPr>
              <a:t>vigtig</a:t>
            </a:r>
            <a:r>
              <a:rPr lang="en-US" dirty="0">
                <a:latin typeface="Calibri"/>
                <a:cs typeface="Calibri"/>
              </a:rPr>
              <a:t> "</a:t>
            </a:r>
            <a:r>
              <a:rPr lang="en-US" dirty="0" err="1">
                <a:latin typeface="Calibri"/>
                <a:cs typeface="Calibri"/>
              </a:rPr>
              <a:t>detalje</a:t>
            </a:r>
            <a:r>
              <a:rPr lang="en-US" dirty="0">
                <a:latin typeface="Calibri"/>
                <a:cs typeface="Calibri"/>
              </a:rPr>
              <a:t>". </a:t>
            </a:r>
            <a:r>
              <a:rPr lang="en-US" dirty="0" err="1">
                <a:latin typeface="Calibri"/>
                <a:cs typeface="Calibri"/>
              </a:rPr>
              <a:t>Øvelsen</a:t>
            </a:r>
            <a:r>
              <a:rPr lang="en-US" dirty="0">
                <a:latin typeface="Calibri"/>
                <a:cs typeface="Calibri"/>
              </a:rPr>
              <a:t> </a:t>
            </a:r>
            <a:r>
              <a:rPr lang="en-US" dirty="0" err="1">
                <a:latin typeface="Calibri"/>
                <a:cs typeface="Calibri"/>
              </a:rPr>
              <a:t>fra</a:t>
            </a:r>
            <a:r>
              <a:rPr lang="en-US" dirty="0">
                <a:latin typeface="Calibri"/>
                <a:cs typeface="Calibri"/>
              </a:rPr>
              <a:t> </a:t>
            </a:r>
            <a:r>
              <a:rPr lang="en-US" dirty="0" err="1">
                <a:latin typeface="Calibri"/>
                <a:cs typeface="Calibri"/>
              </a:rPr>
              <a:t>før</a:t>
            </a:r>
            <a:r>
              <a:rPr lang="en-US" dirty="0">
                <a:latin typeface="Calibri"/>
                <a:cs typeface="Calibri"/>
              </a:rPr>
              <a:t> med </a:t>
            </a:r>
            <a:r>
              <a:rPr lang="en-US" dirty="0" err="1">
                <a:latin typeface="Calibri"/>
                <a:cs typeface="Calibri"/>
              </a:rPr>
              <a:t>tre</a:t>
            </a:r>
            <a:r>
              <a:rPr lang="en-US" dirty="0">
                <a:latin typeface="Calibri"/>
                <a:cs typeface="Calibri"/>
              </a:rPr>
              <a:t> </a:t>
            </a:r>
            <a:r>
              <a:rPr lang="en-US" dirty="0" err="1">
                <a:latin typeface="Calibri"/>
                <a:cs typeface="Calibri"/>
              </a:rPr>
              <a:t>opgaver</a:t>
            </a:r>
            <a:r>
              <a:rPr lang="en-US" dirty="0">
                <a:latin typeface="Calibri"/>
                <a:cs typeface="Calibri"/>
              </a:rPr>
              <a:t> er </a:t>
            </a:r>
            <a:r>
              <a:rPr lang="en-US" dirty="0" err="1">
                <a:latin typeface="Calibri"/>
                <a:cs typeface="Calibri"/>
              </a:rPr>
              <a:t>en</a:t>
            </a:r>
            <a:r>
              <a:rPr lang="en-US" dirty="0">
                <a:latin typeface="Calibri"/>
                <a:cs typeface="Calibri"/>
              </a:rPr>
              <a:t> </a:t>
            </a:r>
            <a:r>
              <a:rPr lang="en-US" dirty="0" err="1">
                <a:latin typeface="Calibri"/>
                <a:cs typeface="Calibri"/>
              </a:rPr>
              <a:t>rigtig</a:t>
            </a:r>
            <a:r>
              <a:rPr lang="en-US" dirty="0">
                <a:latin typeface="Calibri"/>
                <a:cs typeface="Calibri"/>
              </a:rPr>
              <a:t> god </a:t>
            </a:r>
            <a:r>
              <a:rPr lang="en-US" dirty="0" err="1">
                <a:latin typeface="Calibri"/>
                <a:cs typeface="Calibri"/>
              </a:rPr>
              <a:t>måde</a:t>
            </a:r>
            <a:r>
              <a:rPr lang="en-US" dirty="0">
                <a:latin typeface="Calibri"/>
                <a:cs typeface="Calibri"/>
              </a:rPr>
              <a:t> at </a:t>
            </a:r>
            <a:r>
              <a:rPr lang="en-US" dirty="0" err="1">
                <a:latin typeface="Calibri"/>
                <a:cs typeface="Calibri"/>
              </a:rPr>
              <a:t>måle</a:t>
            </a:r>
            <a:r>
              <a:rPr lang="en-US" dirty="0">
                <a:latin typeface="Calibri"/>
                <a:cs typeface="Calibri"/>
              </a:rPr>
              <a:t> </a:t>
            </a:r>
            <a:r>
              <a:rPr lang="en-US" dirty="0" err="1">
                <a:latin typeface="Calibri"/>
                <a:cs typeface="Calibri"/>
              </a:rPr>
              <a:t>hvad</a:t>
            </a:r>
            <a:r>
              <a:rPr lang="en-US" dirty="0">
                <a:latin typeface="Calibri"/>
                <a:cs typeface="Calibri"/>
              </a:rPr>
              <a:t> du </a:t>
            </a:r>
            <a:r>
              <a:rPr lang="en-US" dirty="0" err="1">
                <a:latin typeface="Calibri"/>
                <a:cs typeface="Calibri"/>
              </a:rPr>
              <a:t>får</a:t>
            </a:r>
            <a:r>
              <a:rPr lang="en-US" dirty="0">
                <a:latin typeface="Calibri"/>
                <a:cs typeface="Calibri"/>
              </a:rPr>
              <a:t> </a:t>
            </a:r>
            <a:r>
              <a:rPr lang="en-US" dirty="0" err="1">
                <a:latin typeface="Calibri"/>
                <a:cs typeface="Calibri"/>
              </a:rPr>
              <a:t>nået</a:t>
            </a:r>
            <a:r>
              <a:rPr lang="en-US" dirty="0">
                <a:latin typeface="Calibri"/>
                <a:cs typeface="Calibri"/>
              </a:rPr>
              <a:t>. </a:t>
            </a:r>
            <a:endParaRPr lang="en-US"/>
          </a:p>
          <a:p>
            <a:endParaRPr lang="en-US" dirty="0">
              <a:latin typeface="Calibri"/>
              <a:cs typeface="Calibri"/>
            </a:endParaRPr>
          </a:p>
          <a:p>
            <a:r>
              <a:rPr lang="en-US" dirty="0">
                <a:latin typeface="Calibri"/>
                <a:cs typeface="Calibri"/>
              </a:rPr>
              <a:t>En </a:t>
            </a:r>
            <a:r>
              <a:rPr lang="en-US" dirty="0" err="1">
                <a:latin typeface="Calibri"/>
                <a:cs typeface="Calibri"/>
              </a:rPr>
              <a:t>anden</a:t>
            </a:r>
            <a:r>
              <a:rPr lang="en-US" dirty="0">
                <a:latin typeface="Calibri"/>
                <a:cs typeface="Calibri"/>
              </a:rPr>
              <a:t> </a:t>
            </a:r>
            <a:r>
              <a:rPr lang="en-US" dirty="0" err="1">
                <a:latin typeface="Calibri"/>
                <a:cs typeface="Calibri"/>
              </a:rPr>
              <a:t>metode</a:t>
            </a:r>
            <a:r>
              <a:rPr lang="en-US" dirty="0">
                <a:latin typeface="Calibri"/>
                <a:cs typeface="Calibri"/>
              </a:rPr>
              <a:t> at give sig </a:t>
            </a:r>
            <a:r>
              <a:rPr lang="en-US" dirty="0" err="1">
                <a:latin typeface="Calibri"/>
                <a:cs typeface="Calibri"/>
              </a:rPr>
              <a:t>selv</a:t>
            </a:r>
            <a:r>
              <a:rPr lang="en-US" dirty="0">
                <a:latin typeface="Calibri"/>
                <a:cs typeface="Calibri"/>
              </a:rPr>
              <a:t> </a:t>
            </a:r>
            <a:r>
              <a:rPr lang="en-US" dirty="0" err="1">
                <a:latin typeface="Calibri"/>
                <a:cs typeface="Calibri"/>
              </a:rPr>
              <a:t>ros</a:t>
            </a:r>
            <a:r>
              <a:rPr lang="en-US" dirty="0">
                <a:latin typeface="Calibri"/>
                <a:cs typeface="Calibri"/>
              </a:rPr>
              <a:t> </a:t>
            </a:r>
            <a:r>
              <a:rPr lang="en-US" dirty="0" err="1">
                <a:latin typeface="Calibri"/>
                <a:cs typeface="Calibri"/>
              </a:rPr>
              <a:t>på</a:t>
            </a:r>
            <a:r>
              <a:rPr lang="en-US" dirty="0">
                <a:latin typeface="Calibri"/>
                <a:cs typeface="Calibri"/>
              </a:rPr>
              <a:t>, er at </a:t>
            </a:r>
            <a:r>
              <a:rPr lang="en-US" dirty="0" err="1">
                <a:latin typeface="Calibri"/>
                <a:cs typeface="Calibri"/>
              </a:rPr>
              <a:t>hver</a:t>
            </a:r>
            <a:r>
              <a:rPr lang="en-US" dirty="0">
                <a:latin typeface="Calibri"/>
                <a:cs typeface="Calibri"/>
              </a:rPr>
              <a:t> </a:t>
            </a:r>
            <a:r>
              <a:rPr lang="en-US" dirty="0" err="1">
                <a:latin typeface="Calibri"/>
                <a:cs typeface="Calibri"/>
              </a:rPr>
              <a:t>dag</a:t>
            </a:r>
            <a:r>
              <a:rPr lang="en-US" dirty="0">
                <a:latin typeface="Calibri"/>
                <a:cs typeface="Calibri"/>
              </a:rPr>
              <a:t> </a:t>
            </a:r>
            <a:r>
              <a:rPr lang="en-US" dirty="0" err="1">
                <a:latin typeface="Calibri"/>
                <a:cs typeface="Calibri"/>
              </a:rPr>
              <a:t>skrive</a:t>
            </a:r>
            <a:r>
              <a:rPr lang="en-US" dirty="0">
                <a:latin typeface="Calibri"/>
                <a:cs typeface="Calibri"/>
              </a:rPr>
              <a:t> de </a:t>
            </a:r>
            <a:r>
              <a:rPr lang="en-US" dirty="0" err="1">
                <a:latin typeface="Calibri"/>
                <a:cs typeface="Calibri"/>
              </a:rPr>
              <a:t>tre</a:t>
            </a:r>
            <a:r>
              <a:rPr lang="en-US" dirty="0">
                <a:latin typeface="Calibri"/>
                <a:cs typeface="Calibri"/>
              </a:rPr>
              <a:t> </a:t>
            </a:r>
            <a:r>
              <a:rPr lang="en-US" dirty="0" err="1">
                <a:latin typeface="Calibri"/>
                <a:cs typeface="Calibri"/>
              </a:rPr>
              <a:t>bedste</a:t>
            </a:r>
            <a:r>
              <a:rPr lang="en-US" dirty="0">
                <a:latin typeface="Calibri"/>
                <a:cs typeface="Calibri"/>
              </a:rPr>
              <a:t> ting </a:t>
            </a:r>
            <a:r>
              <a:rPr lang="en-US" dirty="0" err="1">
                <a:latin typeface="Calibri"/>
                <a:cs typeface="Calibri"/>
              </a:rPr>
              <a:t>ved</a:t>
            </a:r>
            <a:r>
              <a:rPr lang="en-US" dirty="0">
                <a:latin typeface="Calibri"/>
                <a:cs typeface="Calibri"/>
              </a:rPr>
              <a:t> </a:t>
            </a:r>
            <a:r>
              <a:rPr lang="en-US" dirty="0" err="1">
                <a:latin typeface="Calibri"/>
                <a:cs typeface="Calibri"/>
              </a:rPr>
              <a:t>dagen</a:t>
            </a:r>
            <a:r>
              <a:rPr lang="en-US" dirty="0">
                <a:latin typeface="Calibri"/>
                <a:cs typeface="Calibri"/>
              </a:rPr>
              <a:t> </a:t>
            </a:r>
            <a:r>
              <a:rPr lang="en-US" dirty="0" err="1">
                <a:latin typeface="Calibri"/>
                <a:cs typeface="Calibri"/>
              </a:rPr>
              <a:t>ned</a:t>
            </a:r>
            <a:r>
              <a:rPr lang="en-US" dirty="0">
                <a:latin typeface="Calibri"/>
                <a:cs typeface="Calibri"/>
              </a:rPr>
              <a:t> </a:t>
            </a:r>
            <a:r>
              <a:rPr lang="en-US" dirty="0" err="1">
                <a:latin typeface="Calibri"/>
                <a:cs typeface="Calibri"/>
              </a:rPr>
              <a:t>på</a:t>
            </a:r>
            <a:r>
              <a:rPr lang="en-US" dirty="0">
                <a:latin typeface="Calibri"/>
                <a:cs typeface="Calibri"/>
              </a:rPr>
              <a:t> et </a:t>
            </a:r>
            <a:r>
              <a:rPr lang="en-US" dirty="0" err="1">
                <a:latin typeface="Calibri"/>
                <a:cs typeface="Calibri"/>
              </a:rPr>
              <a:t>stykke</a:t>
            </a:r>
            <a:r>
              <a:rPr lang="en-US" dirty="0">
                <a:latin typeface="Calibri"/>
                <a:cs typeface="Calibri"/>
              </a:rPr>
              <a:t> </a:t>
            </a:r>
            <a:r>
              <a:rPr lang="en-US" dirty="0" err="1">
                <a:latin typeface="Calibri"/>
                <a:cs typeface="Calibri"/>
              </a:rPr>
              <a:t>papir</a:t>
            </a:r>
            <a:r>
              <a:rPr lang="en-US" dirty="0">
                <a:latin typeface="Calibri"/>
                <a:cs typeface="Calibri"/>
              </a:rPr>
              <a:t>, </a:t>
            </a:r>
            <a:r>
              <a:rPr lang="en-US" dirty="0" err="1">
                <a:latin typeface="Calibri"/>
                <a:cs typeface="Calibri"/>
              </a:rPr>
              <a:t>lige</a:t>
            </a:r>
            <a:r>
              <a:rPr lang="en-US" dirty="0">
                <a:latin typeface="Calibri"/>
                <a:cs typeface="Calibri"/>
              </a:rPr>
              <a:t> </a:t>
            </a:r>
            <a:r>
              <a:rPr lang="en-US" dirty="0" err="1">
                <a:latin typeface="Calibri"/>
                <a:cs typeface="Calibri"/>
              </a:rPr>
              <a:t>inden</a:t>
            </a:r>
            <a:r>
              <a:rPr lang="en-US" dirty="0">
                <a:latin typeface="Calibri"/>
                <a:cs typeface="Calibri"/>
              </a:rPr>
              <a:t> du </a:t>
            </a:r>
            <a:r>
              <a:rPr lang="en-US" dirty="0" err="1">
                <a:latin typeface="Calibri"/>
                <a:cs typeface="Calibri"/>
              </a:rPr>
              <a:t>går</a:t>
            </a:r>
            <a:r>
              <a:rPr lang="en-US" dirty="0">
                <a:latin typeface="Calibri"/>
                <a:cs typeface="Calibri"/>
              </a:rPr>
              <a:t> </a:t>
            </a:r>
            <a:r>
              <a:rPr lang="en-US" dirty="0" err="1">
                <a:latin typeface="Calibri"/>
                <a:cs typeface="Calibri"/>
              </a:rPr>
              <a:t>hjem</a:t>
            </a:r>
            <a:r>
              <a:rPr lang="en-US" dirty="0">
                <a:latin typeface="Calibri"/>
                <a:cs typeface="Calibri"/>
              </a:rPr>
              <a:t>. </a:t>
            </a:r>
            <a:r>
              <a:rPr lang="en-US" dirty="0" err="1">
                <a:latin typeface="Calibri"/>
                <a:cs typeface="Calibri"/>
              </a:rPr>
              <a:t>Gør</a:t>
            </a:r>
            <a:r>
              <a:rPr lang="en-US" dirty="0">
                <a:latin typeface="Calibri"/>
                <a:cs typeface="Calibri"/>
              </a:rPr>
              <a:t> det </a:t>
            </a:r>
            <a:r>
              <a:rPr lang="en-US" dirty="0" err="1">
                <a:latin typeface="Calibri"/>
                <a:cs typeface="Calibri"/>
              </a:rPr>
              <a:t>hver</a:t>
            </a:r>
            <a:r>
              <a:rPr lang="en-US" dirty="0">
                <a:latin typeface="Calibri"/>
                <a:cs typeface="Calibri"/>
              </a:rPr>
              <a:t> </a:t>
            </a:r>
            <a:r>
              <a:rPr lang="en-US" dirty="0" err="1">
                <a:latin typeface="Calibri"/>
                <a:cs typeface="Calibri"/>
              </a:rPr>
              <a:t>dag</a:t>
            </a:r>
            <a:r>
              <a:rPr lang="en-US" dirty="0">
                <a:latin typeface="Calibri"/>
                <a:cs typeface="Calibri"/>
              </a:rPr>
              <a:t>, </a:t>
            </a:r>
            <a:r>
              <a:rPr lang="en-US" dirty="0" err="1">
                <a:latin typeface="Calibri"/>
                <a:cs typeface="Calibri"/>
              </a:rPr>
              <a:t>og</a:t>
            </a:r>
            <a:r>
              <a:rPr lang="en-US" dirty="0">
                <a:latin typeface="Calibri"/>
                <a:cs typeface="Calibri"/>
              </a:rPr>
              <a:t> </a:t>
            </a:r>
            <a:r>
              <a:rPr lang="en-US" dirty="0" err="1">
                <a:latin typeface="Calibri"/>
                <a:cs typeface="Calibri"/>
              </a:rPr>
              <a:t>pludselig</a:t>
            </a:r>
            <a:r>
              <a:rPr lang="en-US" dirty="0">
                <a:latin typeface="Calibri"/>
                <a:cs typeface="Calibri"/>
              </a:rPr>
              <a:t> </a:t>
            </a:r>
            <a:r>
              <a:rPr lang="en-US" dirty="0" err="1">
                <a:latin typeface="Calibri"/>
                <a:cs typeface="Calibri"/>
              </a:rPr>
              <a:t>synliggør</a:t>
            </a:r>
            <a:r>
              <a:rPr lang="en-US" dirty="0">
                <a:latin typeface="Calibri"/>
                <a:cs typeface="Calibri"/>
              </a:rPr>
              <a:t> du for dig </a:t>
            </a:r>
            <a:r>
              <a:rPr lang="en-US" dirty="0" err="1">
                <a:latin typeface="Calibri"/>
                <a:cs typeface="Calibri"/>
              </a:rPr>
              <a:t>selv</a:t>
            </a:r>
            <a:r>
              <a:rPr lang="en-US" dirty="0">
                <a:latin typeface="Calibri"/>
                <a:cs typeface="Calibri"/>
              </a:rPr>
              <a:t>, </a:t>
            </a:r>
          </a:p>
          <a:p>
            <a:r>
              <a:rPr lang="en-US" dirty="0" err="1">
                <a:latin typeface="Calibri"/>
                <a:cs typeface="Calibri"/>
              </a:rPr>
              <a:t>Hvad</a:t>
            </a:r>
            <a:r>
              <a:rPr lang="en-US" dirty="0">
                <a:latin typeface="Calibri"/>
                <a:cs typeface="Calibri"/>
              </a:rPr>
              <a:t> du </a:t>
            </a:r>
            <a:r>
              <a:rPr lang="en-US" dirty="0" err="1">
                <a:latin typeface="Calibri"/>
                <a:cs typeface="Calibri"/>
              </a:rPr>
              <a:t>har</a:t>
            </a:r>
            <a:r>
              <a:rPr lang="en-US" dirty="0">
                <a:latin typeface="Calibri"/>
                <a:cs typeface="Calibri"/>
              </a:rPr>
              <a:t> </a:t>
            </a:r>
            <a:r>
              <a:rPr lang="en-US" dirty="0" err="1">
                <a:latin typeface="Calibri"/>
                <a:cs typeface="Calibri"/>
              </a:rPr>
              <a:t>brugt</a:t>
            </a:r>
            <a:r>
              <a:rPr lang="en-US" dirty="0">
                <a:latin typeface="Calibri"/>
                <a:cs typeface="Calibri"/>
              </a:rPr>
              <a:t> din </a:t>
            </a:r>
            <a:r>
              <a:rPr lang="en-US" dirty="0" err="1">
                <a:latin typeface="Calibri"/>
                <a:cs typeface="Calibri"/>
              </a:rPr>
              <a:t>arbejdstid</a:t>
            </a:r>
            <a:r>
              <a:rPr lang="en-US" dirty="0">
                <a:latin typeface="Calibri"/>
                <a:cs typeface="Calibri"/>
              </a:rPr>
              <a:t> </a:t>
            </a:r>
            <a:r>
              <a:rPr lang="en-US" dirty="0" err="1">
                <a:latin typeface="Calibri"/>
                <a:cs typeface="Calibri"/>
              </a:rPr>
              <a:t>på</a:t>
            </a:r>
            <a:r>
              <a:rPr lang="en-US" dirty="0">
                <a:latin typeface="Calibri"/>
                <a:cs typeface="Calibri"/>
              </a:rPr>
              <a:t>. Det </a:t>
            </a:r>
            <a:r>
              <a:rPr lang="en-US" dirty="0" err="1">
                <a:latin typeface="Calibri"/>
                <a:cs typeface="Calibri"/>
              </a:rPr>
              <a:t>virker</a:t>
            </a:r>
            <a:r>
              <a:rPr lang="en-US" dirty="0">
                <a:latin typeface="Calibri"/>
                <a:cs typeface="Calibri"/>
              </a:rPr>
              <a:t>.!</a:t>
            </a:r>
          </a:p>
          <a:p>
            <a:endParaRPr lang="en-US"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310785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a:cs typeface="Calibri"/>
              </a:rPr>
              <a:t>Afhængig</a:t>
            </a:r>
            <a:r>
              <a:rPr lang="en-US" dirty="0">
                <a:latin typeface="Calibri"/>
                <a:cs typeface="Calibri"/>
              </a:rPr>
              <a:t> </a:t>
            </a:r>
            <a:r>
              <a:rPr lang="en-US" dirty="0" err="1">
                <a:latin typeface="Calibri"/>
                <a:cs typeface="Calibri"/>
              </a:rPr>
              <a:t>af</a:t>
            </a:r>
            <a:r>
              <a:rPr lang="en-US" dirty="0">
                <a:latin typeface="Calibri"/>
                <a:cs typeface="Calibri"/>
              </a:rPr>
              <a:t> den </a:t>
            </a:r>
            <a:r>
              <a:rPr lang="en-US" dirty="0" err="1">
                <a:latin typeface="Calibri"/>
                <a:cs typeface="Calibri"/>
              </a:rPr>
              <a:t>konkrete</a:t>
            </a:r>
            <a:r>
              <a:rPr lang="en-US" dirty="0">
                <a:latin typeface="Calibri"/>
                <a:cs typeface="Calibri"/>
              </a:rPr>
              <a:t> </a:t>
            </a:r>
            <a:r>
              <a:rPr lang="en-US" dirty="0" err="1">
                <a:latin typeface="Calibri"/>
                <a:cs typeface="Calibri"/>
              </a:rPr>
              <a:t>arbejdsopgave</a:t>
            </a:r>
            <a:r>
              <a:rPr lang="en-US" dirty="0">
                <a:latin typeface="Calibri"/>
                <a:cs typeface="Calibri"/>
              </a:rPr>
              <a:t>, </a:t>
            </a:r>
            <a:r>
              <a:rPr lang="en-US" dirty="0" err="1">
                <a:latin typeface="Calibri"/>
                <a:cs typeface="Calibri"/>
              </a:rPr>
              <a:t>kan</a:t>
            </a:r>
            <a:r>
              <a:rPr lang="en-US" dirty="0">
                <a:latin typeface="Calibri"/>
                <a:cs typeface="Calibri"/>
              </a:rPr>
              <a:t> det </a:t>
            </a:r>
            <a:r>
              <a:rPr lang="en-US" dirty="0" err="1">
                <a:latin typeface="Calibri"/>
                <a:cs typeface="Calibri"/>
              </a:rPr>
              <a:t>være</a:t>
            </a:r>
            <a:r>
              <a:rPr lang="en-US" dirty="0">
                <a:latin typeface="Calibri"/>
                <a:cs typeface="Calibri"/>
              </a:rPr>
              <a:t> at 80%'s </a:t>
            </a:r>
            <a:r>
              <a:rPr lang="en-US" dirty="0" err="1">
                <a:latin typeface="Calibri"/>
                <a:cs typeface="Calibri"/>
              </a:rPr>
              <a:t>opgaveløsning</a:t>
            </a:r>
            <a:r>
              <a:rPr lang="en-US" dirty="0">
                <a:latin typeface="Calibri"/>
                <a:cs typeface="Calibri"/>
              </a:rPr>
              <a:t> er </a:t>
            </a:r>
            <a:r>
              <a:rPr lang="en-US" dirty="0" err="1">
                <a:latin typeface="Calibri"/>
                <a:cs typeface="Calibri"/>
              </a:rPr>
              <a:t>godt</a:t>
            </a:r>
            <a:r>
              <a:rPr lang="en-US" dirty="0">
                <a:latin typeface="Calibri"/>
                <a:cs typeface="Calibri"/>
              </a:rPr>
              <a:t> </a:t>
            </a:r>
            <a:r>
              <a:rPr lang="en-US" dirty="0" err="1">
                <a:latin typeface="Calibri"/>
                <a:cs typeface="Calibri"/>
              </a:rPr>
              <a:t>nok</a:t>
            </a:r>
            <a:r>
              <a:rPr lang="en-US" dirty="0">
                <a:latin typeface="Calibri"/>
                <a:cs typeface="Calibri"/>
              </a:rPr>
              <a:t>. Alt </a:t>
            </a:r>
            <a:r>
              <a:rPr lang="en-US" dirty="0" err="1">
                <a:latin typeface="Calibri"/>
                <a:cs typeface="Calibri"/>
              </a:rPr>
              <a:t>behøver</a:t>
            </a:r>
            <a:r>
              <a:rPr lang="en-US" dirty="0">
                <a:latin typeface="Calibri"/>
                <a:cs typeface="Calibri"/>
              </a:rPr>
              <a:t> </a:t>
            </a:r>
            <a:r>
              <a:rPr lang="en-US" dirty="0" err="1">
                <a:latin typeface="Calibri"/>
                <a:cs typeface="Calibri"/>
              </a:rPr>
              <a:t>ikke</a:t>
            </a:r>
            <a:r>
              <a:rPr lang="en-US" dirty="0">
                <a:latin typeface="Calibri"/>
                <a:cs typeface="Calibri"/>
              </a:rPr>
              <a:t> </a:t>
            </a:r>
            <a:r>
              <a:rPr lang="en-US" dirty="0" err="1">
                <a:latin typeface="Calibri"/>
                <a:cs typeface="Calibri"/>
              </a:rPr>
              <a:t>være</a:t>
            </a:r>
            <a:r>
              <a:rPr lang="en-US" dirty="0">
                <a:latin typeface="Calibri"/>
                <a:cs typeface="Calibri"/>
              </a:rPr>
              <a:t> 100% </a:t>
            </a:r>
            <a:r>
              <a:rPr lang="en-US" dirty="0" err="1">
                <a:latin typeface="Calibri"/>
                <a:cs typeface="Calibri"/>
              </a:rPr>
              <a:t>korrekt</a:t>
            </a:r>
            <a:r>
              <a:rPr lang="en-US" dirty="0">
                <a:latin typeface="Calibri"/>
                <a:cs typeface="Calibri"/>
              </a:rPr>
              <a:t>. (tag gerne et par </a:t>
            </a:r>
            <a:r>
              <a:rPr lang="en-US" dirty="0" err="1">
                <a:latin typeface="Calibri"/>
                <a:cs typeface="Calibri"/>
              </a:rPr>
              <a:t>eksempler</a:t>
            </a:r>
            <a:r>
              <a:rPr lang="en-US" dirty="0">
                <a:latin typeface="Calibri"/>
                <a:cs typeface="Calibri"/>
              </a:rPr>
              <a:t> </a:t>
            </a:r>
            <a:r>
              <a:rPr lang="en-US" dirty="0" err="1">
                <a:latin typeface="Calibri"/>
                <a:cs typeface="Calibri"/>
              </a:rPr>
              <a:t>frem</a:t>
            </a:r>
            <a:r>
              <a:rPr lang="en-US" dirty="0">
                <a:latin typeface="Calibri"/>
                <a:cs typeface="Calibri"/>
              </a:rPr>
              <a:t> </a:t>
            </a:r>
            <a:r>
              <a:rPr lang="en-US" dirty="0" err="1">
                <a:latin typeface="Calibri"/>
                <a:cs typeface="Calibri"/>
              </a:rPr>
              <a:t>fra</a:t>
            </a:r>
            <a:r>
              <a:rPr lang="en-US" dirty="0">
                <a:latin typeface="Calibri"/>
                <a:cs typeface="Calibri"/>
              </a:rPr>
              <a:t> </a:t>
            </a:r>
            <a:r>
              <a:rPr lang="en-US" dirty="0" err="1">
                <a:latin typeface="Calibri"/>
                <a:cs typeface="Calibri"/>
              </a:rPr>
              <a:t>jeres</a:t>
            </a:r>
            <a:r>
              <a:rPr lang="en-US" dirty="0">
                <a:latin typeface="Calibri"/>
                <a:cs typeface="Calibri"/>
              </a:rPr>
              <a:t> </a:t>
            </a:r>
            <a:r>
              <a:rPr lang="en-US" dirty="0" err="1">
                <a:latin typeface="Calibri"/>
                <a:cs typeface="Calibri"/>
              </a:rPr>
              <a:t>egen</a:t>
            </a:r>
            <a:r>
              <a:rPr lang="en-US" dirty="0">
                <a:latin typeface="Calibri"/>
                <a:cs typeface="Calibri"/>
              </a:rPr>
              <a:t> </a:t>
            </a:r>
            <a:r>
              <a:rPr lang="en-US" dirty="0" err="1">
                <a:latin typeface="Calibri"/>
                <a:cs typeface="Calibri"/>
              </a:rPr>
              <a:t>afdeling</a:t>
            </a:r>
            <a:r>
              <a:rPr lang="en-US" dirty="0">
                <a:latin typeface="Calibri"/>
                <a:cs typeface="Calibri"/>
              </a:rPr>
              <a:t>).</a:t>
            </a:r>
            <a:endParaRPr lang="en-US"/>
          </a:p>
          <a:p>
            <a:endParaRPr lang="en-US" dirty="0">
              <a:latin typeface="Calibri"/>
              <a:cs typeface="Calibri"/>
            </a:endParaRPr>
          </a:p>
          <a:p>
            <a:r>
              <a:rPr lang="en-US" dirty="0">
                <a:latin typeface="Calibri"/>
                <a:cs typeface="Calibri"/>
              </a:rPr>
              <a:t>Det er </a:t>
            </a:r>
            <a:r>
              <a:rPr lang="en-US" dirty="0" err="1">
                <a:latin typeface="Calibri"/>
                <a:cs typeface="Calibri"/>
              </a:rPr>
              <a:t>naturligvis</a:t>
            </a:r>
            <a:r>
              <a:rPr lang="en-US" dirty="0">
                <a:latin typeface="Calibri"/>
                <a:cs typeface="Calibri"/>
              </a:rPr>
              <a:t> </a:t>
            </a:r>
            <a:r>
              <a:rPr lang="en-US" dirty="0" err="1">
                <a:latin typeface="Calibri"/>
                <a:cs typeface="Calibri"/>
              </a:rPr>
              <a:t>vigtigt</a:t>
            </a:r>
            <a:r>
              <a:rPr lang="en-US" dirty="0">
                <a:latin typeface="Calibri"/>
                <a:cs typeface="Calibri"/>
              </a:rPr>
              <a:t> at du </a:t>
            </a:r>
            <a:r>
              <a:rPr lang="en-US" dirty="0" err="1">
                <a:latin typeface="Calibri"/>
                <a:cs typeface="Calibri"/>
              </a:rPr>
              <a:t>og</a:t>
            </a:r>
            <a:r>
              <a:rPr lang="en-US" dirty="0">
                <a:latin typeface="Calibri"/>
                <a:cs typeface="Calibri"/>
              </a:rPr>
              <a:t> din </a:t>
            </a:r>
            <a:r>
              <a:rPr lang="en-US" dirty="0" err="1">
                <a:latin typeface="Calibri"/>
                <a:cs typeface="Calibri"/>
              </a:rPr>
              <a:t>leder</a:t>
            </a:r>
            <a:r>
              <a:rPr lang="en-US" dirty="0">
                <a:latin typeface="Calibri"/>
                <a:cs typeface="Calibri"/>
              </a:rPr>
              <a:t> er </a:t>
            </a:r>
            <a:r>
              <a:rPr lang="en-US" dirty="0" err="1">
                <a:latin typeface="Calibri"/>
                <a:cs typeface="Calibri"/>
              </a:rPr>
              <a:t>enige</a:t>
            </a:r>
            <a:r>
              <a:rPr lang="en-US" dirty="0">
                <a:latin typeface="Calibri"/>
                <a:cs typeface="Calibri"/>
              </a:rPr>
              <a:t> om, </a:t>
            </a:r>
            <a:r>
              <a:rPr lang="en-US" dirty="0" err="1">
                <a:latin typeface="Calibri"/>
                <a:cs typeface="Calibri"/>
              </a:rPr>
              <a:t>hvilke</a:t>
            </a:r>
            <a:r>
              <a:rPr lang="en-US" dirty="0">
                <a:latin typeface="Calibri"/>
                <a:cs typeface="Calibri"/>
              </a:rPr>
              <a:t> </a:t>
            </a:r>
            <a:r>
              <a:rPr lang="en-US" dirty="0" err="1">
                <a:latin typeface="Calibri"/>
                <a:cs typeface="Calibri"/>
              </a:rPr>
              <a:t>opgaver</a:t>
            </a:r>
            <a:r>
              <a:rPr lang="en-US" dirty="0">
                <a:latin typeface="Calibri"/>
                <a:cs typeface="Calibri"/>
              </a:rPr>
              <a:t> der er ok at </a:t>
            </a:r>
            <a:r>
              <a:rPr lang="en-US" dirty="0" err="1">
                <a:latin typeface="Calibri"/>
                <a:cs typeface="Calibri"/>
              </a:rPr>
              <a:t>løse</a:t>
            </a:r>
            <a:r>
              <a:rPr lang="en-US" dirty="0">
                <a:latin typeface="Calibri"/>
                <a:cs typeface="Calibri"/>
              </a:rPr>
              <a:t> 80%, </a:t>
            </a:r>
            <a:r>
              <a:rPr lang="en-US" dirty="0" err="1">
                <a:latin typeface="Calibri"/>
                <a:cs typeface="Calibri"/>
              </a:rPr>
              <a:t>og</a:t>
            </a:r>
            <a:r>
              <a:rPr lang="en-US" dirty="0">
                <a:latin typeface="Calibri"/>
                <a:cs typeface="Calibri"/>
              </a:rPr>
              <a:t> </a:t>
            </a:r>
            <a:r>
              <a:rPr lang="en-US" dirty="0" err="1">
                <a:latin typeface="Calibri"/>
                <a:cs typeface="Calibri"/>
              </a:rPr>
              <a:t>hvilke</a:t>
            </a:r>
            <a:r>
              <a:rPr lang="en-US" dirty="0">
                <a:latin typeface="Calibri"/>
                <a:cs typeface="Calibri"/>
              </a:rPr>
              <a:t> der </a:t>
            </a:r>
            <a:r>
              <a:rPr lang="en-US" dirty="0" err="1">
                <a:latin typeface="Calibri"/>
                <a:cs typeface="Calibri"/>
              </a:rPr>
              <a:t>skal</a:t>
            </a:r>
            <a:r>
              <a:rPr lang="en-US" dirty="0">
                <a:latin typeface="Calibri"/>
                <a:cs typeface="Calibri"/>
              </a:rPr>
              <a:t> </a:t>
            </a:r>
            <a:r>
              <a:rPr lang="en-US" dirty="0" err="1">
                <a:latin typeface="Calibri"/>
                <a:cs typeface="Calibri"/>
              </a:rPr>
              <a:t>være</a:t>
            </a:r>
            <a:r>
              <a:rPr lang="en-US" dirty="0">
                <a:latin typeface="Calibri"/>
                <a:cs typeface="Calibri"/>
              </a:rPr>
              <a:t> 100% </a:t>
            </a:r>
            <a:r>
              <a:rPr lang="en-US" dirty="0" err="1">
                <a:latin typeface="Calibri"/>
                <a:cs typeface="Calibri"/>
              </a:rPr>
              <a:t>korrekte</a:t>
            </a:r>
            <a:r>
              <a:rPr lang="en-US" dirty="0">
                <a:latin typeface="Calibri"/>
                <a:cs typeface="Calibri"/>
              </a:rPr>
              <a:t>. </a:t>
            </a:r>
            <a:endParaRPr lang="en-US"/>
          </a:p>
          <a:p>
            <a:endParaRPr lang="en-US" dirty="0">
              <a:latin typeface="Calibri"/>
              <a:cs typeface="Calibri"/>
            </a:endParaRPr>
          </a:p>
          <a:p>
            <a:r>
              <a:rPr lang="en-US" dirty="0">
                <a:latin typeface="Calibri"/>
                <a:cs typeface="Calibri"/>
              </a:rPr>
              <a:t>Mange </a:t>
            </a:r>
            <a:r>
              <a:rPr lang="en-US" dirty="0" err="1">
                <a:latin typeface="Calibri"/>
                <a:cs typeface="Calibri"/>
              </a:rPr>
              <a:t>af</a:t>
            </a:r>
            <a:r>
              <a:rPr lang="en-US" dirty="0">
                <a:latin typeface="Calibri"/>
                <a:cs typeface="Calibri"/>
              </a:rPr>
              <a:t> </a:t>
            </a:r>
            <a:r>
              <a:rPr lang="en-US" dirty="0" err="1">
                <a:latin typeface="Calibri"/>
                <a:cs typeface="Calibri"/>
              </a:rPr>
              <a:t>os</a:t>
            </a:r>
            <a:r>
              <a:rPr lang="en-US" dirty="0">
                <a:latin typeface="Calibri"/>
                <a:cs typeface="Calibri"/>
              </a:rPr>
              <a:t> </a:t>
            </a:r>
            <a:r>
              <a:rPr lang="en-US" dirty="0" err="1">
                <a:latin typeface="Calibri"/>
                <a:cs typeface="Calibri"/>
              </a:rPr>
              <a:t>kan</a:t>
            </a:r>
            <a:r>
              <a:rPr lang="en-US" dirty="0">
                <a:latin typeface="Calibri"/>
                <a:cs typeface="Calibri"/>
              </a:rPr>
              <a:t> spare </a:t>
            </a:r>
            <a:r>
              <a:rPr lang="en-US" dirty="0" err="1">
                <a:latin typeface="Calibri"/>
                <a:cs typeface="Calibri"/>
              </a:rPr>
              <a:t>meget</a:t>
            </a:r>
            <a:r>
              <a:rPr lang="en-US" dirty="0">
                <a:latin typeface="Calibri"/>
                <a:cs typeface="Calibri"/>
              </a:rPr>
              <a:t> </a:t>
            </a:r>
            <a:r>
              <a:rPr lang="en-US" dirty="0" err="1">
                <a:latin typeface="Calibri"/>
                <a:cs typeface="Calibri"/>
              </a:rPr>
              <a:t>tid</a:t>
            </a:r>
            <a:r>
              <a:rPr lang="en-US" dirty="0">
                <a:latin typeface="Calibri"/>
                <a:cs typeface="Calibri"/>
              </a:rPr>
              <a:t> </a:t>
            </a:r>
            <a:r>
              <a:rPr lang="en-US" dirty="0" err="1">
                <a:latin typeface="Calibri"/>
                <a:cs typeface="Calibri"/>
              </a:rPr>
              <a:t>ved</a:t>
            </a:r>
            <a:r>
              <a:rPr lang="en-US" dirty="0">
                <a:latin typeface="Calibri"/>
                <a:cs typeface="Calibri"/>
              </a:rPr>
              <a:t> at </a:t>
            </a:r>
            <a:r>
              <a:rPr lang="en-US" dirty="0" err="1">
                <a:latin typeface="Calibri"/>
                <a:cs typeface="Calibri"/>
              </a:rPr>
              <a:t>aflevere</a:t>
            </a:r>
            <a:r>
              <a:rPr lang="en-US" dirty="0">
                <a:latin typeface="Calibri"/>
                <a:cs typeface="Calibri"/>
              </a:rPr>
              <a:t> </a:t>
            </a:r>
            <a:r>
              <a:rPr lang="en-US" dirty="0" err="1">
                <a:latin typeface="Calibri"/>
                <a:cs typeface="Calibri"/>
              </a:rPr>
              <a:t>opgaven</a:t>
            </a:r>
            <a:r>
              <a:rPr lang="en-US" dirty="0">
                <a:latin typeface="Calibri"/>
                <a:cs typeface="Calibri"/>
              </a:rPr>
              <a:t> </a:t>
            </a:r>
            <a:r>
              <a:rPr lang="en-US" dirty="0" err="1">
                <a:latin typeface="Calibri"/>
                <a:cs typeface="Calibri"/>
              </a:rPr>
              <a:t>lidt</a:t>
            </a:r>
            <a:r>
              <a:rPr lang="en-US" dirty="0">
                <a:latin typeface="Calibri"/>
                <a:cs typeface="Calibri"/>
              </a:rPr>
              <a:t> </a:t>
            </a:r>
            <a:r>
              <a:rPr lang="en-US" dirty="0" err="1">
                <a:latin typeface="Calibri"/>
                <a:cs typeface="Calibri"/>
              </a:rPr>
              <a:t>før</a:t>
            </a:r>
            <a:r>
              <a:rPr lang="en-US" dirty="0">
                <a:latin typeface="Calibri"/>
                <a:cs typeface="Calibri"/>
              </a:rPr>
              <a:t> end </a:t>
            </a:r>
            <a:r>
              <a:rPr lang="en-US" dirty="0" err="1">
                <a:latin typeface="Calibri"/>
                <a:cs typeface="Calibri"/>
              </a:rPr>
              <a:t>vores</a:t>
            </a:r>
            <a:r>
              <a:rPr lang="en-US" dirty="0">
                <a:latin typeface="Calibri"/>
                <a:cs typeface="Calibri"/>
              </a:rPr>
              <a:t> </a:t>
            </a:r>
            <a:r>
              <a:rPr lang="en-US" dirty="0" err="1">
                <a:latin typeface="Calibri"/>
                <a:cs typeface="Calibri"/>
              </a:rPr>
              <a:t>egen</a:t>
            </a:r>
            <a:r>
              <a:rPr lang="en-US" dirty="0">
                <a:latin typeface="Calibri"/>
                <a:cs typeface="Calibri"/>
              </a:rPr>
              <a:t> </a:t>
            </a:r>
            <a:r>
              <a:rPr lang="en-US" dirty="0" err="1">
                <a:latin typeface="Calibri"/>
                <a:cs typeface="Calibri"/>
              </a:rPr>
              <a:t>indbyggede</a:t>
            </a:r>
            <a:r>
              <a:rPr lang="en-US" dirty="0">
                <a:latin typeface="Calibri"/>
                <a:cs typeface="Calibri"/>
              </a:rPr>
              <a:t> 0-fejlskultur </a:t>
            </a:r>
            <a:r>
              <a:rPr lang="en-US" dirty="0" err="1">
                <a:latin typeface="Calibri"/>
                <a:cs typeface="Calibri"/>
              </a:rPr>
              <a:t>tilsiger</a:t>
            </a:r>
            <a:r>
              <a:rPr lang="en-US" dirty="0">
                <a:latin typeface="Calibri"/>
                <a:cs typeface="Calibri"/>
              </a:rPr>
              <a:t> </a:t>
            </a:r>
            <a:r>
              <a:rPr lang="en-US" dirty="0" err="1">
                <a:latin typeface="Calibri"/>
                <a:cs typeface="Calibri"/>
              </a:rPr>
              <a:t>os</a:t>
            </a:r>
            <a:r>
              <a:rPr lang="en-US" dirty="0">
                <a:latin typeface="Calibri"/>
                <a:cs typeface="Calibri"/>
              </a:rPr>
              <a:t>.  </a:t>
            </a:r>
            <a:endParaRPr lang="en-US" dirty="0"/>
          </a:p>
          <a:p>
            <a:endParaRPr lang="en-US" dirty="0">
              <a:latin typeface="Calibri"/>
              <a:cs typeface="Calibri"/>
            </a:endParaRPr>
          </a:p>
        </p:txBody>
      </p:sp>
    </p:spTree>
    <p:extLst>
      <p:ext uri="{BB962C8B-B14F-4D97-AF65-F5344CB8AC3E}">
        <p14:creationId xmlns:p14="http://schemas.microsoft.com/office/powerpoint/2010/main" val="2977147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blå">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pic>
        <p:nvPicPr>
          <p:cNvPr id="6" name="Billede 5">
            <a:extLst>
              <a:ext uri="{FF2B5EF4-FFF2-40B4-BE49-F238E27FC236}">
                <a16:creationId xmlns:a16="http://schemas.microsoft.com/office/drawing/2014/main" id="{FA02205D-50EE-40B2-AE8B-1B0723B7F59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7" name="Tekstfelt 6">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130276083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kst + elemen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buFont typeface="Arial" panose="020B0604020202020204" pitchFamily="34" charset="0"/>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da-DK"/>
              <a:t>Rediger typografien i masterens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6" name="Tekstfelt 5">
            <a:extLst>
              <a:ext uri="{FF2B5EF4-FFF2-40B4-BE49-F238E27FC236}">
                <a16:creationId xmlns:a16="http://schemas.microsoft.com/office/drawing/2014/main" id="{5069E749-0D94-4B40-9493-5D2B9A91E77F}"/>
              </a:ext>
            </a:extLst>
          </p:cNvPr>
          <p:cNvSpPr txBox="1"/>
          <p:nvPr/>
        </p:nvSpPr>
        <p:spPr>
          <a:xfrm>
            <a:off x="-1397479" y="0"/>
            <a:ext cx="1274387" cy="2200602"/>
          </a:xfrm>
          <a:prstGeom prst="rect">
            <a:avLst/>
          </a:prstGeom>
          <a:noFill/>
        </p:spPr>
        <p:txBody>
          <a:bodyPr wrap="square" rtlCol="0">
            <a:spAutoFit/>
          </a:bodyPr>
          <a:lstStyle/>
          <a:p>
            <a:r>
              <a:rPr lang="da-DK" sz="900" b="0" dirty="0">
                <a:solidFill>
                  <a:schemeClr val="accent2"/>
                </a:solidFill>
              </a:rPr>
              <a:t>Logo, overskrift, tekstfelt og felt til valgfrit element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vises et større element – vælges layoutet ”Element u/tekst”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4D228619-7AD1-4B3C-8594-2DBB998BA5A4}"/>
              </a:ext>
            </a:extLst>
          </p:cNvPr>
          <p:cNvSpPr>
            <a:spLocks noGrp="1"/>
          </p:cNvSpPr>
          <p:nvPr>
            <p:ph sz="quarter" idx="11"/>
          </p:nvPr>
        </p:nvSpPr>
        <p:spPr>
          <a:xfrm>
            <a:off x="6364800" y="1980000"/>
            <a:ext cx="4744800" cy="423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10" name="Billede 9"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11" name="Tekstfelt 10">
            <a:extLst>
              <a:ext uri="{FF2B5EF4-FFF2-40B4-BE49-F238E27FC236}">
                <a16:creationId xmlns:a16="http://schemas.microsoft.com/office/drawing/2014/main" id="{5069E749-0D94-4B40-9493-5D2B9A91E77F}"/>
              </a:ext>
            </a:extLst>
          </p:cNvPr>
          <p:cNvSpPr txBox="1"/>
          <p:nvPr userDrawn="1"/>
        </p:nvSpPr>
        <p:spPr>
          <a:xfrm>
            <a:off x="-1397479" y="0"/>
            <a:ext cx="1274387" cy="2200602"/>
          </a:xfrm>
          <a:prstGeom prst="rect">
            <a:avLst/>
          </a:prstGeom>
          <a:noFill/>
        </p:spPr>
        <p:txBody>
          <a:bodyPr wrap="square" rtlCol="0">
            <a:spAutoFit/>
          </a:bodyPr>
          <a:lstStyle/>
          <a:p>
            <a:r>
              <a:rPr lang="da-DK" sz="900" b="0" dirty="0">
                <a:solidFill>
                  <a:schemeClr val="accent2"/>
                </a:solidFill>
              </a:rPr>
              <a:t>Logo, overskrift, tekstfelt og felt til valgfrit element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vises et større element – vælges layoutet ”Element u/tekst”</a:t>
            </a:r>
          </a:p>
          <a:p>
            <a:endParaRPr lang="da-DK" sz="1100" b="0" dirty="0">
              <a:solidFill>
                <a:schemeClr val="accent2"/>
              </a:solidFill>
            </a:endParaRPr>
          </a:p>
        </p:txBody>
      </p:sp>
    </p:spTree>
    <p:extLst>
      <p:ext uri="{BB962C8B-B14F-4D97-AF65-F5344CB8AC3E}">
        <p14:creationId xmlns:p14="http://schemas.microsoft.com/office/powerpoint/2010/main" val="259931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lement u/teks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CDA9DB07-933E-4F50-854B-530ABB65A855}"/>
              </a:ext>
            </a:extLst>
          </p:cNvPr>
          <p:cNvSpPr txBox="1"/>
          <p:nvPr/>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382609D1-E96A-40F7-ADD6-628D5CD3030C}"/>
              </a:ext>
            </a:extLst>
          </p:cNvPr>
          <p:cNvSpPr>
            <a:spLocks noGrp="1"/>
          </p:cNvSpPr>
          <p:nvPr>
            <p:ph sz="quarter" idx="10"/>
          </p:nvPr>
        </p:nvSpPr>
        <p:spPr>
          <a:xfrm>
            <a:off x="1079499" y="1980000"/>
            <a:ext cx="10029600" cy="423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7" name="Billede 6"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8" name="Tekstfelt 7">
            <a:extLst>
              <a:ext uri="{FF2B5EF4-FFF2-40B4-BE49-F238E27FC236}">
                <a16:creationId xmlns:a16="http://schemas.microsoft.com/office/drawing/2014/main" id="{CDA9DB07-933E-4F50-854B-530ABB65A855}"/>
              </a:ext>
            </a:extLst>
          </p:cNvPr>
          <p:cNvSpPr txBox="1"/>
          <p:nvPr userDrawn="1"/>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Tree>
    <p:extLst>
      <p:ext uri="{BB962C8B-B14F-4D97-AF65-F5344CB8AC3E}">
        <p14:creationId xmlns:p14="http://schemas.microsoft.com/office/powerpoint/2010/main" val="1962017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verskrift + video">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Pladsholder til medieklip 3">
            <a:extLst>
              <a:ext uri="{FF2B5EF4-FFF2-40B4-BE49-F238E27FC236}">
                <a16:creationId xmlns:a16="http://schemas.microsoft.com/office/drawing/2014/main" id="{4BE0A61E-C3E8-4AA6-A6F6-5EFBCE1D63E5}"/>
              </a:ext>
            </a:extLst>
          </p:cNvPr>
          <p:cNvSpPr>
            <a:spLocks noGrp="1"/>
          </p:cNvSpPr>
          <p:nvPr>
            <p:ph type="media" sz="quarter" idx="10"/>
          </p:nvPr>
        </p:nvSpPr>
        <p:spPr>
          <a:xfrm>
            <a:off x="1079500" y="1980000"/>
            <a:ext cx="7387200" cy="4230000"/>
          </a:xfrm>
        </p:spPr>
        <p:txBody>
          <a:bodyPr/>
          <a:lstStyle/>
          <a:p>
            <a:r>
              <a:rPr lang="da-DK"/>
              <a:t>Klik på ikonet for at tilføje et medie</a:t>
            </a:r>
          </a:p>
        </p:txBody>
      </p:sp>
      <p:sp>
        <p:nvSpPr>
          <p:cNvPr id="5" name="Tekstfelt 4">
            <a:extLst>
              <a:ext uri="{FF2B5EF4-FFF2-40B4-BE49-F238E27FC236}">
                <a16:creationId xmlns:a16="http://schemas.microsoft.com/office/drawing/2014/main" id="{1C880CEE-1C13-4651-AFF8-73834D3D9C8C}"/>
              </a:ext>
            </a:extLst>
          </p:cNvPr>
          <p:cNvSpPr txBox="1"/>
          <p:nvPr/>
        </p:nvSpPr>
        <p:spPr>
          <a:xfrm>
            <a:off x="-1397479" y="0"/>
            <a:ext cx="1274387" cy="1754326"/>
          </a:xfrm>
          <a:prstGeom prst="rect">
            <a:avLst/>
          </a:prstGeom>
          <a:noFill/>
        </p:spPr>
        <p:txBody>
          <a:bodyPr wrap="square" rtlCol="0">
            <a:spAutoFit/>
          </a:bodyPr>
          <a:lstStyle/>
          <a:p>
            <a:r>
              <a:rPr lang="da-DK" sz="900" b="0" dirty="0">
                <a:solidFill>
                  <a:schemeClr val="accent2"/>
                </a:solidFill>
              </a:rPr>
              <a:t>Logo, overskrift og videofelt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Den video du indsætter fylder pladsholderen.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7" name="Billede 6"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8" name="Tekstfelt 7">
            <a:extLst>
              <a:ext uri="{FF2B5EF4-FFF2-40B4-BE49-F238E27FC236}">
                <a16:creationId xmlns:a16="http://schemas.microsoft.com/office/drawing/2014/main" id="{1C880CEE-1C13-4651-AFF8-73834D3D9C8C}"/>
              </a:ext>
            </a:extLst>
          </p:cNvPr>
          <p:cNvSpPr txBox="1"/>
          <p:nvPr userDrawn="1"/>
        </p:nvSpPr>
        <p:spPr>
          <a:xfrm>
            <a:off x="-1397479" y="0"/>
            <a:ext cx="1274387" cy="1754326"/>
          </a:xfrm>
          <a:prstGeom prst="rect">
            <a:avLst/>
          </a:prstGeom>
          <a:noFill/>
        </p:spPr>
        <p:txBody>
          <a:bodyPr wrap="square" rtlCol="0">
            <a:spAutoFit/>
          </a:bodyPr>
          <a:lstStyle/>
          <a:p>
            <a:r>
              <a:rPr lang="da-DK" sz="900" b="0" dirty="0">
                <a:solidFill>
                  <a:schemeClr val="accent2"/>
                </a:solidFill>
              </a:rPr>
              <a:t>Logo, overskrift og videofelt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Den video du indsætter fylder pladsholderen.</a:t>
            </a:r>
          </a:p>
        </p:txBody>
      </p:sp>
    </p:spTree>
    <p:extLst>
      <p:ext uri="{BB962C8B-B14F-4D97-AF65-F5344CB8AC3E}">
        <p14:creationId xmlns:p14="http://schemas.microsoft.com/office/powerpoint/2010/main" val="3345320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deo - fuldt slide">
    <p:bg>
      <p:bgRef idx="1001">
        <a:schemeClr val="bg1"/>
      </p:bgRef>
    </p:bg>
    <p:spTree>
      <p:nvGrpSpPr>
        <p:cNvPr id="1" name=""/>
        <p:cNvGrpSpPr/>
        <p:nvPr/>
      </p:nvGrpSpPr>
      <p:grpSpPr>
        <a:xfrm>
          <a:off x="0" y="0"/>
          <a:ext cx="0" cy="0"/>
          <a:chOff x="0" y="0"/>
          <a:chExt cx="0" cy="0"/>
        </a:xfrm>
      </p:grpSpPr>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Pladsholder til medieklip 3">
            <a:extLst>
              <a:ext uri="{FF2B5EF4-FFF2-40B4-BE49-F238E27FC236}">
                <a16:creationId xmlns:a16="http://schemas.microsoft.com/office/drawing/2014/main" id="{4BE0A61E-C3E8-4AA6-A6F6-5EFBCE1D63E5}"/>
              </a:ext>
            </a:extLst>
          </p:cNvPr>
          <p:cNvSpPr>
            <a:spLocks noGrp="1"/>
          </p:cNvSpPr>
          <p:nvPr>
            <p:ph type="media" sz="quarter" idx="10"/>
          </p:nvPr>
        </p:nvSpPr>
        <p:spPr>
          <a:xfrm>
            <a:off x="0" y="0"/>
            <a:ext cx="12189600" cy="6858000"/>
          </a:xfrm>
        </p:spPr>
        <p:txBody>
          <a:bodyPr/>
          <a:lstStyle/>
          <a:p>
            <a:r>
              <a:rPr lang="da-DK"/>
              <a:t>Klik på ikonet for at tilføje et medie</a:t>
            </a:r>
            <a:endParaRPr lang="da-DK" dirty="0"/>
          </a:p>
        </p:txBody>
      </p:sp>
      <p:sp>
        <p:nvSpPr>
          <p:cNvPr id="6" name="Tekstfelt 5">
            <a:extLst>
              <a:ext uri="{FF2B5EF4-FFF2-40B4-BE49-F238E27FC236}">
                <a16:creationId xmlns:a16="http://schemas.microsoft.com/office/drawing/2014/main" id="{81E66E48-BC9F-4E17-A811-E690074C05B6}"/>
              </a:ext>
            </a:extLst>
          </p:cNvPr>
          <p:cNvSpPr txBox="1"/>
          <p:nvPr/>
        </p:nvSpPr>
        <p:spPr>
          <a:xfrm>
            <a:off x="-1397479" y="0"/>
            <a:ext cx="12743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Videoen fylder hele siden.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7" name="Billede 6"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8" name="Tekstfelt 7">
            <a:extLst>
              <a:ext uri="{FF2B5EF4-FFF2-40B4-BE49-F238E27FC236}">
                <a16:creationId xmlns:a16="http://schemas.microsoft.com/office/drawing/2014/main" id="{81E66E48-BC9F-4E17-A811-E690074C05B6}"/>
              </a:ext>
            </a:extLst>
          </p:cNvPr>
          <p:cNvSpPr txBox="1"/>
          <p:nvPr userDrawn="1"/>
        </p:nvSpPr>
        <p:spPr>
          <a:xfrm>
            <a:off x="-1397479" y="0"/>
            <a:ext cx="12743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Videoen fylder hele siden.</a:t>
            </a:r>
          </a:p>
        </p:txBody>
      </p:sp>
    </p:spTree>
    <p:extLst>
      <p:ext uri="{BB962C8B-B14F-4D97-AF65-F5344CB8AC3E}">
        <p14:creationId xmlns:p14="http://schemas.microsoft.com/office/powerpoint/2010/main" val="2343047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_id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rgbClr val="001965"/>
                </a:solidFill>
              </a:defRPr>
            </a:lvl1pPr>
          </a:lstStyle>
          <a:p>
            <a:r>
              <a:rPr lang="da-DK" dirty="0"/>
              <a:t>Overskrift i én eller to linjer</a:t>
            </a:r>
          </a:p>
        </p:txBody>
      </p:sp>
      <p:pic>
        <p:nvPicPr>
          <p:cNvPr id="6" name="Billede 5"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1BB5BAB5-4944-49F3-A4A2-4F7506833D86}"/>
              </a:ext>
            </a:extLst>
          </p:cNvPr>
          <p:cNvSpPr txBox="1"/>
          <p:nvPr/>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8" name="Billede 7"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9" name="Tekstfelt 8">
            <a:extLst>
              <a:ext uri="{FF2B5EF4-FFF2-40B4-BE49-F238E27FC236}">
                <a16:creationId xmlns:a16="http://schemas.microsoft.com/office/drawing/2014/main" id="{1BB5BAB5-4944-49F3-A4A2-4F7506833D86}"/>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189648034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_Vi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rgbClr val="001965"/>
                </a:solidFill>
              </a:defRPr>
            </a:lvl1pPr>
          </a:lstStyle>
          <a:p>
            <a:r>
              <a:rPr lang="da-DK" dirty="0"/>
              <a:t>Overskrift i én eller to linjer</a:t>
            </a:r>
          </a:p>
        </p:txBody>
      </p:sp>
      <p:pic>
        <p:nvPicPr>
          <p:cNvPr id="6" name="Billede 5"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Tekstfelt 3">
            <a:extLst>
              <a:ext uri="{FF2B5EF4-FFF2-40B4-BE49-F238E27FC236}">
                <a16:creationId xmlns:a16="http://schemas.microsoft.com/office/drawing/2014/main" id="{64D83623-5A7C-46FB-A9B9-08D3AF74262C}"/>
              </a:ext>
            </a:extLst>
          </p:cNvPr>
          <p:cNvSpPr txBox="1"/>
          <p:nvPr/>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7" name="Billede 6"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8" name="Tekstfelt 7">
            <a:extLst>
              <a:ext uri="{FF2B5EF4-FFF2-40B4-BE49-F238E27FC236}">
                <a16:creationId xmlns:a16="http://schemas.microsoft.com/office/drawing/2014/main" id="{64D83623-5A7C-46FB-A9B9-08D3AF74262C}"/>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388851037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_F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chemeClr val="bg1"/>
                </a:solidFill>
              </a:defRPr>
            </a:lvl1pPr>
          </a:lstStyle>
          <a:p>
            <a:r>
              <a:rPr lang="da-DK" dirty="0"/>
              <a:t>Overskrift i én eller to linjer</a:t>
            </a:r>
          </a:p>
        </p:txBody>
      </p:sp>
      <p:pic>
        <p:nvPicPr>
          <p:cNvPr id="6" name="Billede 5">
            <a:extLst>
              <a:ext uri="{FF2B5EF4-FFF2-40B4-BE49-F238E27FC236}">
                <a16:creationId xmlns:a16="http://schemas.microsoft.com/office/drawing/2014/main" id="{081D9564-03BD-4183-91E0-48ADE41F36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6000" y="360000"/>
            <a:ext cx="235459" cy="395999"/>
          </a:xfrm>
          <a:prstGeom prst="rect">
            <a:avLst/>
          </a:prstGeom>
        </p:spPr>
      </p:pic>
      <p:sp>
        <p:nvSpPr>
          <p:cNvPr id="4" name="Tekstfelt 3">
            <a:extLst>
              <a:ext uri="{FF2B5EF4-FFF2-40B4-BE49-F238E27FC236}">
                <a16:creationId xmlns:a16="http://schemas.microsoft.com/office/drawing/2014/main" id="{A1DDAB5D-50CA-4D81-90A9-C7F1B27AED3D}"/>
              </a:ext>
            </a:extLst>
          </p:cNvPr>
          <p:cNvSpPr txBox="1"/>
          <p:nvPr/>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5452" t="37659" b="8243"/>
          <a:stretch/>
        </p:blipFill>
        <p:spPr>
          <a:xfrm rot="16200000">
            <a:off x="58297" y="5939382"/>
            <a:ext cx="917558" cy="233265"/>
          </a:xfrm>
          <a:prstGeom prst="rect">
            <a:avLst/>
          </a:prstGeom>
        </p:spPr>
      </p:pic>
      <p:pic>
        <p:nvPicPr>
          <p:cNvPr id="7" name="Billede 6">
            <a:extLst>
              <a:ext uri="{FF2B5EF4-FFF2-40B4-BE49-F238E27FC236}">
                <a16:creationId xmlns:a16="http://schemas.microsoft.com/office/drawing/2014/main" id="{081D9564-03BD-4183-91E0-48ADE41F364C}"/>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96000" y="360000"/>
            <a:ext cx="235459" cy="395999"/>
          </a:xfrm>
          <a:prstGeom prst="rect">
            <a:avLst/>
          </a:prstGeom>
        </p:spPr>
      </p:pic>
      <p:sp>
        <p:nvSpPr>
          <p:cNvPr id="8" name="Tekstfelt 7">
            <a:extLst>
              <a:ext uri="{FF2B5EF4-FFF2-40B4-BE49-F238E27FC236}">
                <a16:creationId xmlns:a16="http://schemas.microsoft.com/office/drawing/2014/main" id="{A1DDAB5D-50CA-4D81-90A9-C7F1B27AED3D}"/>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295229628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reaker_fuldside 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5300"/>
              </a:lnSpc>
              <a:defRPr sz="5000"/>
            </a:lvl1pPr>
          </a:lstStyle>
          <a:p>
            <a:r>
              <a:rPr lang="da-DK" dirty="0"/>
              <a:t>Overskrift i én eller to linjer</a:t>
            </a:r>
          </a:p>
        </p:txBody>
      </p:sp>
      <p:sp>
        <p:nvSpPr>
          <p:cNvPr id="17" name="Pladsholder til billede 16">
            <a:extLst>
              <a:ext uri="{FF2B5EF4-FFF2-40B4-BE49-F238E27FC236}">
                <a16:creationId xmlns:a16="http://schemas.microsoft.com/office/drawing/2014/main" id="{7B09BBE5-4447-4617-B001-8FABBEBC6130}"/>
              </a:ext>
            </a:extLst>
          </p:cNvPr>
          <p:cNvSpPr>
            <a:spLocks noGrp="1"/>
          </p:cNvSpPr>
          <p:nvPr>
            <p:ph type="pic" sz="quarter" idx="12" hasCustomPrompt="1"/>
          </p:nvPr>
        </p:nvSpPr>
        <p:spPr>
          <a:xfrm>
            <a:off x="0" y="0"/>
            <a:ext cx="12189600" cy="6858000"/>
          </a:xfrm>
        </p:spPr>
        <p:txBody>
          <a:bodyPr/>
          <a:lstStyle>
            <a:lvl1pPr marL="0" indent="0">
              <a:buFont typeface="Arial" panose="020B0604020202020204" pitchFamily="34" charset="0"/>
              <a:buNone/>
              <a:defRPr/>
            </a:lvl1pPr>
          </a:lstStyle>
          <a:p>
            <a:r>
              <a:rPr lang="da-DK" dirty="0"/>
              <a:t> </a:t>
            </a:r>
          </a:p>
        </p:txBody>
      </p:sp>
      <p:sp>
        <p:nvSpPr>
          <p:cNvPr id="13" name="Pladsholder til billede 12">
            <a:extLst>
              <a:ext uri="{FF2B5EF4-FFF2-40B4-BE49-F238E27FC236}">
                <a16:creationId xmlns:a16="http://schemas.microsoft.com/office/drawing/2014/main" id="{40B71F0E-9797-491E-A2D3-123CFCD1A7FE}"/>
              </a:ext>
            </a:extLst>
          </p:cNvPr>
          <p:cNvSpPr>
            <a:spLocks noGrp="1"/>
          </p:cNvSpPr>
          <p:nvPr>
            <p:ph type="pic" sz="quarter" idx="10" hasCustomPrompt="1"/>
          </p:nvPr>
        </p:nvSpPr>
        <p:spPr>
          <a:xfrm>
            <a:off x="396000" y="360000"/>
            <a:ext cx="234000" cy="3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7" name="Tekstfelt 6">
            <a:extLst>
              <a:ext uri="{FF2B5EF4-FFF2-40B4-BE49-F238E27FC236}">
                <a16:creationId xmlns:a16="http://schemas.microsoft.com/office/drawing/2014/main" id="{FBB51C28-DF2B-479A-B56E-8C7C7F9B0209}"/>
              </a:ext>
            </a:extLst>
          </p:cNvPr>
          <p:cNvSpPr txBox="1"/>
          <p:nvPr/>
        </p:nvSpPr>
        <p:spPr>
          <a:xfrm>
            <a:off x="-1468316" y="0"/>
            <a:ext cx="1283677" cy="30008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
        <p:nvSpPr>
          <p:cNvPr id="6" name="Tekstfelt 5">
            <a:extLst>
              <a:ext uri="{FF2B5EF4-FFF2-40B4-BE49-F238E27FC236}">
                <a16:creationId xmlns:a16="http://schemas.microsoft.com/office/drawing/2014/main" id="{FBB51C28-DF2B-479A-B56E-8C7C7F9B0209}"/>
              </a:ext>
            </a:extLst>
          </p:cNvPr>
          <p:cNvSpPr txBox="1"/>
          <p:nvPr userDrawn="1"/>
        </p:nvSpPr>
        <p:spPr>
          <a:xfrm>
            <a:off x="-1468316" y="0"/>
            <a:ext cx="1283677" cy="30008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Tree>
    <p:extLst>
      <p:ext uri="{BB962C8B-B14F-4D97-AF65-F5344CB8AC3E}">
        <p14:creationId xmlns:p14="http://schemas.microsoft.com/office/powerpoint/2010/main" val="7071715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pic>
        <p:nvPicPr>
          <p:cNvPr id="6" name="Billede 5">
            <a:extLst>
              <a:ext uri="{FF2B5EF4-FFF2-40B4-BE49-F238E27FC236}">
                <a16:creationId xmlns:a16="http://schemas.microsoft.com/office/drawing/2014/main" id="{FA02205D-50EE-40B2-AE8B-1B0723B7F59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7" name="Tekstfelt 6">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28826929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pic>
        <p:nvPicPr>
          <p:cNvPr id="6" name="Billede 5">
            <a:extLst>
              <a:ext uri="{FF2B5EF4-FFF2-40B4-BE49-F238E27FC236}">
                <a16:creationId xmlns:a16="http://schemas.microsoft.com/office/drawing/2014/main" id="{FA02205D-50EE-40B2-AE8B-1B0723B7F59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7" name="Tekstfelt 6">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19398316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hvi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solidFill>
                  <a:srgbClr val="001965"/>
                </a:solidFill>
              </a:defRPr>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solidFill>
                  <a:srgbClr val="00196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005" y="360000"/>
            <a:ext cx="1644182"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pic>
        <p:nvPicPr>
          <p:cNvPr id="6" name="Billede 5">
            <a:extLst>
              <a:ext uri="{FF2B5EF4-FFF2-40B4-BE49-F238E27FC236}">
                <a16:creationId xmlns:a16="http://schemas.microsoft.com/office/drawing/2014/main" id="{FA02205D-50EE-40B2-AE8B-1B0723B7F59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96005" y="360000"/>
            <a:ext cx="1644182" cy="576000"/>
          </a:xfrm>
          <a:prstGeom prst="rect">
            <a:avLst/>
          </a:prstGeom>
        </p:spPr>
      </p:pic>
      <p:sp>
        <p:nvSpPr>
          <p:cNvPr id="7" name="Tekstfelt 6">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3638141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el og indholdsobjek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CDA9DB07-933E-4F50-854B-530ABB65A855}"/>
              </a:ext>
            </a:extLst>
          </p:cNvPr>
          <p:cNvSpPr txBox="1"/>
          <p:nvPr/>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382609D1-E96A-40F7-ADD6-628D5CD3030C}"/>
              </a:ext>
            </a:extLst>
          </p:cNvPr>
          <p:cNvSpPr>
            <a:spLocks noGrp="1"/>
          </p:cNvSpPr>
          <p:nvPr>
            <p:ph sz="quarter" idx="10"/>
          </p:nvPr>
        </p:nvSpPr>
        <p:spPr>
          <a:xfrm>
            <a:off x="1079499" y="1980000"/>
            <a:ext cx="10029600" cy="423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pic>
        <p:nvPicPr>
          <p:cNvPr id="6" name="Billede 5"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7" name="Tekstfelt 6">
            <a:extLst>
              <a:ext uri="{FF2B5EF4-FFF2-40B4-BE49-F238E27FC236}">
                <a16:creationId xmlns:a16="http://schemas.microsoft.com/office/drawing/2014/main" id="{CDA9DB07-933E-4F50-854B-530ABB65A855}"/>
              </a:ext>
            </a:extLst>
          </p:cNvPr>
          <p:cNvSpPr txBox="1"/>
          <p:nvPr userDrawn="1"/>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Tree>
    <p:extLst>
      <p:ext uri="{BB962C8B-B14F-4D97-AF65-F5344CB8AC3E}">
        <p14:creationId xmlns:p14="http://schemas.microsoft.com/office/powerpoint/2010/main" val="1574337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rside blå">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28016417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rside hvi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solidFill>
                  <a:srgbClr val="001965"/>
                </a:solidFill>
              </a:defRPr>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solidFill>
                  <a:srgbClr val="00196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5" y="360000"/>
            <a:ext cx="1644182"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1295696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orside fuldside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17" name="Pladsholder til billede 16">
            <a:extLst>
              <a:ext uri="{FF2B5EF4-FFF2-40B4-BE49-F238E27FC236}">
                <a16:creationId xmlns:a16="http://schemas.microsoft.com/office/drawing/2014/main" id="{7B09BBE5-4447-4617-B001-8FABBEBC6130}"/>
              </a:ext>
            </a:extLst>
          </p:cNvPr>
          <p:cNvSpPr>
            <a:spLocks noGrp="1"/>
          </p:cNvSpPr>
          <p:nvPr>
            <p:ph type="pic" sz="quarter" idx="12" hasCustomPrompt="1"/>
          </p:nvPr>
        </p:nvSpPr>
        <p:spPr>
          <a:xfrm>
            <a:off x="0" y="0"/>
            <a:ext cx="12192000" cy="6858000"/>
          </a:xfrm>
        </p:spPr>
        <p:txBody>
          <a:bodyPr/>
          <a:lstStyle>
            <a:lvl1pPr marL="0" indent="0">
              <a:buFont typeface="Arial" panose="020B0604020202020204" pitchFamily="34" charset="0"/>
              <a:buNone/>
              <a:defRPr/>
            </a:lvl1pPr>
          </a:lstStyle>
          <a:p>
            <a:r>
              <a:rPr lang="da-DK" dirty="0"/>
              <a:t> </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
        <p:nvSpPr>
          <p:cNvPr id="13" name="Pladsholder til billede 12">
            <a:extLst>
              <a:ext uri="{FF2B5EF4-FFF2-40B4-BE49-F238E27FC236}">
                <a16:creationId xmlns:a16="http://schemas.microsoft.com/office/drawing/2014/main" id="{40B71F0E-9797-491E-A2D3-123CFCD1A7FE}"/>
              </a:ext>
            </a:extLst>
          </p:cNvPr>
          <p:cNvSpPr>
            <a:spLocks noGrp="1"/>
          </p:cNvSpPr>
          <p:nvPr>
            <p:ph type="pic" sz="quarter" idx="10" hasCustomPrompt="1"/>
          </p:nvPr>
        </p:nvSpPr>
        <p:spPr>
          <a:xfrm>
            <a:off x="396000" y="360000"/>
            <a:ext cx="234000" cy="396000"/>
          </a:xfrm>
          <a:blipFill dpi="0" rotWithShape="1">
            <a:blip r:embed="rId2" cstate="hq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4" name="Tekstfelt 3">
            <a:extLst>
              <a:ext uri="{FF2B5EF4-FFF2-40B4-BE49-F238E27FC236}">
                <a16:creationId xmlns:a16="http://schemas.microsoft.com/office/drawing/2014/main" id="{8AD31EA2-3AC1-4073-BCB1-F59A20C5BD97}"/>
              </a:ext>
            </a:extLst>
          </p:cNvPr>
          <p:cNvSpPr txBox="1"/>
          <p:nvPr userDrawn="1"/>
        </p:nvSpPr>
        <p:spPr>
          <a:xfrm>
            <a:off x="-1468316" y="0"/>
            <a:ext cx="1283677" cy="31393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undertitel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Tree>
    <p:extLst>
      <p:ext uri="{BB962C8B-B14F-4D97-AF65-F5344CB8AC3E}">
        <p14:creationId xmlns:p14="http://schemas.microsoft.com/office/powerpoint/2010/main" val="27302780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Agenda">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hasCustomPrompt="1"/>
          </p:nvPr>
        </p:nvSpPr>
        <p:spPr>
          <a:xfrm>
            <a:off x="1080000" y="1980000"/>
            <a:ext cx="7387200" cy="4230000"/>
          </a:xfrm>
        </p:spPr>
        <p:txBody>
          <a:bodyPr/>
          <a:lstStyle>
            <a:lvl1pPr marL="288000" indent="-288000">
              <a:lnSpc>
                <a:spcPts val="2700"/>
              </a:lnSpc>
              <a:spcBef>
                <a:spcPts val="0"/>
              </a:spcBef>
              <a:spcAft>
                <a:spcPts val="600"/>
              </a:spcAft>
              <a:defRPr sz="2400">
                <a:solidFill>
                  <a:srgbClr val="001965"/>
                </a:solidFill>
              </a:defRPr>
            </a:lvl1pPr>
            <a:lvl2pPr marL="0" indent="-288000">
              <a:lnSpc>
                <a:spcPts val="2700"/>
              </a:lnSpc>
              <a:spcBef>
                <a:spcPts val="600"/>
              </a:spcBef>
              <a:spcAft>
                <a:spcPts val="0"/>
              </a:spcAft>
              <a:defRPr lang="da-DK" sz="2400" kern="1200" dirty="0">
                <a:solidFill>
                  <a:srgbClr val="001965"/>
                </a:solidFill>
                <a:latin typeface="Arial" panose="020B0604020202020204" pitchFamily="34" charset="0"/>
                <a:ea typeface="+mn-ea"/>
                <a:cs typeface="Arial" panose="020B0604020202020204" pitchFamily="34" charset="0"/>
              </a:defRPr>
            </a:lvl2pPr>
            <a:lvl3pPr marL="0" indent="-288000">
              <a:lnSpc>
                <a:spcPts val="2700"/>
              </a:lnSpc>
              <a:spcBef>
                <a:spcPts val="600"/>
              </a:spcBef>
              <a:spcAft>
                <a:spcPts val="0"/>
              </a:spcAft>
              <a:defRPr sz="2400">
                <a:solidFill>
                  <a:srgbClr val="001965"/>
                </a:solidFill>
              </a:defRPr>
            </a:lvl3pPr>
            <a:lvl4pPr marL="0" indent="-288000">
              <a:lnSpc>
                <a:spcPts val="2700"/>
              </a:lnSpc>
              <a:spcBef>
                <a:spcPts val="600"/>
              </a:spcBef>
              <a:spcAft>
                <a:spcPts val="0"/>
              </a:spcAft>
              <a:defRPr sz="2400">
                <a:solidFill>
                  <a:srgbClr val="001965"/>
                </a:solidFill>
              </a:defRPr>
            </a:lvl4pPr>
            <a:lvl5pPr marL="0" indent="-288000">
              <a:lnSpc>
                <a:spcPts val="2700"/>
              </a:lnSpc>
              <a:spcBef>
                <a:spcPts val="600"/>
              </a:spcBef>
              <a:spcAft>
                <a:spcPts val="0"/>
              </a:spcAft>
              <a:defRPr sz="2400">
                <a:solidFill>
                  <a:srgbClr val="001965"/>
                </a:solidFill>
              </a:defRPr>
            </a:lvl5pPr>
          </a:lstStyle>
          <a:p>
            <a:pPr lvl="0"/>
            <a:r>
              <a:rPr lang="da-DK" dirty="0"/>
              <a:t>Bullet agenda</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A20AA485-9A70-4707-A699-8AE8DEC27753}"/>
              </a:ext>
            </a:extLst>
          </p:cNvPr>
          <p:cNvSpPr txBox="1"/>
          <p:nvPr userDrawn="1"/>
        </p:nvSpPr>
        <p:spPr>
          <a:xfrm>
            <a:off x="-1397479" y="0"/>
            <a:ext cx="1274387" cy="1200329"/>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p:txBody>
      </p:sp>
    </p:spTree>
    <p:extLst>
      <p:ext uri="{BB962C8B-B14F-4D97-AF65-F5344CB8AC3E}">
        <p14:creationId xmlns:p14="http://schemas.microsoft.com/office/powerpoint/2010/main" val="657258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Enkelt tekstboks">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7387200" cy="4230000"/>
          </a:xfrm>
        </p:spPr>
        <p:txBody>
          <a:bodyPr/>
          <a:lstStyle>
            <a:lvl1pPr marL="0" indent="0">
              <a:spcBef>
                <a:spcPts val="0"/>
              </a:spcBef>
              <a:buNone/>
              <a:defRPr b="0">
                <a:solidFill>
                  <a:srgbClr val="001965"/>
                </a:solidFill>
              </a:defRPr>
            </a:lvl1pPr>
            <a:lvl2pPr marL="0" indent="0">
              <a:spcBef>
                <a:spcPts val="0"/>
              </a:spcBef>
              <a:spcAft>
                <a:spcPts val="0"/>
              </a:spcAft>
              <a:buClr>
                <a:srgbClr val="001965"/>
              </a:buClr>
              <a:buFont typeface="Arial" panose="020B0604020202020204" pitchFamily="34" charset="0"/>
              <a:buNone/>
              <a:defRPr>
                <a:solidFill>
                  <a:srgbClr val="001965"/>
                </a:solidFill>
              </a:defRPr>
            </a:lvl2pPr>
            <a:lvl3pPr marL="288000" indent="0">
              <a:spcBef>
                <a:spcPts val="0"/>
              </a:spcBef>
              <a:spcAft>
                <a:spcPts val="0"/>
              </a:spcAft>
              <a:buClr>
                <a:srgbClr val="001965"/>
              </a:buClr>
              <a:buFont typeface="Arial" panose="020B0604020202020204" pitchFamily="34" charset="0"/>
              <a:buNone/>
              <a:defRPr>
                <a:solidFill>
                  <a:srgbClr val="001965"/>
                </a:solidFill>
              </a:defRPr>
            </a:lvl3pPr>
            <a:lvl4pPr marL="288000" indent="0">
              <a:spcBef>
                <a:spcPts val="0"/>
              </a:spcBef>
              <a:spcAft>
                <a:spcPts val="0"/>
              </a:spcAft>
              <a:buClr>
                <a:srgbClr val="001965"/>
              </a:buClr>
              <a:buFont typeface="+mj-lt"/>
              <a:buNone/>
              <a:defRPr>
                <a:solidFill>
                  <a:srgbClr val="001965"/>
                </a:solidFill>
              </a:defRPr>
            </a:lvl4pPr>
            <a:lvl5pPr marL="1206900" indent="-342900">
              <a:spcBef>
                <a:spcPts val="0"/>
              </a:spcBef>
              <a:spcAft>
                <a:spcPts val="0"/>
              </a:spcAft>
              <a:buClr>
                <a:srgbClr val="001965"/>
              </a:buClr>
              <a:buFont typeface="+mj-lt"/>
              <a:buAutoNum type="arabicPeriod"/>
              <a:defRPr>
                <a:solidFill>
                  <a:srgbClr val="001965"/>
                </a:solidFill>
              </a:defRPr>
            </a:lvl5pPr>
          </a:lstStyle>
          <a:p>
            <a:pPr lvl="0"/>
            <a:r>
              <a:rPr lang="en-US"/>
              <a:t>Edit Master text styles</a:t>
            </a:r>
          </a:p>
          <a:p>
            <a:pPr lvl="1"/>
            <a:r>
              <a:rPr lang="en-US"/>
              <a:t>Second level</a:t>
            </a:r>
          </a:p>
          <a:p>
            <a:pPr lvl="2"/>
            <a:r>
              <a:rPr lang="en-US"/>
              <a:t>Third level</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8" name="Tekstfelt 7">
            <a:extLst>
              <a:ext uri="{FF2B5EF4-FFF2-40B4-BE49-F238E27FC236}">
                <a16:creationId xmlns:a16="http://schemas.microsoft.com/office/drawing/2014/main" id="{BBE42AD3-DE01-4014-9182-3AB47EC9BDDF}"/>
              </a:ext>
            </a:extLst>
          </p:cNvPr>
          <p:cNvSpPr txBox="1"/>
          <p:nvPr userDrawn="1"/>
        </p:nvSpPr>
        <p:spPr>
          <a:xfrm>
            <a:off x="-1397479" y="0"/>
            <a:ext cx="1274387" cy="1646605"/>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r>
              <a:rPr lang="da-DK" sz="1100" b="0" dirty="0">
                <a:solidFill>
                  <a:schemeClr val="accent2"/>
                </a:solidFill>
              </a:rPr>
              <a:t>.</a:t>
            </a:r>
          </a:p>
        </p:txBody>
      </p:sp>
    </p:spTree>
    <p:extLst>
      <p:ext uri="{BB962C8B-B14F-4D97-AF65-F5344CB8AC3E}">
        <p14:creationId xmlns:p14="http://schemas.microsoft.com/office/powerpoint/2010/main" val="3048538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o tekstboks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Pladsholder til tekst 6">
            <a:extLst>
              <a:ext uri="{FF2B5EF4-FFF2-40B4-BE49-F238E27FC236}">
                <a16:creationId xmlns:a16="http://schemas.microsoft.com/office/drawing/2014/main" id="{85ED9B94-C586-4A54-84CD-E6A91625BDB2}"/>
              </a:ext>
            </a:extLst>
          </p:cNvPr>
          <p:cNvSpPr>
            <a:spLocks noGrp="1"/>
          </p:cNvSpPr>
          <p:nvPr>
            <p:ph type="body" sz="quarter" idx="11"/>
          </p:nvPr>
        </p:nvSpPr>
        <p:spPr>
          <a:xfrm>
            <a:off x="63648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sp>
        <p:nvSpPr>
          <p:cNvPr id="4" name="Pladsholder til tekst 3">
            <a:extLst>
              <a:ext uri="{FF2B5EF4-FFF2-40B4-BE49-F238E27FC236}">
                <a16:creationId xmlns:a16="http://schemas.microsoft.com/office/drawing/2014/main" id="{24560F55-B726-4962-8749-2BC8557B9425}"/>
              </a:ext>
            </a:extLst>
          </p:cNvPr>
          <p:cNvSpPr>
            <a:spLocks noGrp="1"/>
          </p:cNvSpPr>
          <p:nvPr>
            <p:ph type="body" sz="quarter" idx="12" hasCustomPrompt="1"/>
          </p:nvPr>
        </p:nvSpPr>
        <p:spPr>
          <a:xfrm>
            <a:off x="6364800" y="1079500"/>
            <a:ext cx="4744800" cy="576263"/>
          </a:xfrm>
        </p:spPr>
        <p:txBody>
          <a:bodyPr anchor="ctr" anchorCtr="0"/>
          <a:lstStyle>
            <a:lvl1pPr marL="0" indent="0">
              <a:lnSpc>
                <a:spcPts val="2700"/>
              </a:lnSpc>
              <a:spcBef>
                <a:spcPts val="0"/>
              </a:spcBef>
              <a:buNone/>
              <a:defRPr sz="2400" b="1">
                <a:solidFill>
                  <a:srgbClr val="001965"/>
                </a:solidFill>
              </a:defRPr>
            </a:lvl1pPr>
          </a:lstStyle>
          <a:p>
            <a:pPr lvl="0"/>
            <a:r>
              <a:rPr lang="da-DK" dirty="0"/>
              <a:t>Overskrift kan skrives i en eller flere linjer</a:t>
            </a:r>
          </a:p>
        </p:txBody>
      </p:sp>
      <p:sp>
        <p:nvSpPr>
          <p:cNvPr id="8" name="Tekstfelt 7">
            <a:extLst>
              <a:ext uri="{FF2B5EF4-FFF2-40B4-BE49-F238E27FC236}">
                <a16:creationId xmlns:a16="http://schemas.microsoft.com/office/drawing/2014/main" id="{E8D8E91B-8C45-4461-91EB-E934B25F3BA8}"/>
              </a:ext>
            </a:extLst>
          </p:cNvPr>
          <p:cNvSpPr txBox="1"/>
          <p:nvPr userDrawn="1"/>
        </p:nvSpPr>
        <p:spPr>
          <a:xfrm>
            <a:off x="-1397479" y="0"/>
            <a:ext cx="1274387" cy="1615827"/>
          </a:xfrm>
          <a:prstGeom prst="rect">
            <a:avLst/>
          </a:prstGeom>
          <a:noFill/>
        </p:spPr>
        <p:txBody>
          <a:bodyPr wrap="square" rtlCol="0">
            <a:spAutoFit/>
          </a:bodyPr>
          <a:lstStyle/>
          <a:p>
            <a:r>
              <a:rPr lang="da-DK" sz="900" b="0" dirty="0">
                <a:solidFill>
                  <a:schemeClr val="accent2"/>
                </a:solidFill>
              </a:rPr>
              <a:t>Logo, overskrifter og tekstfelter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p:txBody>
      </p:sp>
    </p:spTree>
    <p:extLst>
      <p:ext uri="{BB962C8B-B14F-4D97-AF65-F5344CB8AC3E}">
        <p14:creationId xmlns:p14="http://schemas.microsoft.com/office/powerpoint/2010/main" val="33315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ekstboks + foto (højr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buFont typeface="Arial" panose="020B0604020202020204" pitchFamily="34" charset="0"/>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6" name="Pladsholder til billede 5">
            <a:extLst>
              <a:ext uri="{FF2B5EF4-FFF2-40B4-BE49-F238E27FC236}">
                <a16:creationId xmlns:a16="http://schemas.microsoft.com/office/drawing/2014/main" id="{9EE20644-E995-463C-8301-109E10D8710C}"/>
              </a:ext>
            </a:extLst>
          </p:cNvPr>
          <p:cNvSpPr>
            <a:spLocks noGrp="1"/>
          </p:cNvSpPr>
          <p:nvPr>
            <p:ph type="pic" sz="quarter" idx="11"/>
          </p:nvPr>
        </p:nvSpPr>
        <p:spPr>
          <a:xfrm>
            <a:off x="6364800" y="0"/>
            <a:ext cx="5824800" cy="6858000"/>
          </a:xfrm>
        </p:spPr>
        <p:txBody>
          <a:bodyPr wrap="square" anchor="ctr" anchorCtr="1"/>
          <a:lstStyle/>
          <a:p>
            <a:r>
              <a:rPr lang="en-US"/>
              <a:t>Click icon to add picture</a:t>
            </a:r>
            <a:endParaRPr lang="da-DK"/>
          </a:p>
        </p:txBody>
      </p:sp>
      <p:sp>
        <p:nvSpPr>
          <p:cNvPr id="8" name="Tekstfelt 7">
            <a:extLst>
              <a:ext uri="{FF2B5EF4-FFF2-40B4-BE49-F238E27FC236}">
                <a16:creationId xmlns:a16="http://schemas.microsoft.com/office/drawing/2014/main" id="{FB761568-09A5-4C0D-A9C6-F764CF7AEF7E}"/>
              </a:ext>
            </a:extLst>
          </p:cNvPr>
          <p:cNvSpPr txBox="1"/>
          <p:nvPr userDrawn="1"/>
        </p:nvSpPr>
        <p:spPr>
          <a:xfrm>
            <a:off x="-1397479" y="0"/>
            <a:ext cx="1274387" cy="3000821"/>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 se vejledning.</a:t>
            </a:r>
          </a:p>
        </p:txBody>
      </p:sp>
    </p:spTree>
    <p:extLst>
      <p:ext uri="{BB962C8B-B14F-4D97-AF65-F5344CB8AC3E}">
        <p14:creationId xmlns:p14="http://schemas.microsoft.com/office/powerpoint/2010/main" val="1872723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kstboks + foto (venstr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63648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63648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a:p>
            <a:pPr lvl="1"/>
            <a:r>
              <a:rPr lang="en-US"/>
              <a:t>Second level</a:t>
            </a:r>
          </a:p>
        </p:txBody>
      </p:sp>
      <p:sp>
        <p:nvSpPr>
          <p:cNvPr id="8" name="Pladsholder til billede 12">
            <a:extLst>
              <a:ext uri="{FF2B5EF4-FFF2-40B4-BE49-F238E27FC236}">
                <a16:creationId xmlns:a16="http://schemas.microsoft.com/office/drawing/2014/main" id="{DC6E646A-9543-4F7E-AF44-A8D87577A9E8}"/>
              </a:ext>
            </a:extLst>
          </p:cNvPr>
          <p:cNvSpPr>
            <a:spLocks noGrp="1"/>
          </p:cNvSpPr>
          <p:nvPr>
            <p:ph type="pic" sz="quarter" idx="11" hasCustomPrompt="1"/>
          </p:nvPr>
        </p:nvSpPr>
        <p:spPr>
          <a:xfrm>
            <a:off x="396000" y="360000"/>
            <a:ext cx="234000" cy="396000"/>
          </a:xfrm>
          <a:blipFill dpi="0" rotWithShape="1">
            <a:blip r:embed="rId2" cstate="hq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10" name="Pladsholder til billede 9">
            <a:extLst>
              <a:ext uri="{FF2B5EF4-FFF2-40B4-BE49-F238E27FC236}">
                <a16:creationId xmlns:a16="http://schemas.microsoft.com/office/drawing/2014/main" id="{0A5C0050-A6D5-4102-9FD7-586FBC2F6608}"/>
              </a:ext>
            </a:extLst>
          </p:cNvPr>
          <p:cNvSpPr>
            <a:spLocks noGrp="1"/>
          </p:cNvSpPr>
          <p:nvPr>
            <p:ph type="pic" sz="quarter" idx="12"/>
          </p:nvPr>
        </p:nvSpPr>
        <p:spPr>
          <a:xfrm>
            <a:off x="0" y="0"/>
            <a:ext cx="5824800" cy="6858000"/>
          </a:xfrm>
        </p:spPr>
        <p:txBody>
          <a:bodyPr/>
          <a:lstStyle/>
          <a:p>
            <a:r>
              <a:rPr lang="en-US"/>
              <a:t>Click icon to add picture</a:t>
            </a:r>
            <a:endParaRPr lang="da-DK" dirty="0"/>
          </a:p>
        </p:txBody>
      </p:sp>
      <p:sp>
        <p:nvSpPr>
          <p:cNvPr id="6" name="Tekstfelt 5">
            <a:extLst>
              <a:ext uri="{FF2B5EF4-FFF2-40B4-BE49-F238E27FC236}">
                <a16:creationId xmlns:a16="http://schemas.microsoft.com/office/drawing/2014/main" id="{9D8CF036-B972-426E-83D4-FB0543EFD245}"/>
              </a:ext>
            </a:extLst>
          </p:cNvPr>
          <p:cNvSpPr txBox="1"/>
          <p:nvPr userDrawn="1"/>
        </p:nvSpPr>
        <p:spPr>
          <a:xfrm>
            <a:off x="-1397479" y="0"/>
            <a:ext cx="1274387" cy="3416320"/>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eller skifte logoet pga. billedet enten er for mørkt/lyst – se vejledning.</a:t>
            </a:r>
          </a:p>
        </p:txBody>
      </p:sp>
    </p:spTree>
    <p:extLst>
      <p:ext uri="{BB962C8B-B14F-4D97-AF65-F5344CB8AC3E}">
        <p14:creationId xmlns:p14="http://schemas.microsoft.com/office/powerpoint/2010/main" val="1035998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Overskrift + foto">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Pladsholder til billede 4">
            <a:extLst>
              <a:ext uri="{FF2B5EF4-FFF2-40B4-BE49-F238E27FC236}">
                <a16:creationId xmlns:a16="http://schemas.microsoft.com/office/drawing/2014/main" id="{CD3C8055-829C-4584-943A-A55C70EAED80}"/>
              </a:ext>
            </a:extLst>
          </p:cNvPr>
          <p:cNvSpPr>
            <a:spLocks noGrp="1"/>
          </p:cNvSpPr>
          <p:nvPr>
            <p:ph type="pic" sz="quarter" idx="10"/>
          </p:nvPr>
        </p:nvSpPr>
        <p:spPr>
          <a:xfrm>
            <a:off x="1080000" y="1980000"/>
            <a:ext cx="7387200" cy="4230000"/>
          </a:xfrm>
        </p:spPr>
        <p:txBody>
          <a:bodyPr/>
          <a:lstStyle/>
          <a:p>
            <a:r>
              <a:rPr lang="en-US"/>
              <a:t>Click icon to add picture</a:t>
            </a:r>
            <a:endParaRPr lang="da-DK" dirty="0"/>
          </a:p>
        </p:txBody>
      </p:sp>
      <p:sp>
        <p:nvSpPr>
          <p:cNvPr id="6" name="Tekstfelt 5">
            <a:extLst>
              <a:ext uri="{FF2B5EF4-FFF2-40B4-BE49-F238E27FC236}">
                <a16:creationId xmlns:a16="http://schemas.microsoft.com/office/drawing/2014/main" id="{80D5D9D2-A4FE-4F3D-9BF2-61CF75A4B27E}"/>
              </a:ext>
            </a:extLst>
          </p:cNvPr>
          <p:cNvSpPr txBox="1"/>
          <p:nvPr userDrawn="1"/>
        </p:nvSpPr>
        <p:spPr>
          <a:xfrm>
            <a:off x="-1397479" y="0"/>
            <a:ext cx="1274387" cy="2308324"/>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Billedet du indsætter fylder pladsholderen.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p>
            <a:r>
              <a:rPr lang="da-DK" sz="900" b="0" dirty="0">
                <a:solidFill>
                  <a:schemeClr val="accent2"/>
                </a:solidFill>
              </a:rPr>
              <a:t>Ønsker du at justere placeringen/beskære billedet – se vejledning.</a:t>
            </a:r>
          </a:p>
        </p:txBody>
      </p:sp>
    </p:spTree>
    <p:extLst>
      <p:ext uri="{BB962C8B-B14F-4D97-AF65-F5344CB8AC3E}">
        <p14:creationId xmlns:p14="http://schemas.microsoft.com/office/powerpoint/2010/main" val="82488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rside fuldside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17" name="Pladsholder til billede 16">
            <a:extLst>
              <a:ext uri="{FF2B5EF4-FFF2-40B4-BE49-F238E27FC236}">
                <a16:creationId xmlns:a16="http://schemas.microsoft.com/office/drawing/2014/main" id="{7B09BBE5-4447-4617-B001-8FABBEBC6130}"/>
              </a:ext>
            </a:extLst>
          </p:cNvPr>
          <p:cNvSpPr>
            <a:spLocks noGrp="1"/>
          </p:cNvSpPr>
          <p:nvPr>
            <p:ph type="pic" sz="quarter" idx="12" hasCustomPrompt="1"/>
          </p:nvPr>
        </p:nvSpPr>
        <p:spPr>
          <a:xfrm>
            <a:off x="0" y="0"/>
            <a:ext cx="12192000" cy="6858000"/>
          </a:xfrm>
        </p:spPr>
        <p:txBody>
          <a:bodyPr/>
          <a:lstStyle>
            <a:lvl1pPr marL="0" indent="0">
              <a:buFont typeface="Arial" panose="020B0604020202020204" pitchFamily="34" charset="0"/>
              <a:buNone/>
              <a:defRPr/>
            </a:lvl1pPr>
          </a:lstStyle>
          <a:p>
            <a:r>
              <a:rPr lang="da-DK" dirty="0"/>
              <a:t> </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3" name="Pladsholder til billede 12">
            <a:extLst>
              <a:ext uri="{FF2B5EF4-FFF2-40B4-BE49-F238E27FC236}">
                <a16:creationId xmlns:a16="http://schemas.microsoft.com/office/drawing/2014/main" id="{40B71F0E-9797-491E-A2D3-123CFCD1A7FE}"/>
              </a:ext>
            </a:extLst>
          </p:cNvPr>
          <p:cNvSpPr>
            <a:spLocks noGrp="1"/>
          </p:cNvSpPr>
          <p:nvPr>
            <p:ph type="pic" sz="quarter" idx="10" hasCustomPrompt="1"/>
          </p:nvPr>
        </p:nvSpPr>
        <p:spPr>
          <a:xfrm>
            <a:off x="396000" y="360000"/>
            <a:ext cx="234000" cy="3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4" name="Tekstfelt 3">
            <a:extLst>
              <a:ext uri="{FF2B5EF4-FFF2-40B4-BE49-F238E27FC236}">
                <a16:creationId xmlns:a16="http://schemas.microsoft.com/office/drawing/2014/main" id="{8AD31EA2-3AC1-4073-BCB1-F59A20C5BD97}"/>
              </a:ext>
            </a:extLst>
          </p:cNvPr>
          <p:cNvSpPr txBox="1"/>
          <p:nvPr/>
        </p:nvSpPr>
        <p:spPr>
          <a:xfrm>
            <a:off x="-1468316" y="0"/>
            <a:ext cx="1283677" cy="31393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undertitel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
        <p:nvSpPr>
          <p:cNvPr id="7" name="Tekstfelt 6">
            <a:extLst>
              <a:ext uri="{FF2B5EF4-FFF2-40B4-BE49-F238E27FC236}">
                <a16:creationId xmlns:a16="http://schemas.microsoft.com/office/drawing/2014/main" id="{8AD31EA2-3AC1-4073-BCB1-F59A20C5BD97}"/>
              </a:ext>
            </a:extLst>
          </p:cNvPr>
          <p:cNvSpPr txBox="1"/>
          <p:nvPr userDrawn="1"/>
        </p:nvSpPr>
        <p:spPr>
          <a:xfrm>
            <a:off x="-1468316" y="0"/>
            <a:ext cx="1283677" cy="31393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undertitel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Tree>
    <p:extLst>
      <p:ext uri="{BB962C8B-B14F-4D97-AF65-F5344CB8AC3E}">
        <p14:creationId xmlns:p14="http://schemas.microsoft.com/office/powerpoint/2010/main" val="28327925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ekst + elemen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buFont typeface="Arial" panose="020B0604020202020204" pitchFamily="34" charset="0"/>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6" name="Tekstfelt 5">
            <a:extLst>
              <a:ext uri="{FF2B5EF4-FFF2-40B4-BE49-F238E27FC236}">
                <a16:creationId xmlns:a16="http://schemas.microsoft.com/office/drawing/2014/main" id="{5069E749-0D94-4B40-9493-5D2B9A91E77F}"/>
              </a:ext>
            </a:extLst>
          </p:cNvPr>
          <p:cNvSpPr txBox="1"/>
          <p:nvPr userDrawn="1"/>
        </p:nvSpPr>
        <p:spPr>
          <a:xfrm>
            <a:off x="-1397479" y="0"/>
            <a:ext cx="1274387" cy="2200602"/>
          </a:xfrm>
          <a:prstGeom prst="rect">
            <a:avLst/>
          </a:prstGeom>
          <a:noFill/>
        </p:spPr>
        <p:txBody>
          <a:bodyPr wrap="square" rtlCol="0">
            <a:spAutoFit/>
          </a:bodyPr>
          <a:lstStyle/>
          <a:p>
            <a:r>
              <a:rPr lang="da-DK" sz="900" b="0" dirty="0">
                <a:solidFill>
                  <a:schemeClr val="accent2"/>
                </a:solidFill>
              </a:rPr>
              <a:t>Logo, overskrift, tekstfelt og felt til valgfrit element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vises et større element – vælges layoutet ”Element u/tekst”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4D228619-7AD1-4B3C-8594-2DBB998BA5A4}"/>
              </a:ext>
            </a:extLst>
          </p:cNvPr>
          <p:cNvSpPr>
            <a:spLocks noGrp="1"/>
          </p:cNvSpPr>
          <p:nvPr>
            <p:ph sz="quarter" idx="11"/>
          </p:nvPr>
        </p:nvSpPr>
        <p:spPr>
          <a:xfrm>
            <a:off x="6364800" y="1980000"/>
            <a:ext cx="4744800" cy="423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336810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Element u/teks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CDA9DB07-933E-4F50-854B-530ABB65A855}"/>
              </a:ext>
            </a:extLst>
          </p:cNvPr>
          <p:cNvSpPr txBox="1"/>
          <p:nvPr userDrawn="1"/>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382609D1-E96A-40F7-ADD6-628D5CD3030C}"/>
              </a:ext>
            </a:extLst>
          </p:cNvPr>
          <p:cNvSpPr>
            <a:spLocks noGrp="1"/>
          </p:cNvSpPr>
          <p:nvPr>
            <p:ph sz="quarter" idx="10"/>
          </p:nvPr>
        </p:nvSpPr>
        <p:spPr>
          <a:xfrm>
            <a:off x="1079499" y="1980000"/>
            <a:ext cx="10029600" cy="423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4024209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Overskrift + video">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Pladsholder til medieklip 3">
            <a:extLst>
              <a:ext uri="{FF2B5EF4-FFF2-40B4-BE49-F238E27FC236}">
                <a16:creationId xmlns:a16="http://schemas.microsoft.com/office/drawing/2014/main" id="{4BE0A61E-C3E8-4AA6-A6F6-5EFBCE1D63E5}"/>
              </a:ext>
            </a:extLst>
          </p:cNvPr>
          <p:cNvSpPr>
            <a:spLocks noGrp="1"/>
          </p:cNvSpPr>
          <p:nvPr>
            <p:ph type="media" sz="quarter" idx="10"/>
          </p:nvPr>
        </p:nvSpPr>
        <p:spPr>
          <a:xfrm>
            <a:off x="1079500" y="1980000"/>
            <a:ext cx="7387200" cy="4230000"/>
          </a:xfrm>
        </p:spPr>
        <p:txBody>
          <a:bodyPr/>
          <a:lstStyle/>
          <a:p>
            <a:r>
              <a:rPr lang="en-US"/>
              <a:t>Click icon to add media</a:t>
            </a:r>
            <a:endParaRPr lang="da-DK"/>
          </a:p>
        </p:txBody>
      </p:sp>
      <p:sp>
        <p:nvSpPr>
          <p:cNvPr id="5" name="Tekstfelt 4">
            <a:extLst>
              <a:ext uri="{FF2B5EF4-FFF2-40B4-BE49-F238E27FC236}">
                <a16:creationId xmlns:a16="http://schemas.microsoft.com/office/drawing/2014/main" id="{1C880CEE-1C13-4651-AFF8-73834D3D9C8C}"/>
              </a:ext>
            </a:extLst>
          </p:cNvPr>
          <p:cNvSpPr txBox="1"/>
          <p:nvPr userDrawn="1"/>
        </p:nvSpPr>
        <p:spPr>
          <a:xfrm>
            <a:off x="-1397479" y="0"/>
            <a:ext cx="1274387" cy="1754326"/>
          </a:xfrm>
          <a:prstGeom prst="rect">
            <a:avLst/>
          </a:prstGeom>
          <a:noFill/>
        </p:spPr>
        <p:txBody>
          <a:bodyPr wrap="square" rtlCol="0">
            <a:spAutoFit/>
          </a:bodyPr>
          <a:lstStyle/>
          <a:p>
            <a:r>
              <a:rPr lang="da-DK" sz="900" b="0" dirty="0">
                <a:solidFill>
                  <a:schemeClr val="accent2"/>
                </a:solidFill>
              </a:rPr>
              <a:t>Logo, overskrift og videofelt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Den video du indsætter fylder pladsholderen.</a:t>
            </a:r>
          </a:p>
        </p:txBody>
      </p:sp>
    </p:spTree>
    <p:extLst>
      <p:ext uri="{BB962C8B-B14F-4D97-AF65-F5344CB8AC3E}">
        <p14:creationId xmlns:p14="http://schemas.microsoft.com/office/powerpoint/2010/main" val="1037951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Video - fuldt slide">
    <p:bg>
      <p:bgRef idx="1001">
        <a:schemeClr val="bg1"/>
      </p:bgRef>
    </p:bg>
    <p:spTree>
      <p:nvGrpSpPr>
        <p:cNvPr id="1" name=""/>
        <p:cNvGrpSpPr/>
        <p:nvPr/>
      </p:nvGrpSpPr>
      <p:grpSpPr>
        <a:xfrm>
          <a:off x="0" y="0"/>
          <a:ext cx="0" cy="0"/>
          <a:chOff x="0" y="0"/>
          <a:chExt cx="0" cy="0"/>
        </a:xfrm>
      </p:grpSpPr>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Pladsholder til medieklip 3">
            <a:extLst>
              <a:ext uri="{FF2B5EF4-FFF2-40B4-BE49-F238E27FC236}">
                <a16:creationId xmlns:a16="http://schemas.microsoft.com/office/drawing/2014/main" id="{4BE0A61E-C3E8-4AA6-A6F6-5EFBCE1D63E5}"/>
              </a:ext>
            </a:extLst>
          </p:cNvPr>
          <p:cNvSpPr>
            <a:spLocks noGrp="1"/>
          </p:cNvSpPr>
          <p:nvPr>
            <p:ph type="media" sz="quarter" idx="10"/>
          </p:nvPr>
        </p:nvSpPr>
        <p:spPr>
          <a:xfrm>
            <a:off x="0" y="0"/>
            <a:ext cx="12189600" cy="6858000"/>
          </a:xfrm>
        </p:spPr>
        <p:txBody>
          <a:bodyPr/>
          <a:lstStyle/>
          <a:p>
            <a:r>
              <a:rPr lang="en-US"/>
              <a:t>Click icon to add media</a:t>
            </a:r>
            <a:endParaRPr lang="da-DK" dirty="0"/>
          </a:p>
        </p:txBody>
      </p:sp>
      <p:sp>
        <p:nvSpPr>
          <p:cNvPr id="6" name="Tekstfelt 5">
            <a:extLst>
              <a:ext uri="{FF2B5EF4-FFF2-40B4-BE49-F238E27FC236}">
                <a16:creationId xmlns:a16="http://schemas.microsoft.com/office/drawing/2014/main" id="{81E66E48-BC9F-4E17-A811-E690074C05B6}"/>
              </a:ext>
            </a:extLst>
          </p:cNvPr>
          <p:cNvSpPr txBox="1"/>
          <p:nvPr userDrawn="1"/>
        </p:nvSpPr>
        <p:spPr>
          <a:xfrm>
            <a:off x="-1397479" y="0"/>
            <a:ext cx="12743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Videoen fylder hele siden.</a:t>
            </a:r>
          </a:p>
        </p:txBody>
      </p:sp>
    </p:spTree>
    <p:extLst>
      <p:ext uri="{BB962C8B-B14F-4D97-AF65-F5344CB8AC3E}">
        <p14:creationId xmlns:p14="http://schemas.microsoft.com/office/powerpoint/2010/main" val="2100144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reaker_id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rgbClr val="001965"/>
                </a:solidFill>
              </a:defRPr>
            </a:lvl1pPr>
          </a:lstStyle>
          <a:p>
            <a:r>
              <a:rPr lang="da-DK" dirty="0"/>
              <a:t>Overskrift i én eller to linjer</a:t>
            </a:r>
          </a:p>
        </p:txBody>
      </p:sp>
      <p:pic>
        <p:nvPicPr>
          <p:cNvPr id="6" name="Billede 5"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1BB5BAB5-4944-49F3-A4A2-4F7506833D86}"/>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15038633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reaker_Vi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rgbClr val="001965"/>
                </a:solidFill>
              </a:defRPr>
            </a:lvl1pPr>
          </a:lstStyle>
          <a:p>
            <a:r>
              <a:rPr lang="da-DK" dirty="0"/>
              <a:t>Overskrift i én eller to linjer</a:t>
            </a:r>
          </a:p>
        </p:txBody>
      </p:sp>
      <p:pic>
        <p:nvPicPr>
          <p:cNvPr id="6" name="Billede 5"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Tekstfelt 3">
            <a:extLst>
              <a:ext uri="{FF2B5EF4-FFF2-40B4-BE49-F238E27FC236}">
                <a16:creationId xmlns:a16="http://schemas.microsoft.com/office/drawing/2014/main" id="{64D83623-5A7C-46FB-A9B9-08D3AF74262C}"/>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33859957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reaker_F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chemeClr val="bg1"/>
                </a:solidFill>
              </a:defRPr>
            </a:lvl1pPr>
          </a:lstStyle>
          <a:p>
            <a:r>
              <a:rPr lang="da-DK" dirty="0"/>
              <a:t>Overskrift i én eller to linjer</a:t>
            </a:r>
          </a:p>
        </p:txBody>
      </p:sp>
      <p:pic>
        <p:nvPicPr>
          <p:cNvPr id="6" name="Billede 5">
            <a:extLst>
              <a:ext uri="{FF2B5EF4-FFF2-40B4-BE49-F238E27FC236}">
                <a16:creationId xmlns:a16="http://schemas.microsoft.com/office/drawing/2014/main" id="{081D9564-03BD-4183-91E0-48ADE41F364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96000" y="360000"/>
            <a:ext cx="235459" cy="395999"/>
          </a:xfrm>
          <a:prstGeom prst="rect">
            <a:avLst/>
          </a:prstGeom>
        </p:spPr>
      </p:pic>
      <p:sp>
        <p:nvSpPr>
          <p:cNvPr id="4" name="Tekstfelt 3">
            <a:extLst>
              <a:ext uri="{FF2B5EF4-FFF2-40B4-BE49-F238E27FC236}">
                <a16:creationId xmlns:a16="http://schemas.microsoft.com/office/drawing/2014/main" id="{A1DDAB5D-50CA-4D81-90A9-C7F1B27AED3D}"/>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18042892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reaker_fuldside 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5300"/>
              </a:lnSpc>
              <a:defRPr sz="5000"/>
            </a:lvl1pPr>
          </a:lstStyle>
          <a:p>
            <a:r>
              <a:rPr lang="da-DK" dirty="0"/>
              <a:t>Overskrift i én eller to linjer</a:t>
            </a:r>
          </a:p>
        </p:txBody>
      </p:sp>
      <p:sp>
        <p:nvSpPr>
          <p:cNvPr id="17" name="Pladsholder til billede 16">
            <a:extLst>
              <a:ext uri="{FF2B5EF4-FFF2-40B4-BE49-F238E27FC236}">
                <a16:creationId xmlns:a16="http://schemas.microsoft.com/office/drawing/2014/main" id="{7B09BBE5-4447-4617-B001-8FABBEBC6130}"/>
              </a:ext>
            </a:extLst>
          </p:cNvPr>
          <p:cNvSpPr>
            <a:spLocks noGrp="1"/>
          </p:cNvSpPr>
          <p:nvPr>
            <p:ph type="pic" sz="quarter" idx="12" hasCustomPrompt="1"/>
          </p:nvPr>
        </p:nvSpPr>
        <p:spPr>
          <a:xfrm>
            <a:off x="0" y="0"/>
            <a:ext cx="12189600" cy="6858000"/>
          </a:xfrm>
        </p:spPr>
        <p:txBody>
          <a:bodyPr/>
          <a:lstStyle>
            <a:lvl1pPr marL="0" indent="0">
              <a:buFont typeface="Arial" panose="020B0604020202020204" pitchFamily="34" charset="0"/>
              <a:buNone/>
              <a:defRPr/>
            </a:lvl1pPr>
          </a:lstStyle>
          <a:p>
            <a:r>
              <a:rPr lang="da-DK" dirty="0"/>
              <a:t> </a:t>
            </a:r>
          </a:p>
        </p:txBody>
      </p:sp>
      <p:sp>
        <p:nvSpPr>
          <p:cNvPr id="13" name="Pladsholder til billede 12">
            <a:extLst>
              <a:ext uri="{FF2B5EF4-FFF2-40B4-BE49-F238E27FC236}">
                <a16:creationId xmlns:a16="http://schemas.microsoft.com/office/drawing/2014/main" id="{40B71F0E-9797-491E-A2D3-123CFCD1A7FE}"/>
              </a:ext>
            </a:extLst>
          </p:cNvPr>
          <p:cNvSpPr>
            <a:spLocks noGrp="1"/>
          </p:cNvSpPr>
          <p:nvPr>
            <p:ph type="pic" sz="quarter" idx="10" hasCustomPrompt="1"/>
          </p:nvPr>
        </p:nvSpPr>
        <p:spPr>
          <a:xfrm>
            <a:off x="396000" y="360000"/>
            <a:ext cx="234000" cy="396000"/>
          </a:xfrm>
          <a:blipFill dpi="0" rotWithShape="1">
            <a:blip r:embed="rId2" cstate="hq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7" name="Tekstfelt 6">
            <a:extLst>
              <a:ext uri="{FF2B5EF4-FFF2-40B4-BE49-F238E27FC236}">
                <a16:creationId xmlns:a16="http://schemas.microsoft.com/office/drawing/2014/main" id="{FBB51C28-DF2B-479A-B56E-8C7C7F9B0209}"/>
              </a:ext>
            </a:extLst>
          </p:cNvPr>
          <p:cNvSpPr txBox="1"/>
          <p:nvPr userDrawn="1"/>
        </p:nvSpPr>
        <p:spPr>
          <a:xfrm>
            <a:off x="-1468316" y="0"/>
            <a:ext cx="1283677" cy="30008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Tree>
    <p:extLst>
      <p:ext uri="{BB962C8B-B14F-4D97-AF65-F5344CB8AC3E}">
        <p14:creationId xmlns:p14="http://schemas.microsoft.com/office/powerpoint/2010/main" val="25884164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19805083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2435322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genda">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hasCustomPrompt="1"/>
          </p:nvPr>
        </p:nvSpPr>
        <p:spPr>
          <a:xfrm>
            <a:off x="1080000" y="1980000"/>
            <a:ext cx="7387200" cy="4230000"/>
          </a:xfrm>
        </p:spPr>
        <p:txBody>
          <a:bodyPr/>
          <a:lstStyle>
            <a:lvl1pPr marL="288000" indent="-288000">
              <a:lnSpc>
                <a:spcPts val="2700"/>
              </a:lnSpc>
              <a:spcBef>
                <a:spcPts val="0"/>
              </a:spcBef>
              <a:spcAft>
                <a:spcPts val="600"/>
              </a:spcAft>
              <a:defRPr sz="2400">
                <a:solidFill>
                  <a:srgbClr val="001965"/>
                </a:solidFill>
              </a:defRPr>
            </a:lvl1pPr>
            <a:lvl2pPr marL="0" indent="-288000">
              <a:lnSpc>
                <a:spcPts val="2700"/>
              </a:lnSpc>
              <a:spcBef>
                <a:spcPts val="600"/>
              </a:spcBef>
              <a:spcAft>
                <a:spcPts val="0"/>
              </a:spcAft>
              <a:defRPr lang="da-DK" sz="2400" kern="1200" dirty="0">
                <a:solidFill>
                  <a:srgbClr val="001965"/>
                </a:solidFill>
                <a:latin typeface="Arial" panose="020B0604020202020204" pitchFamily="34" charset="0"/>
                <a:ea typeface="+mn-ea"/>
                <a:cs typeface="Arial" panose="020B0604020202020204" pitchFamily="34" charset="0"/>
              </a:defRPr>
            </a:lvl2pPr>
            <a:lvl3pPr marL="0" indent="-288000">
              <a:lnSpc>
                <a:spcPts val="2700"/>
              </a:lnSpc>
              <a:spcBef>
                <a:spcPts val="600"/>
              </a:spcBef>
              <a:spcAft>
                <a:spcPts val="0"/>
              </a:spcAft>
              <a:defRPr sz="2400">
                <a:solidFill>
                  <a:srgbClr val="001965"/>
                </a:solidFill>
              </a:defRPr>
            </a:lvl3pPr>
            <a:lvl4pPr marL="0" indent="-288000">
              <a:lnSpc>
                <a:spcPts val="2700"/>
              </a:lnSpc>
              <a:spcBef>
                <a:spcPts val="600"/>
              </a:spcBef>
              <a:spcAft>
                <a:spcPts val="0"/>
              </a:spcAft>
              <a:defRPr sz="2400">
                <a:solidFill>
                  <a:srgbClr val="001965"/>
                </a:solidFill>
              </a:defRPr>
            </a:lvl4pPr>
            <a:lvl5pPr marL="0" indent="-288000">
              <a:lnSpc>
                <a:spcPts val="2700"/>
              </a:lnSpc>
              <a:spcBef>
                <a:spcPts val="600"/>
              </a:spcBef>
              <a:spcAft>
                <a:spcPts val="0"/>
              </a:spcAft>
              <a:defRPr sz="2400">
                <a:solidFill>
                  <a:srgbClr val="001965"/>
                </a:solidFill>
              </a:defRPr>
            </a:lvl5pPr>
          </a:lstStyle>
          <a:p>
            <a:pPr lvl="0"/>
            <a:r>
              <a:rPr lang="da-DK" dirty="0"/>
              <a:t>Bullet agenda</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A20AA485-9A70-4707-A699-8AE8DEC27753}"/>
              </a:ext>
            </a:extLst>
          </p:cNvPr>
          <p:cNvSpPr txBox="1"/>
          <p:nvPr/>
        </p:nvSpPr>
        <p:spPr>
          <a:xfrm>
            <a:off x="-1397479" y="0"/>
            <a:ext cx="1274387" cy="1200329"/>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8" name="Billede 7"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10" name="Tekstfelt 9">
            <a:extLst>
              <a:ext uri="{FF2B5EF4-FFF2-40B4-BE49-F238E27FC236}">
                <a16:creationId xmlns:a16="http://schemas.microsoft.com/office/drawing/2014/main" id="{A20AA485-9A70-4707-A699-8AE8DEC27753}"/>
              </a:ext>
            </a:extLst>
          </p:cNvPr>
          <p:cNvSpPr txBox="1"/>
          <p:nvPr userDrawn="1"/>
        </p:nvSpPr>
        <p:spPr>
          <a:xfrm>
            <a:off x="-1397479" y="0"/>
            <a:ext cx="1274387" cy="1200329"/>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p:txBody>
      </p:sp>
    </p:spTree>
    <p:extLst>
      <p:ext uri="{BB962C8B-B14F-4D97-AF65-F5344CB8AC3E}">
        <p14:creationId xmlns:p14="http://schemas.microsoft.com/office/powerpoint/2010/main" val="3967028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el og indholdsobjek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CDA9DB07-933E-4F50-854B-530ABB65A855}"/>
              </a:ext>
            </a:extLst>
          </p:cNvPr>
          <p:cNvSpPr txBox="1"/>
          <p:nvPr userDrawn="1"/>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382609D1-E96A-40F7-ADD6-628D5CD3030C}"/>
              </a:ext>
            </a:extLst>
          </p:cNvPr>
          <p:cNvSpPr>
            <a:spLocks noGrp="1"/>
          </p:cNvSpPr>
          <p:nvPr>
            <p:ph sz="quarter" idx="10"/>
          </p:nvPr>
        </p:nvSpPr>
        <p:spPr>
          <a:xfrm>
            <a:off x="1079499" y="1980000"/>
            <a:ext cx="10029600" cy="423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250587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5" name="Footer Placeholder 4"/>
          <p:cNvSpPr>
            <a:spLocks noGrp="1"/>
          </p:cNvSpPr>
          <p:nvPr>
            <p:ph type="ftr" sz="quarter" idx="11"/>
          </p:nvPr>
        </p:nvSpPr>
        <p:spPr/>
        <p:txBody>
          <a:bodyPr/>
          <a:lstStyle/>
          <a:p>
            <a:endParaRPr lang="da-DK">
              <a:solidFill>
                <a:prstClr val="black">
                  <a:tint val="75000"/>
                </a:prstClr>
              </a:solidFill>
            </a:endParaRPr>
          </a:p>
        </p:txBody>
      </p:sp>
      <p:sp>
        <p:nvSpPr>
          <p:cNvPr id="6" name="Slide Number Placeholder 5"/>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22611558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5" name="Footer Placeholder 4"/>
          <p:cNvSpPr>
            <a:spLocks noGrp="1"/>
          </p:cNvSpPr>
          <p:nvPr>
            <p:ph type="ftr" sz="quarter" idx="11"/>
          </p:nvPr>
        </p:nvSpPr>
        <p:spPr/>
        <p:txBody>
          <a:bodyPr/>
          <a:lstStyle/>
          <a:p>
            <a:endParaRPr lang="da-DK">
              <a:solidFill>
                <a:prstClr val="black">
                  <a:tint val="75000"/>
                </a:prstClr>
              </a:solidFill>
            </a:endParaRPr>
          </a:p>
        </p:txBody>
      </p:sp>
      <p:sp>
        <p:nvSpPr>
          <p:cNvPr id="6" name="Slide Number Placeholder 5"/>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6306030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5" name="Footer Placeholder 4"/>
          <p:cNvSpPr>
            <a:spLocks noGrp="1"/>
          </p:cNvSpPr>
          <p:nvPr>
            <p:ph type="ftr" sz="quarter" idx="11"/>
          </p:nvPr>
        </p:nvSpPr>
        <p:spPr/>
        <p:txBody>
          <a:bodyPr/>
          <a:lstStyle/>
          <a:p>
            <a:endParaRPr lang="da-DK">
              <a:solidFill>
                <a:prstClr val="black">
                  <a:tint val="75000"/>
                </a:prstClr>
              </a:solidFill>
            </a:endParaRPr>
          </a:p>
        </p:txBody>
      </p:sp>
      <p:sp>
        <p:nvSpPr>
          <p:cNvPr id="6" name="Slide Number Placeholder 5"/>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36574915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Content Placeholder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6" name="Footer Placeholder 5"/>
          <p:cNvSpPr>
            <a:spLocks noGrp="1"/>
          </p:cNvSpPr>
          <p:nvPr>
            <p:ph type="ftr" sz="quarter" idx="11"/>
          </p:nvPr>
        </p:nvSpPr>
        <p:spPr/>
        <p:txBody>
          <a:bodyPr/>
          <a:lstStyle/>
          <a:p>
            <a:endParaRPr lang="da-DK">
              <a:solidFill>
                <a:prstClr val="black">
                  <a:tint val="75000"/>
                </a:prstClr>
              </a:solidFill>
            </a:endParaRPr>
          </a:p>
        </p:txBody>
      </p:sp>
      <p:sp>
        <p:nvSpPr>
          <p:cNvPr id="7" name="Slide Number Placeholder 6"/>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32579653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i master</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8" name="Footer Placeholder 7"/>
          <p:cNvSpPr>
            <a:spLocks noGrp="1"/>
          </p:cNvSpPr>
          <p:nvPr>
            <p:ph type="ftr" sz="quarter" idx="11"/>
          </p:nvPr>
        </p:nvSpPr>
        <p:spPr/>
        <p:txBody>
          <a:bodyPr/>
          <a:lstStyle/>
          <a:p>
            <a:endParaRPr lang="da-DK">
              <a:solidFill>
                <a:prstClr val="black">
                  <a:tint val="75000"/>
                </a:prstClr>
              </a:solidFill>
            </a:endParaRPr>
          </a:p>
        </p:txBody>
      </p:sp>
      <p:sp>
        <p:nvSpPr>
          <p:cNvPr id="9" name="Slide Number Placeholder 8"/>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327612595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Date Placeholder 2"/>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4" name="Footer Placeholder 3"/>
          <p:cNvSpPr>
            <a:spLocks noGrp="1"/>
          </p:cNvSpPr>
          <p:nvPr>
            <p:ph type="ftr" sz="quarter" idx="11"/>
          </p:nvPr>
        </p:nvSpPr>
        <p:spPr/>
        <p:txBody>
          <a:bodyPr/>
          <a:lstStyle/>
          <a:p>
            <a:endParaRPr lang="da-DK">
              <a:solidFill>
                <a:prstClr val="black">
                  <a:tint val="75000"/>
                </a:prstClr>
              </a:solidFill>
            </a:endParaRPr>
          </a:p>
        </p:txBody>
      </p:sp>
      <p:sp>
        <p:nvSpPr>
          <p:cNvPr id="5" name="Slide Number Placeholder 4"/>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13094750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3" name="Footer Placeholder 2"/>
          <p:cNvSpPr>
            <a:spLocks noGrp="1"/>
          </p:cNvSpPr>
          <p:nvPr>
            <p:ph type="ftr" sz="quarter" idx="11"/>
          </p:nvPr>
        </p:nvSpPr>
        <p:spPr/>
        <p:txBody>
          <a:bodyPr/>
          <a:lstStyle/>
          <a:p>
            <a:endParaRPr lang="da-DK">
              <a:solidFill>
                <a:prstClr val="black">
                  <a:tint val="75000"/>
                </a:prstClr>
              </a:solidFill>
            </a:endParaRPr>
          </a:p>
        </p:txBody>
      </p:sp>
      <p:sp>
        <p:nvSpPr>
          <p:cNvPr id="4" name="Slide Number Placeholder 3"/>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4104430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6" name="Footer Placeholder 5"/>
          <p:cNvSpPr>
            <a:spLocks noGrp="1"/>
          </p:cNvSpPr>
          <p:nvPr>
            <p:ph type="ftr" sz="quarter" idx="11"/>
          </p:nvPr>
        </p:nvSpPr>
        <p:spPr/>
        <p:txBody>
          <a:bodyPr/>
          <a:lstStyle/>
          <a:p>
            <a:endParaRPr lang="da-DK">
              <a:solidFill>
                <a:prstClr val="black">
                  <a:tint val="75000"/>
                </a:prstClr>
              </a:solidFill>
            </a:endParaRPr>
          </a:p>
        </p:txBody>
      </p:sp>
      <p:sp>
        <p:nvSpPr>
          <p:cNvPr id="7" name="Slide Number Placeholder 6"/>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16351533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6" name="Footer Placeholder 5"/>
          <p:cNvSpPr>
            <a:spLocks noGrp="1"/>
          </p:cNvSpPr>
          <p:nvPr>
            <p:ph type="ftr" sz="quarter" idx="11"/>
          </p:nvPr>
        </p:nvSpPr>
        <p:spPr/>
        <p:txBody>
          <a:bodyPr/>
          <a:lstStyle/>
          <a:p>
            <a:endParaRPr lang="da-DK">
              <a:solidFill>
                <a:prstClr val="black">
                  <a:tint val="75000"/>
                </a:prstClr>
              </a:solidFill>
            </a:endParaRPr>
          </a:p>
        </p:txBody>
      </p:sp>
      <p:sp>
        <p:nvSpPr>
          <p:cNvPr id="7" name="Slide Number Placeholder 6"/>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95542361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Enkelt tekstboks">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7387200" cy="4230000"/>
          </a:xfrm>
        </p:spPr>
        <p:txBody>
          <a:bodyPr/>
          <a:lstStyle>
            <a:lvl1pPr marL="0" indent="0">
              <a:spcBef>
                <a:spcPts val="0"/>
              </a:spcBef>
              <a:buNone/>
              <a:defRPr b="0">
                <a:solidFill>
                  <a:srgbClr val="001965"/>
                </a:solidFill>
              </a:defRPr>
            </a:lvl1pPr>
            <a:lvl2pPr marL="0" indent="0">
              <a:spcBef>
                <a:spcPts val="0"/>
              </a:spcBef>
              <a:spcAft>
                <a:spcPts val="0"/>
              </a:spcAft>
              <a:buClr>
                <a:srgbClr val="001965"/>
              </a:buClr>
              <a:buFont typeface="Arial" panose="020B0604020202020204" pitchFamily="34" charset="0"/>
              <a:buNone/>
              <a:defRPr>
                <a:solidFill>
                  <a:srgbClr val="001965"/>
                </a:solidFill>
              </a:defRPr>
            </a:lvl2pPr>
            <a:lvl3pPr marL="288000" indent="0">
              <a:spcBef>
                <a:spcPts val="0"/>
              </a:spcBef>
              <a:spcAft>
                <a:spcPts val="0"/>
              </a:spcAft>
              <a:buClr>
                <a:srgbClr val="001965"/>
              </a:buClr>
              <a:buFont typeface="Arial" panose="020B0604020202020204" pitchFamily="34" charset="0"/>
              <a:buNone/>
              <a:defRPr>
                <a:solidFill>
                  <a:srgbClr val="001965"/>
                </a:solidFill>
              </a:defRPr>
            </a:lvl3pPr>
            <a:lvl4pPr marL="288000" indent="0">
              <a:spcBef>
                <a:spcPts val="0"/>
              </a:spcBef>
              <a:spcAft>
                <a:spcPts val="0"/>
              </a:spcAft>
              <a:buClr>
                <a:srgbClr val="001965"/>
              </a:buClr>
              <a:buFont typeface="+mj-lt"/>
              <a:buNone/>
              <a:defRPr>
                <a:solidFill>
                  <a:srgbClr val="001965"/>
                </a:solidFill>
              </a:defRPr>
            </a:lvl4pPr>
            <a:lvl5pPr marL="1206900" indent="-342900">
              <a:spcBef>
                <a:spcPts val="0"/>
              </a:spcBef>
              <a:spcAft>
                <a:spcPts val="0"/>
              </a:spcAft>
              <a:buClr>
                <a:srgbClr val="001965"/>
              </a:buClr>
              <a:buFont typeface="+mj-lt"/>
              <a:buAutoNum type="arabicPeriod"/>
              <a:defRPr>
                <a:solidFill>
                  <a:srgbClr val="001965"/>
                </a:solidFill>
              </a:defRPr>
            </a:lvl5pPr>
          </a:lstStyle>
          <a:p>
            <a:pPr lvl="0"/>
            <a:r>
              <a:rPr lang="da-DK"/>
              <a:t>Rediger typografien i masterens</a:t>
            </a:r>
          </a:p>
          <a:p>
            <a:pPr lvl="1"/>
            <a:r>
              <a:rPr lang="da-DK"/>
              <a:t>Andet niveau</a:t>
            </a:r>
          </a:p>
          <a:p>
            <a:pPr lvl="2"/>
            <a:r>
              <a:rPr lang="da-DK"/>
              <a:t>Tredje niveau</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8" name="Tekstfelt 7">
            <a:extLst>
              <a:ext uri="{FF2B5EF4-FFF2-40B4-BE49-F238E27FC236}">
                <a16:creationId xmlns:a16="http://schemas.microsoft.com/office/drawing/2014/main" id="{BBE42AD3-DE01-4014-9182-3AB47EC9BDDF}"/>
              </a:ext>
            </a:extLst>
          </p:cNvPr>
          <p:cNvSpPr txBox="1"/>
          <p:nvPr/>
        </p:nvSpPr>
        <p:spPr>
          <a:xfrm>
            <a:off x="-1397479" y="0"/>
            <a:ext cx="1274387" cy="1646605"/>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r>
              <a:rPr lang="da-DK" sz="1100" b="0" dirty="0">
                <a:solidFill>
                  <a:schemeClr val="accent2"/>
                </a:solidFill>
              </a:rPr>
              <a: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10" name="Billede 9"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11" name="Tekstfelt 10">
            <a:extLst>
              <a:ext uri="{FF2B5EF4-FFF2-40B4-BE49-F238E27FC236}">
                <a16:creationId xmlns:a16="http://schemas.microsoft.com/office/drawing/2014/main" id="{BBE42AD3-DE01-4014-9182-3AB47EC9BDDF}"/>
              </a:ext>
            </a:extLst>
          </p:cNvPr>
          <p:cNvSpPr txBox="1"/>
          <p:nvPr userDrawn="1"/>
        </p:nvSpPr>
        <p:spPr>
          <a:xfrm>
            <a:off x="-1397479" y="0"/>
            <a:ext cx="1274387" cy="1646605"/>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r>
              <a:rPr lang="da-DK" sz="1100" b="0" dirty="0">
                <a:solidFill>
                  <a:schemeClr val="accent2"/>
                </a:solidFill>
              </a:rPr>
              <a:t>.</a:t>
            </a:r>
          </a:p>
        </p:txBody>
      </p:sp>
    </p:spTree>
    <p:extLst>
      <p:ext uri="{BB962C8B-B14F-4D97-AF65-F5344CB8AC3E}">
        <p14:creationId xmlns:p14="http://schemas.microsoft.com/office/powerpoint/2010/main" val="3899548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5" name="Footer Placeholder 4"/>
          <p:cNvSpPr>
            <a:spLocks noGrp="1"/>
          </p:cNvSpPr>
          <p:nvPr>
            <p:ph type="ftr" sz="quarter" idx="11"/>
          </p:nvPr>
        </p:nvSpPr>
        <p:spPr/>
        <p:txBody>
          <a:bodyPr/>
          <a:lstStyle/>
          <a:p>
            <a:endParaRPr lang="da-DK">
              <a:solidFill>
                <a:prstClr val="black">
                  <a:tint val="75000"/>
                </a:prstClr>
              </a:solidFill>
            </a:endParaRPr>
          </a:p>
        </p:txBody>
      </p:sp>
      <p:sp>
        <p:nvSpPr>
          <p:cNvPr id="6" name="Slide Number Placeholder 5"/>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64236458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5" name="Footer Placeholder 4"/>
          <p:cNvSpPr>
            <a:spLocks noGrp="1"/>
          </p:cNvSpPr>
          <p:nvPr>
            <p:ph type="ftr" sz="quarter" idx="11"/>
          </p:nvPr>
        </p:nvSpPr>
        <p:spPr/>
        <p:txBody>
          <a:bodyPr/>
          <a:lstStyle/>
          <a:p>
            <a:endParaRPr lang="da-DK">
              <a:solidFill>
                <a:prstClr val="black">
                  <a:tint val="75000"/>
                </a:prstClr>
              </a:solidFill>
            </a:endParaRPr>
          </a:p>
        </p:txBody>
      </p:sp>
      <p:sp>
        <p:nvSpPr>
          <p:cNvPr id="6" name="Slide Number Placeholder 5"/>
          <p:cNvSpPr>
            <a:spLocks noGrp="1"/>
          </p:cNvSpPr>
          <p:nvPr>
            <p:ph type="sldNum" sz="quarter" idx="12"/>
          </p:nvPr>
        </p:nvSpPr>
        <p:spPr/>
        <p:txBody>
          <a:body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19531997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o tekstboks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da-DK"/>
              <a:t>Rediger typografien i masterens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Pladsholder til tekst 6">
            <a:extLst>
              <a:ext uri="{FF2B5EF4-FFF2-40B4-BE49-F238E27FC236}">
                <a16:creationId xmlns:a16="http://schemas.microsoft.com/office/drawing/2014/main" id="{85ED9B94-C586-4A54-84CD-E6A91625BDB2}"/>
              </a:ext>
            </a:extLst>
          </p:cNvPr>
          <p:cNvSpPr>
            <a:spLocks noGrp="1"/>
          </p:cNvSpPr>
          <p:nvPr>
            <p:ph type="body" sz="quarter" idx="11"/>
          </p:nvPr>
        </p:nvSpPr>
        <p:spPr>
          <a:xfrm>
            <a:off x="63648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da-DK"/>
              <a:t>Rediger typografien i masterens</a:t>
            </a:r>
          </a:p>
        </p:txBody>
      </p:sp>
      <p:sp>
        <p:nvSpPr>
          <p:cNvPr id="4" name="Pladsholder til tekst 3">
            <a:extLst>
              <a:ext uri="{FF2B5EF4-FFF2-40B4-BE49-F238E27FC236}">
                <a16:creationId xmlns:a16="http://schemas.microsoft.com/office/drawing/2014/main" id="{24560F55-B726-4962-8749-2BC8557B9425}"/>
              </a:ext>
            </a:extLst>
          </p:cNvPr>
          <p:cNvSpPr>
            <a:spLocks noGrp="1"/>
          </p:cNvSpPr>
          <p:nvPr>
            <p:ph type="body" sz="quarter" idx="12" hasCustomPrompt="1"/>
          </p:nvPr>
        </p:nvSpPr>
        <p:spPr>
          <a:xfrm>
            <a:off x="6364800" y="1079500"/>
            <a:ext cx="4744800" cy="576263"/>
          </a:xfrm>
        </p:spPr>
        <p:txBody>
          <a:bodyPr anchor="ctr" anchorCtr="0"/>
          <a:lstStyle>
            <a:lvl1pPr marL="0" indent="0">
              <a:lnSpc>
                <a:spcPts val="2700"/>
              </a:lnSpc>
              <a:spcBef>
                <a:spcPts val="0"/>
              </a:spcBef>
              <a:buNone/>
              <a:defRPr sz="2400" b="1">
                <a:solidFill>
                  <a:srgbClr val="001965"/>
                </a:solidFill>
              </a:defRPr>
            </a:lvl1pPr>
          </a:lstStyle>
          <a:p>
            <a:pPr lvl="0"/>
            <a:r>
              <a:rPr lang="da-DK" dirty="0"/>
              <a:t>Overskrift kan skrives i en eller flere linjer</a:t>
            </a:r>
          </a:p>
        </p:txBody>
      </p:sp>
      <p:sp>
        <p:nvSpPr>
          <p:cNvPr id="8" name="Tekstfelt 7">
            <a:extLst>
              <a:ext uri="{FF2B5EF4-FFF2-40B4-BE49-F238E27FC236}">
                <a16:creationId xmlns:a16="http://schemas.microsoft.com/office/drawing/2014/main" id="{E8D8E91B-8C45-4461-91EB-E934B25F3BA8}"/>
              </a:ext>
            </a:extLst>
          </p:cNvPr>
          <p:cNvSpPr txBox="1"/>
          <p:nvPr/>
        </p:nvSpPr>
        <p:spPr>
          <a:xfrm>
            <a:off x="-1397479" y="0"/>
            <a:ext cx="1274387" cy="1615827"/>
          </a:xfrm>
          <a:prstGeom prst="rect">
            <a:avLst/>
          </a:prstGeom>
          <a:noFill/>
        </p:spPr>
        <p:txBody>
          <a:bodyPr wrap="square" rtlCol="0">
            <a:spAutoFit/>
          </a:bodyPr>
          <a:lstStyle/>
          <a:p>
            <a:r>
              <a:rPr lang="da-DK" sz="900" b="0" dirty="0">
                <a:solidFill>
                  <a:schemeClr val="accent2"/>
                </a:solidFill>
              </a:rPr>
              <a:t>Logo, overskrifter og tekstfelter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11" name="Billede 10"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12" name="Tekstfelt 11">
            <a:extLst>
              <a:ext uri="{FF2B5EF4-FFF2-40B4-BE49-F238E27FC236}">
                <a16:creationId xmlns:a16="http://schemas.microsoft.com/office/drawing/2014/main" id="{E8D8E91B-8C45-4461-91EB-E934B25F3BA8}"/>
              </a:ext>
            </a:extLst>
          </p:cNvPr>
          <p:cNvSpPr txBox="1"/>
          <p:nvPr userDrawn="1"/>
        </p:nvSpPr>
        <p:spPr>
          <a:xfrm>
            <a:off x="-1397479" y="0"/>
            <a:ext cx="1274387" cy="1615827"/>
          </a:xfrm>
          <a:prstGeom prst="rect">
            <a:avLst/>
          </a:prstGeom>
          <a:noFill/>
        </p:spPr>
        <p:txBody>
          <a:bodyPr wrap="square" rtlCol="0">
            <a:spAutoFit/>
          </a:bodyPr>
          <a:lstStyle/>
          <a:p>
            <a:r>
              <a:rPr lang="da-DK" sz="900" b="0" dirty="0">
                <a:solidFill>
                  <a:schemeClr val="accent2"/>
                </a:solidFill>
              </a:rPr>
              <a:t>Logo, overskrifter og tekstfelter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p:txBody>
      </p:sp>
    </p:spTree>
    <p:extLst>
      <p:ext uri="{BB962C8B-B14F-4D97-AF65-F5344CB8AC3E}">
        <p14:creationId xmlns:p14="http://schemas.microsoft.com/office/powerpoint/2010/main" val="199934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ekstboks + foto (højr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buFont typeface="Arial" panose="020B0604020202020204" pitchFamily="34" charset="0"/>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da-DK"/>
              <a:t>Rediger typografien i masterens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6" name="Pladsholder til billede 5">
            <a:extLst>
              <a:ext uri="{FF2B5EF4-FFF2-40B4-BE49-F238E27FC236}">
                <a16:creationId xmlns:a16="http://schemas.microsoft.com/office/drawing/2014/main" id="{9EE20644-E995-463C-8301-109E10D8710C}"/>
              </a:ext>
            </a:extLst>
          </p:cNvPr>
          <p:cNvSpPr>
            <a:spLocks noGrp="1"/>
          </p:cNvSpPr>
          <p:nvPr>
            <p:ph type="pic" sz="quarter" idx="11"/>
          </p:nvPr>
        </p:nvSpPr>
        <p:spPr>
          <a:xfrm>
            <a:off x="6364800" y="0"/>
            <a:ext cx="5824800" cy="6858000"/>
          </a:xfrm>
        </p:spPr>
        <p:txBody>
          <a:bodyPr wrap="square" anchor="ctr" anchorCtr="1"/>
          <a:lstStyle/>
          <a:p>
            <a:r>
              <a:rPr lang="da-DK"/>
              <a:t>Klik på ikonet for at tilføje et billede</a:t>
            </a:r>
          </a:p>
        </p:txBody>
      </p:sp>
      <p:sp>
        <p:nvSpPr>
          <p:cNvPr id="8" name="Tekstfelt 7">
            <a:extLst>
              <a:ext uri="{FF2B5EF4-FFF2-40B4-BE49-F238E27FC236}">
                <a16:creationId xmlns:a16="http://schemas.microsoft.com/office/drawing/2014/main" id="{FB761568-09A5-4C0D-A9C6-F764CF7AEF7E}"/>
              </a:ext>
            </a:extLst>
          </p:cNvPr>
          <p:cNvSpPr txBox="1"/>
          <p:nvPr/>
        </p:nvSpPr>
        <p:spPr>
          <a:xfrm>
            <a:off x="-1397479" y="0"/>
            <a:ext cx="1274387" cy="3000821"/>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 se vejledning.</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11" name="Billede 10"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12" name="Tekstfelt 11">
            <a:extLst>
              <a:ext uri="{FF2B5EF4-FFF2-40B4-BE49-F238E27FC236}">
                <a16:creationId xmlns:a16="http://schemas.microsoft.com/office/drawing/2014/main" id="{FB761568-09A5-4C0D-A9C6-F764CF7AEF7E}"/>
              </a:ext>
            </a:extLst>
          </p:cNvPr>
          <p:cNvSpPr txBox="1"/>
          <p:nvPr userDrawn="1"/>
        </p:nvSpPr>
        <p:spPr>
          <a:xfrm>
            <a:off x="-1397479" y="0"/>
            <a:ext cx="1274387" cy="3000821"/>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 se vejledning.</a:t>
            </a:r>
          </a:p>
        </p:txBody>
      </p:sp>
    </p:spTree>
    <p:extLst>
      <p:ext uri="{BB962C8B-B14F-4D97-AF65-F5344CB8AC3E}">
        <p14:creationId xmlns:p14="http://schemas.microsoft.com/office/powerpoint/2010/main" val="3493483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kstboks + foto (venstr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63648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63648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da-DK"/>
              <a:t>Rediger typografien i masterens</a:t>
            </a:r>
          </a:p>
          <a:p>
            <a:pPr lvl="1"/>
            <a:r>
              <a:rPr lang="da-DK"/>
              <a:t>Andet niveau</a:t>
            </a:r>
          </a:p>
        </p:txBody>
      </p:sp>
      <p:sp>
        <p:nvSpPr>
          <p:cNvPr id="8" name="Pladsholder til billede 12">
            <a:extLst>
              <a:ext uri="{FF2B5EF4-FFF2-40B4-BE49-F238E27FC236}">
                <a16:creationId xmlns:a16="http://schemas.microsoft.com/office/drawing/2014/main" id="{DC6E646A-9543-4F7E-AF44-A8D87577A9E8}"/>
              </a:ext>
            </a:extLst>
          </p:cNvPr>
          <p:cNvSpPr>
            <a:spLocks noGrp="1"/>
          </p:cNvSpPr>
          <p:nvPr>
            <p:ph type="pic" sz="quarter" idx="11" hasCustomPrompt="1"/>
          </p:nvPr>
        </p:nvSpPr>
        <p:spPr>
          <a:xfrm>
            <a:off x="396000" y="360000"/>
            <a:ext cx="234000" cy="3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10" name="Pladsholder til billede 9">
            <a:extLst>
              <a:ext uri="{FF2B5EF4-FFF2-40B4-BE49-F238E27FC236}">
                <a16:creationId xmlns:a16="http://schemas.microsoft.com/office/drawing/2014/main" id="{0A5C0050-A6D5-4102-9FD7-586FBC2F6608}"/>
              </a:ext>
            </a:extLst>
          </p:cNvPr>
          <p:cNvSpPr>
            <a:spLocks noGrp="1"/>
          </p:cNvSpPr>
          <p:nvPr>
            <p:ph type="pic" sz="quarter" idx="12"/>
          </p:nvPr>
        </p:nvSpPr>
        <p:spPr>
          <a:xfrm>
            <a:off x="0" y="0"/>
            <a:ext cx="5824800" cy="6858000"/>
          </a:xfrm>
        </p:spPr>
        <p:txBody>
          <a:bodyPr/>
          <a:lstStyle/>
          <a:p>
            <a:r>
              <a:rPr lang="da-DK"/>
              <a:t>Klik på ikonet for at tilføje et billede</a:t>
            </a:r>
            <a:endParaRPr lang="da-DK" dirty="0"/>
          </a:p>
        </p:txBody>
      </p:sp>
      <p:sp>
        <p:nvSpPr>
          <p:cNvPr id="6" name="Tekstfelt 5">
            <a:extLst>
              <a:ext uri="{FF2B5EF4-FFF2-40B4-BE49-F238E27FC236}">
                <a16:creationId xmlns:a16="http://schemas.microsoft.com/office/drawing/2014/main" id="{9D8CF036-B972-426E-83D4-FB0543EFD245}"/>
              </a:ext>
            </a:extLst>
          </p:cNvPr>
          <p:cNvSpPr txBox="1"/>
          <p:nvPr/>
        </p:nvSpPr>
        <p:spPr>
          <a:xfrm>
            <a:off x="-1397479" y="0"/>
            <a:ext cx="1274387" cy="3416320"/>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eller skifte logoet pga. billedet enten er for mørkt/lyst – se vejledning.</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sp>
        <p:nvSpPr>
          <p:cNvPr id="11" name="Tekstfelt 10">
            <a:extLst>
              <a:ext uri="{FF2B5EF4-FFF2-40B4-BE49-F238E27FC236}">
                <a16:creationId xmlns:a16="http://schemas.microsoft.com/office/drawing/2014/main" id="{9D8CF036-B972-426E-83D4-FB0543EFD245}"/>
              </a:ext>
            </a:extLst>
          </p:cNvPr>
          <p:cNvSpPr txBox="1"/>
          <p:nvPr userDrawn="1"/>
        </p:nvSpPr>
        <p:spPr>
          <a:xfrm>
            <a:off x="-1397479" y="0"/>
            <a:ext cx="1274387" cy="3416320"/>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eller skifte logoet pga. billedet enten er for mørkt/lyst – se vejledning.</a:t>
            </a:r>
          </a:p>
        </p:txBody>
      </p:sp>
    </p:spTree>
    <p:extLst>
      <p:ext uri="{BB962C8B-B14F-4D97-AF65-F5344CB8AC3E}">
        <p14:creationId xmlns:p14="http://schemas.microsoft.com/office/powerpoint/2010/main" val="1908013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verskrift + foto">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Pladsholder til billede 4">
            <a:extLst>
              <a:ext uri="{FF2B5EF4-FFF2-40B4-BE49-F238E27FC236}">
                <a16:creationId xmlns:a16="http://schemas.microsoft.com/office/drawing/2014/main" id="{CD3C8055-829C-4584-943A-A55C70EAED80}"/>
              </a:ext>
            </a:extLst>
          </p:cNvPr>
          <p:cNvSpPr>
            <a:spLocks noGrp="1"/>
          </p:cNvSpPr>
          <p:nvPr>
            <p:ph type="pic" sz="quarter" idx="10"/>
          </p:nvPr>
        </p:nvSpPr>
        <p:spPr>
          <a:xfrm>
            <a:off x="1080000" y="1980000"/>
            <a:ext cx="7387200" cy="4230000"/>
          </a:xfrm>
        </p:spPr>
        <p:txBody>
          <a:bodyPr/>
          <a:lstStyle/>
          <a:p>
            <a:r>
              <a:rPr lang="da-DK"/>
              <a:t>Klik på ikonet for at tilføje et billede</a:t>
            </a:r>
            <a:endParaRPr lang="da-DK" dirty="0"/>
          </a:p>
        </p:txBody>
      </p:sp>
      <p:sp>
        <p:nvSpPr>
          <p:cNvPr id="6" name="Tekstfelt 5">
            <a:extLst>
              <a:ext uri="{FF2B5EF4-FFF2-40B4-BE49-F238E27FC236}">
                <a16:creationId xmlns:a16="http://schemas.microsoft.com/office/drawing/2014/main" id="{80D5D9D2-A4FE-4F3D-9BF2-61CF75A4B27E}"/>
              </a:ext>
            </a:extLst>
          </p:cNvPr>
          <p:cNvSpPr txBox="1"/>
          <p:nvPr/>
        </p:nvSpPr>
        <p:spPr>
          <a:xfrm>
            <a:off x="-1397479" y="0"/>
            <a:ext cx="1274387" cy="2308324"/>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Billedet du indsætter fylder pladsholderen.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p>
            <a:r>
              <a:rPr lang="da-DK" sz="900" b="0" dirty="0">
                <a:solidFill>
                  <a:schemeClr val="accent2"/>
                </a:solidFill>
              </a:rPr>
              <a:t>Ønsker du at justere placeringen/beskære billedet – se vejledning.</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4811" t="37905" r="1" b="8881"/>
          <a:stretch/>
        </p:blipFill>
        <p:spPr>
          <a:xfrm rot="16200000">
            <a:off x="36087" y="5985208"/>
            <a:ext cx="957137" cy="237312"/>
          </a:xfrm>
          <a:prstGeom prst="rect">
            <a:avLst/>
          </a:prstGeom>
        </p:spPr>
      </p:pic>
      <p:pic>
        <p:nvPicPr>
          <p:cNvPr id="8" name="Billede 7"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10" name="Tekstfelt 9">
            <a:extLst>
              <a:ext uri="{FF2B5EF4-FFF2-40B4-BE49-F238E27FC236}">
                <a16:creationId xmlns:a16="http://schemas.microsoft.com/office/drawing/2014/main" id="{80D5D9D2-A4FE-4F3D-9BF2-61CF75A4B27E}"/>
              </a:ext>
            </a:extLst>
          </p:cNvPr>
          <p:cNvSpPr txBox="1"/>
          <p:nvPr userDrawn="1"/>
        </p:nvSpPr>
        <p:spPr>
          <a:xfrm>
            <a:off x="-1397479" y="0"/>
            <a:ext cx="1274387" cy="2308324"/>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Billedet du indsætter fylder pladsholderen.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p>
            <a:r>
              <a:rPr lang="da-DK" sz="900" b="0" dirty="0">
                <a:solidFill>
                  <a:schemeClr val="accent2"/>
                </a:solidFill>
              </a:rPr>
              <a:t>Ønsker du at justere placeringen/beskære billedet – se vejledning.</a:t>
            </a:r>
          </a:p>
        </p:txBody>
      </p:sp>
    </p:spTree>
    <p:extLst>
      <p:ext uri="{BB962C8B-B14F-4D97-AF65-F5344CB8AC3E}">
        <p14:creationId xmlns:p14="http://schemas.microsoft.com/office/powerpoint/2010/main" val="4127748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965"/>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9444868-DE70-478E-99ED-5A3C084B2E12}"/>
              </a:ext>
            </a:extLst>
          </p:cNvPr>
          <p:cNvSpPr>
            <a:spLocks noGrp="1"/>
          </p:cNvSpPr>
          <p:nvPr>
            <p:ph type="title"/>
          </p:nvPr>
        </p:nvSpPr>
        <p:spPr>
          <a:xfrm>
            <a:off x="1080000" y="1080000"/>
            <a:ext cx="7387200" cy="576000"/>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E820265C-182A-4334-A34A-A781374D953E}"/>
              </a:ext>
            </a:extLst>
          </p:cNvPr>
          <p:cNvSpPr>
            <a:spLocks noGrp="1"/>
          </p:cNvSpPr>
          <p:nvPr>
            <p:ph type="body" idx="1"/>
          </p:nvPr>
        </p:nvSpPr>
        <p:spPr>
          <a:xfrm>
            <a:off x="1080000" y="1980000"/>
            <a:ext cx="7387200" cy="4230000"/>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0520915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649" r:id="rId21"/>
    <p:sldLayoutId id="2147483685" r:id="rId22"/>
    <p:sldLayoutId id="2147483662" r:id="rId23"/>
    <p:sldLayoutId id="2147483664" r:id="rId24"/>
    <p:sldLayoutId id="2147483661" r:id="rId25"/>
    <p:sldLayoutId id="2147483663" r:id="rId26"/>
    <p:sldLayoutId id="2147483666" r:id="rId27"/>
    <p:sldLayoutId id="2147483667" r:id="rId28"/>
    <p:sldLayoutId id="2147483681" r:id="rId29"/>
    <p:sldLayoutId id="2147483672" r:id="rId30"/>
    <p:sldLayoutId id="2147483674" r:id="rId31"/>
    <p:sldLayoutId id="2147483677" r:id="rId32"/>
    <p:sldLayoutId id="2147483678" r:id="rId33"/>
    <p:sldLayoutId id="2147483668" r:id="rId34"/>
    <p:sldLayoutId id="2147483669" r:id="rId35"/>
    <p:sldLayoutId id="2147483670" r:id="rId36"/>
    <p:sldLayoutId id="2147483671" r:id="rId37"/>
    <p:sldLayoutId id="2147483682" r:id="rId38"/>
    <p:sldLayoutId id="2147483683" r:id="rId39"/>
    <p:sldLayoutId id="2147483684" r:id="rId40"/>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ts val="3500"/>
        </a:lnSpc>
        <a:spcBef>
          <a:spcPct val="0"/>
        </a:spcBef>
        <a:buNone/>
        <a:defRPr sz="3200" b="1" i="0" kern="1200" baseline="0">
          <a:solidFill>
            <a:schemeClr val="bg1"/>
          </a:solidFill>
          <a:latin typeface="Italian Plate No2" panose="02000506030000020004" pitchFamily="2" charset="0"/>
          <a:ea typeface="+mj-ea"/>
          <a:cs typeface="+mj-cs"/>
        </a:defRPr>
      </a:lvl1pPr>
    </p:titleStyle>
    <p:bodyStyle>
      <a:lvl1pPr marL="288000" indent="-288000" algn="l" defTabSz="914400" rtl="0" eaLnBrk="1" latinLnBrk="0" hangingPunct="1">
        <a:lnSpc>
          <a:spcPts val="2400"/>
        </a:lnSpc>
        <a:spcBef>
          <a:spcPts val="0"/>
        </a:spcBef>
        <a:buFont typeface="Arial" panose="020B0604020202020204" pitchFamily="34" charset="0"/>
        <a:buChar char="•"/>
        <a:defRPr sz="2000" kern="1200">
          <a:solidFill>
            <a:schemeClr val="bg1"/>
          </a:solidFill>
          <a:latin typeface="Italian Plate No2" panose="02000506030000020004" pitchFamily="2" charset="0"/>
          <a:ea typeface="+mn-ea"/>
          <a:cs typeface="Arial" panose="020B0604020202020204" pitchFamily="34" charset="0"/>
        </a:defRPr>
      </a:lvl1pPr>
      <a:lvl2pPr marL="576000" indent="-288000" algn="l" defTabSz="914400" rtl="0" eaLnBrk="1" latinLnBrk="0" hangingPunct="1">
        <a:lnSpc>
          <a:spcPts val="2400"/>
        </a:lnSpc>
        <a:spcBef>
          <a:spcPts val="0"/>
        </a:spcBef>
        <a:buFont typeface="Arial" panose="020B0604020202020204" pitchFamily="34" charset="0"/>
        <a:buChar char="•"/>
        <a:defRPr sz="2000" kern="1200">
          <a:solidFill>
            <a:schemeClr val="bg1"/>
          </a:solidFill>
          <a:latin typeface="Italian Plate No2" panose="02000506030000020004" pitchFamily="2" charset="0"/>
          <a:ea typeface="+mn-ea"/>
          <a:cs typeface="Arial" panose="020B0604020202020204" pitchFamily="34" charset="0"/>
        </a:defRPr>
      </a:lvl2pPr>
      <a:lvl3pPr marL="864000" indent="-288000" algn="l" defTabSz="914400" rtl="0" eaLnBrk="1" latinLnBrk="0" hangingPunct="1">
        <a:lnSpc>
          <a:spcPts val="2400"/>
        </a:lnSpc>
        <a:spcBef>
          <a:spcPts val="0"/>
        </a:spcBef>
        <a:buFont typeface="Arial" panose="020B0604020202020204" pitchFamily="34" charset="0"/>
        <a:buChar char="•"/>
        <a:defRPr sz="2000" kern="1200">
          <a:solidFill>
            <a:schemeClr val="bg1"/>
          </a:solidFill>
          <a:latin typeface="Italian Plate No2" panose="02000506030000020004" pitchFamily="2" charset="0"/>
          <a:ea typeface="+mn-ea"/>
          <a:cs typeface="Arial" panose="020B0604020202020204" pitchFamily="34" charset="0"/>
        </a:defRPr>
      </a:lvl3pPr>
      <a:lvl4pPr marL="1152000" indent="-288000" algn="l" defTabSz="914400" rtl="0" eaLnBrk="1" latinLnBrk="0" hangingPunct="1">
        <a:lnSpc>
          <a:spcPts val="2400"/>
        </a:lnSpc>
        <a:spcBef>
          <a:spcPts val="0"/>
        </a:spcBef>
        <a:buFont typeface="Arial" panose="020B0604020202020204" pitchFamily="34" charset="0"/>
        <a:buChar char="•"/>
        <a:defRPr sz="2000" kern="1200">
          <a:solidFill>
            <a:schemeClr val="bg1"/>
          </a:solidFill>
          <a:latin typeface="Italian Plate No2" panose="02000506030000020004" pitchFamily="2" charset="0"/>
          <a:ea typeface="+mn-ea"/>
          <a:cs typeface="Arial" panose="020B0604020202020204" pitchFamily="34" charset="0"/>
        </a:defRPr>
      </a:lvl4pPr>
      <a:lvl5pPr marL="1440000" indent="-288000" algn="l" defTabSz="914400" rtl="0" eaLnBrk="1" latinLnBrk="0" hangingPunct="1">
        <a:lnSpc>
          <a:spcPts val="2400"/>
        </a:lnSpc>
        <a:spcBef>
          <a:spcPts val="0"/>
        </a:spcBef>
        <a:buFont typeface="Arial" panose="020B0604020202020204" pitchFamily="34" charset="0"/>
        <a:buChar char="•"/>
        <a:defRPr sz="2000" kern="1200">
          <a:solidFill>
            <a:schemeClr val="bg1"/>
          </a:solidFill>
          <a:latin typeface="Italian Plate No2" panose="02000506030000020004"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da-DK"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817F5-2C9F-4CDF-92D6-3268FF82C555}" type="datetimeFigureOut">
              <a:rPr lang="da-DK" smtClean="0">
                <a:solidFill>
                  <a:prstClr val="black">
                    <a:tint val="75000"/>
                  </a:prstClr>
                </a:solidFill>
              </a:rPr>
              <a:pPr/>
              <a:t>01-11-2023</a:t>
            </a:fld>
            <a:endParaRPr lang="da-DK">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32E6B-721B-4380-91C0-71F4E029665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412160419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Knockout 70 Full Welterwt"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Knockout 51 Middleweight" panose="020005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nockout 51 Middleweight" panose="020005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nockout 51 Middleweight" panose="020005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nockout 51 Middleweight" panose="020005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nockout 51 Middleweight" panose="020005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finansforbundet.dk/dk/kredse/finansforbundet-i-danske-bank/nyhedsliste/2023/med-nyt-stressnetvaerk-vil-frederikke-gore-op-med-tabu-om-stres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finansforbundet.dk/dk/kredse/finansforbundet-i-danske-bank/bliv-bedre-til-at-handtere-og-forebygge-str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653BA-B667-4080-862F-35DE6FD55EB2}"/>
              </a:ext>
            </a:extLst>
          </p:cNvPr>
          <p:cNvSpPr>
            <a:spLocks noGrp="1"/>
          </p:cNvSpPr>
          <p:nvPr>
            <p:ph type="ctrTitle"/>
          </p:nvPr>
        </p:nvSpPr>
        <p:spPr/>
        <p:txBody>
          <a:bodyPr/>
          <a:lstStyle/>
          <a:p>
            <a:r>
              <a:rPr lang="da-DK" dirty="0"/>
              <a:t>Forebyg stress</a:t>
            </a:r>
          </a:p>
        </p:txBody>
      </p:sp>
      <p:sp>
        <p:nvSpPr>
          <p:cNvPr id="3" name="Undertitel 2">
            <a:extLst>
              <a:ext uri="{FF2B5EF4-FFF2-40B4-BE49-F238E27FC236}">
                <a16:creationId xmlns:a16="http://schemas.microsoft.com/office/drawing/2014/main" id="{08A2A40A-A705-47A9-9B06-A5BD7B3E5746}"/>
              </a:ext>
            </a:extLst>
          </p:cNvPr>
          <p:cNvSpPr>
            <a:spLocks noGrp="1"/>
          </p:cNvSpPr>
          <p:nvPr>
            <p:ph type="subTitle" idx="1"/>
          </p:nvPr>
        </p:nvSpPr>
        <p:spPr/>
        <p:txBody>
          <a:bodyPr/>
          <a:lstStyle/>
          <a:p>
            <a:r>
              <a:rPr lang="da-DK" dirty="0"/>
              <a:t>Sådan tager du ansvar og tager toppen af arbejdspresset</a:t>
            </a:r>
          </a:p>
        </p:txBody>
      </p:sp>
    </p:spTree>
    <p:extLst>
      <p:ext uri="{BB962C8B-B14F-4D97-AF65-F5344CB8AC3E}">
        <p14:creationId xmlns:p14="http://schemas.microsoft.com/office/powerpoint/2010/main" val="33219139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728000"/>
            <a:ext cx="4744800" cy="576000"/>
          </a:xfrm>
        </p:spPr>
        <p:txBody>
          <a:bodyPr/>
          <a:lstStyle/>
          <a:p>
            <a:r>
              <a:rPr lang="da-DK" dirty="0"/>
              <a:t>4. Husk at holde pauser</a:t>
            </a:r>
          </a:p>
        </p:txBody>
      </p:sp>
      <p:sp>
        <p:nvSpPr>
          <p:cNvPr id="7" name="Text Placeholder 6"/>
          <p:cNvSpPr>
            <a:spLocks noGrp="1"/>
          </p:cNvSpPr>
          <p:nvPr>
            <p:ph type="body" sz="quarter" idx="10"/>
          </p:nvPr>
        </p:nvSpPr>
        <p:spPr>
          <a:xfrm>
            <a:off x="1080000" y="2628000"/>
            <a:ext cx="4744800" cy="2014338"/>
          </a:xfrm>
        </p:spPr>
        <p:txBody>
          <a:bodyPr/>
          <a:lstStyle/>
          <a:p>
            <a:r>
              <a:rPr lang="da-DK" dirty="0"/>
              <a:t>Hvis du vil være effektiv, skal du holde pauser. Det føles måske mere produktivt at knokle på uden pauser, men det er det ikke, viser målinger. </a:t>
            </a:r>
          </a:p>
          <a:p>
            <a:endParaRPr lang="da-DK" dirty="0"/>
          </a:p>
          <a:p>
            <a:r>
              <a:rPr lang="da-DK" dirty="0"/>
              <a:t>Nogle trives med 25 minutters arbejde og 5 minutters pause, mens andre foretrækker f.eks. 45 minutters arbejde og 10 minutters pause. Det bedste, du kan gøre i pauserne, er at </a:t>
            </a:r>
            <a:r>
              <a:rPr lang="da-DK" dirty="0" err="1"/>
              <a:t>smalltalke</a:t>
            </a:r>
            <a:r>
              <a:rPr lang="da-DK" dirty="0"/>
              <a:t> med kollegerne. Positive relationer forebygger stress og øger effektiviteten.</a:t>
            </a:r>
          </a:p>
        </p:txBody>
      </p:sp>
      <p:pic>
        <p:nvPicPr>
          <p:cNvPr id="5122" name="Picture 2" descr="https://www.finansforbundet.dk/media/ugqn02tw/hold-pauser.jpg?width=500&amp;height=434.22619047619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114" y="1568244"/>
            <a:ext cx="47625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939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625677"/>
            <a:ext cx="4744800" cy="576000"/>
          </a:xfrm>
        </p:spPr>
        <p:txBody>
          <a:bodyPr/>
          <a:lstStyle/>
          <a:p>
            <a:r>
              <a:rPr lang="da-DK" dirty="0"/>
              <a:t>5. Klap dig selv på skulderen</a:t>
            </a:r>
          </a:p>
        </p:txBody>
      </p:sp>
      <p:sp>
        <p:nvSpPr>
          <p:cNvPr id="7" name="Text Placeholder 6"/>
          <p:cNvSpPr>
            <a:spLocks noGrp="1"/>
          </p:cNvSpPr>
          <p:nvPr>
            <p:ph type="body" sz="quarter" idx="10"/>
          </p:nvPr>
        </p:nvSpPr>
        <p:spPr>
          <a:xfrm>
            <a:off x="1080000" y="2525677"/>
            <a:ext cx="4744800" cy="2014338"/>
          </a:xfrm>
        </p:spPr>
        <p:txBody>
          <a:bodyPr/>
          <a:lstStyle/>
          <a:p>
            <a:r>
              <a:rPr lang="da-DK" dirty="0"/>
              <a:t>Øv dig i at være tilfreds med det, du faktisk får lavet. Ofte tænker vi ikke på alt det, vi nåede, men fokuserer kun på kun den ene opgave, der mangler. Så kig på listen, og glæd dig over, at du nåede de tre vigtigste ting.</a:t>
            </a:r>
          </a:p>
          <a:p>
            <a:endParaRPr lang="da-DK" dirty="0"/>
          </a:p>
          <a:p>
            <a:r>
              <a:rPr lang="da-DK" dirty="0"/>
              <a:t>Husk at anerkende din egen indsats – gerne ved at klappe dig selv fysisk på skulderen. Anerkendelse fra din leder og dine kolleger er vigtig, men din egen anerkendelse er endnu vigtigere.</a:t>
            </a:r>
          </a:p>
        </p:txBody>
      </p:sp>
      <p:pic>
        <p:nvPicPr>
          <p:cNvPr id="4098" name="Picture 2" descr="https://www.finansforbundet.dk/media/daycctfg/klap-dig-selv-pa-skulderen.jpg?width=455.7124518613607&amp;height=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052" y="1151596"/>
            <a:ext cx="43434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11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877470"/>
            <a:ext cx="5435100" cy="576000"/>
          </a:xfrm>
        </p:spPr>
        <p:txBody>
          <a:bodyPr/>
          <a:lstStyle/>
          <a:p>
            <a:r>
              <a:rPr lang="da-DK" dirty="0"/>
              <a:t>6. Måske er 80 procent nok</a:t>
            </a:r>
          </a:p>
        </p:txBody>
      </p:sp>
      <p:sp>
        <p:nvSpPr>
          <p:cNvPr id="7" name="Text Placeholder 6"/>
          <p:cNvSpPr>
            <a:spLocks noGrp="1"/>
          </p:cNvSpPr>
          <p:nvPr>
            <p:ph type="body" sz="quarter" idx="10"/>
          </p:nvPr>
        </p:nvSpPr>
        <p:spPr>
          <a:xfrm>
            <a:off x="1080000" y="2777470"/>
            <a:ext cx="4744800" cy="2014338"/>
          </a:xfrm>
        </p:spPr>
        <p:txBody>
          <a:bodyPr/>
          <a:lstStyle/>
          <a:p>
            <a:r>
              <a:rPr lang="da-DK" dirty="0"/>
              <a:t>Kvaliteten af dit arbejde spiller også ind, når kabalen tid og arbejdsopgaver skal gå op. Nogle gange skal vi lave tingene lidt dårligere, end vi egentlig synes. Måske er 80 procent passende i forhold til den tid, der er til rådighed. </a:t>
            </a:r>
          </a:p>
          <a:p>
            <a:endParaRPr lang="da-DK" dirty="0"/>
          </a:p>
          <a:p>
            <a:r>
              <a:rPr lang="da-DK" dirty="0"/>
              <a:t>Tal med din leder og afstem forventningerne om, hvor lang tid du må bruge på en opgave, og hvad du kan nå i det tidsrum.</a:t>
            </a:r>
          </a:p>
        </p:txBody>
      </p:sp>
      <p:graphicFrame>
        <p:nvGraphicFramePr>
          <p:cNvPr id="5" name="Chart 4"/>
          <p:cNvGraphicFramePr/>
          <p:nvPr/>
        </p:nvGraphicFramePr>
        <p:xfrm>
          <a:off x="6100395" y="1477107"/>
          <a:ext cx="5633427" cy="3755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38669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dirty="0"/>
              <a:t>7. Et ja er også et nej</a:t>
            </a:r>
          </a:p>
        </p:txBody>
      </p:sp>
      <p:sp>
        <p:nvSpPr>
          <p:cNvPr id="7" name="Text Placeholder 6"/>
          <p:cNvSpPr>
            <a:spLocks noGrp="1"/>
          </p:cNvSpPr>
          <p:nvPr>
            <p:ph type="body" sz="quarter" idx="10"/>
          </p:nvPr>
        </p:nvSpPr>
        <p:spPr/>
        <p:txBody>
          <a:bodyPr/>
          <a:lstStyle/>
          <a:p>
            <a:r>
              <a:rPr lang="da-DK" dirty="0"/>
              <a:t>Når du siger ja til noget, siger du samtidig nej til noget andet. </a:t>
            </a:r>
          </a:p>
          <a:p>
            <a:endParaRPr lang="da-DK" dirty="0"/>
          </a:p>
          <a:p>
            <a:r>
              <a:rPr lang="da-DK" dirty="0"/>
              <a:t>Mange af os har svært ved at sige fra og bruger derfor tid og energi på de forkerte ting. </a:t>
            </a:r>
          </a:p>
          <a:p>
            <a:endParaRPr lang="da-DK" dirty="0"/>
          </a:p>
          <a:p>
            <a:r>
              <a:rPr lang="da-DK" dirty="0"/>
              <a:t>Når du siger ja, så spørg også lige dig selv, hvad du siger nej til. Det kan gøre det lettere at prioritere.  </a:t>
            </a:r>
          </a:p>
        </p:txBody>
      </p:sp>
      <p:sp>
        <p:nvSpPr>
          <p:cNvPr id="4" name="Text Placeholder 3"/>
          <p:cNvSpPr>
            <a:spLocks noGrp="1"/>
          </p:cNvSpPr>
          <p:nvPr>
            <p:ph type="body" sz="quarter" idx="11"/>
          </p:nvPr>
        </p:nvSpPr>
        <p:spPr/>
        <p:txBody>
          <a:bodyPr/>
          <a:lstStyle/>
          <a:p>
            <a:r>
              <a:rPr lang="da-DK" dirty="0"/>
              <a:t>Hvis du altid tænker </a:t>
            </a:r>
            <a:r>
              <a:rPr lang="da-DK" i="1" dirty="0"/>
              <a:t>skal, bør</a:t>
            </a:r>
            <a:r>
              <a:rPr lang="da-DK" dirty="0"/>
              <a:t> og </a:t>
            </a:r>
            <a:r>
              <a:rPr lang="da-DK" i="1" dirty="0"/>
              <a:t>er nødt til</a:t>
            </a:r>
            <a:r>
              <a:rPr lang="da-DK" dirty="0"/>
              <a:t> om dine arbejdsopgaver, sætter du dig selv i en offerrolle. Prøv i stedet at sætte </a:t>
            </a:r>
            <a:r>
              <a:rPr lang="da-DK" i="1" dirty="0"/>
              <a:t>vælger</a:t>
            </a:r>
            <a:r>
              <a:rPr lang="da-DK" dirty="0"/>
              <a:t> ind. Så kommer du over i en mere aktiv og handlende rolle. </a:t>
            </a:r>
          </a:p>
          <a:p>
            <a:endParaRPr lang="da-DK" dirty="0"/>
          </a:p>
          <a:p>
            <a:r>
              <a:rPr lang="da-DK" dirty="0"/>
              <a:t>Fortæller du alle, at du har for lidt tid? Tænk i stedet, at du har for meget, du skal og vil, og derfor må du vælge. På den måde handler du i stedet for at være offer.  </a:t>
            </a:r>
          </a:p>
        </p:txBody>
      </p:sp>
      <p:sp>
        <p:nvSpPr>
          <p:cNvPr id="5" name="Text Placeholder 4"/>
          <p:cNvSpPr>
            <a:spLocks noGrp="1"/>
          </p:cNvSpPr>
          <p:nvPr>
            <p:ph type="body" sz="quarter" idx="12"/>
          </p:nvPr>
        </p:nvSpPr>
        <p:spPr/>
        <p:txBody>
          <a:bodyPr/>
          <a:lstStyle/>
          <a:p>
            <a:r>
              <a:rPr lang="da-DK" dirty="0"/>
              <a:t>8. Fra skal til valg</a:t>
            </a:r>
          </a:p>
        </p:txBody>
      </p:sp>
    </p:spTree>
    <p:extLst>
      <p:ext uri="{BB962C8B-B14F-4D97-AF65-F5344CB8AC3E}">
        <p14:creationId xmlns:p14="http://schemas.microsoft.com/office/powerpoint/2010/main" val="3621481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Et par vigtige tips </a:t>
            </a:r>
            <a:br>
              <a:rPr lang="da-DK" dirty="0"/>
            </a:br>
            <a:r>
              <a:rPr lang="da-DK" dirty="0"/>
              <a:t>at have i baghovedet</a:t>
            </a:r>
          </a:p>
        </p:txBody>
      </p:sp>
    </p:spTree>
    <p:extLst>
      <p:ext uri="{BB962C8B-B14F-4D97-AF65-F5344CB8AC3E}">
        <p14:creationId xmlns:p14="http://schemas.microsoft.com/office/powerpoint/2010/main" val="8033645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080000"/>
            <a:ext cx="7793656" cy="576000"/>
          </a:xfrm>
        </p:spPr>
        <p:txBody>
          <a:bodyPr/>
          <a:lstStyle/>
          <a:p>
            <a:r>
              <a:rPr lang="en-GB" dirty="0" err="1"/>
              <a:t>Vigtige</a:t>
            </a:r>
            <a:r>
              <a:rPr lang="en-GB" dirty="0"/>
              <a:t> </a:t>
            </a:r>
            <a:r>
              <a:rPr lang="en-GB" dirty="0" err="1"/>
              <a:t>ord</a:t>
            </a:r>
            <a:r>
              <a:rPr lang="en-GB" dirty="0"/>
              <a:t> for at </a:t>
            </a:r>
            <a:r>
              <a:rPr lang="en-GB" dirty="0" err="1"/>
              <a:t>forebygge</a:t>
            </a:r>
            <a:r>
              <a:rPr lang="en-GB" dirty="0"/>
              <a:t> </a:t>
            </a:r>
            <a:r>
              <a:rPr lang="en-GB" dirty="0" err="1"/>
              <a:t>eller</a:t>
            </a:r>
            <a:r>
              <a:rPr lang="en-GB" dirty="0"/>
              <a:t> </a:t>
            </a:r>
            <a:r>
              <a:rPr lang="en-GB" dirty="0" err="1"/>
              <a:t>reducere</a:t>
            </a:r>
            <a:r>
              <a:rPr lang="en-GB" dirty="0"/>
              <a:t> stress</a:t>
            </a:r>
          </a:p>
        </p:txBody>
      </p:sp>
      <p:sp>
        <p:nvSpPr>
          <p:cNvPr id="4" name="Text Placeholder 3"/>
          <p:cNvSpPr>
            <a:spLocks noGrp="1"/>
          </p:cNvSpPr>
          <p:nvPr>
            <p:ph type="body" sz="quarter" idx="10"/>
          </p:nvPr>
        </p:nvSpPr>
        <p:spPr/>
        <p:txBody>
          <a:bodyPr/>
          <a:lstStyle/>
          <a:p>
            <a:pPr marL="342900" indent="-342900">
              <a:buAutoNum type="arabicPeriod"/>
            </a:pPr>
            <a:r>
              <a:rPr lang="en-GB" b="1" dirty="0"/>
              <a:t>“</a:t>
            </a:r>
            <a:r>
              <a:rPr lang="en-GB" b="1" dirty="0" err="1"/>
              <a:t>Nej</a:t>
            </a:r>
            <a:r>
              <a:rPr lang="en-GB" b="1" dirty="0"/>
              <a:t>!”</a:t>
            </a:r>
            <a:br>
              <a:rPr lang="en-GB" b="1" dirty="0"/>
            </a:br>
            <a:br>
              <a:rPr lang="en-GB" b="1" dirty="0"/>
            </a:br>
            <a:r>
              <a:rPr lang="en-GB" dirty="0" err="1"/>
              <a:t>Det</a:t>
            </a:r>
            <a:r>
              <a:rPr lang="en-GB" dirty="0"/>
              <a:t> </a:t>
            </a:r>
            <a:r>
              <a:rPr lang="en-GB" dirty="0" err="1"/>
              <a:t>er</a:t>
            </a:r>
            <a:r>
              <a:rPr lang="en-GB" dirty="0"/>
              <a:t> okay at </a:t>
            </a:r>
            <a:r>
              <a:rPr lang="en-GB" dirty="0" err="1"/>
              <a:t>sige</a:t>
            </a:r>
            <a:r>
              <a:rPr lang="en-GB" dirty="0"/>
              <a:t> </a:t>
            </a:r>
            <a:r>
              <a:rPr lang="en-GB" dirty="0" err="1"/>
              <a:t>fra</a:t>
            </a:r>
            <a:r>
              <a:rPr lang="en-GB" dirty="0"/>
              <a:t> </a:t>
            </a:r>
            <a:r>
              <a:rPr lang="en-GB" dirty="0" err="1"/>
              <a:t>og</a:t>
            </a:r>
            <a:r>
              <a:rPr lang="en-GB" dirty="0"/>
              <a:t> </a:t>
            </a:r>
            <a:r>
              <a:rPr lang="en-GB" dirty="0" err="1"/>
              <a:t>sætte</a:t>
            </a:r>
            <a:r>
              <a:rPr lang="en-GB" dirty="0"/>
              <a:t> </a:t>
            </a:r>
            <a:r>
              <a:rPr lang="en-GB" dirty="0" err="1"/>
              <a:t>grænser</a:t>
            </a:r>
            <a:r>
              <a:rPr lang="en-GB" dirty="0"/>
              <a:t>.</a:t>
            </a:r>
            <a:br>
              <a:rPr lang="en-GB" dirty="0"/>
            </a:br>
            <a:endParaRPr lang="en-GB" b="1" dirty="0"/>
          </a:p>
          <a:p>
            <a:pPr marL="342900" indent="-342900">
              <a:buAutoNum type="arabicPeriod"/>
            </a:pPr>
            <a:r>
              <a:rPr lang="en-GB" b="1" dirty="0"/>
              <a:t>“</a:t>
            </a:r>
            <a:r>
              <a:rPr lang="en-GB" b="1" dirty="0" err="1"/>
              <a:t>Pyt</a:t>
            </a:r>
            <a:r>
              <a:rPr lang="en-GB" b="1" dirty="0"/>
              <a:t>” – </a:t>
            </a:r>
            <a:r>
              <a:rPr lang="en-GB" b="1" dirty="0" err="1"/>
              <a:t>det</a:t>
            </a:r>
            <a:r>
              <a:rPr lang="en-GB" b="1" dirty="0"/>
              <a:t> </a:t>
            </a:r>
            <a:r>
              <a:rPr lang="en-GB" b="1" dirty="0" err="1"/>
              <a:t>er</a:t>
            </a:r>
            <a:r>
              <a:rPr lang="en-GB" b="1" dirty="0"/>
              <a:t> bare </a:t>
            </a:r>
            <a:r>
              <a:rPr lang="en-GB" b="1" dirty="0" err="1"/>
              <a:t>arbejde</a:t>
            </a:r>
            <a:br>
              <a:rPr lang="en-GB" b="1" dirty="0"/>
            </a:br>
            <a:br>
              <a:rPr lang="en-GB" b="1" dirty="0"/>
            </a:br>
            <a:r>
              <a:rPr lang="en-GB" dirty="0" err="1"/>
              <a:t>Det</a:t>
            </a:r>
            <a:r>
              <a:rPr lang="en-GB" dirty="0"/>
              <a:t> </a:t>
            </a:r>
            <a:r>
              <a:rPr lang="en-GB" dirty="0" err="1"/>
              <a:t>er</a:t>
            </a:r>
            <a:r>
              <a:rPr lang="en-GB" dirty="0"/>
              <a:t> okay at have </a:t>
            </a:r>
            <a:r>
              <a:rPr lang="en-GB" dirty="0" err="1"/>
              <a:t>en</a:t>
            </a:r>
            <a:r>
              <a:rPr lang="en-GB" dirty="0"/>
              <a:t> </a:t>
            </a:r>
            <a:r>
              <a:rPr lang="en-GB" dirty="0" err="1"/>
              <a:t>naturlig</a:t>
            </a:r>
            <a:r>
              <a:rPr lang="en-GB" dirty="0"/>
              <a:t> distance </a:t>
            </a:r>
            <a:r>
              <a:rPr lang="en-GB" dirty="0" err="1"/>
              <a:t>til</a:t>
            </a:r>
            <a:r>
              <a:rPr lang="en-GB" dirty="0"/>
              <a:t> </a:t>
            </a:r>
            <a:r>
              <a:rPr lang="en-GB" dirty="0" err="1"/>
              <a:t>dit</a:t>
            </a:r>
            <a:r>
              <a:rPr lang="en-GB" dirty="0"/>
              <a:t> </a:t>
            </a:r>
            <a:r>
              <a:rPr lang="en-GB" dirty="0" err="1"/>
              <a:t>arbejde</a:t>
            </a:r>
            <a:r>
              <a:rPr lang="en-GB" dirty="0"/>
              <a:t>.</a:t>
            </a:r>
            <a:br>
              <a:rPr lang="en-GB" dirty="0"/>
            </a:br>
            <a:endParaRPr lang="en-GB" dirty="0"/>
          </a:p>
          <a:p>
            <a:pPr marL="342900" indent="-342900">
              <a:buAutoNum type="arabicPeriod"/>
            </a:pPr>
            <a:r>
              <a:rPr lang="en-GB" b="1" dirty="0"/>
              <a:t>“</a:t>
            </a:r>
            <a:r>
              <a:rPr lang="en-GB" b="1" dirty="0" err="1"/>
              <a:t>Hjælp</a:t>
            </a:r>
            <a:r>
              <a:rPr lang="en-GB" b="1" dirty="0"/>
              <a:t>”</a:t>
            </a:r>
            <a:br>
              <a:rPr lang="en-GB" b="1" dirty="0"/>
            </a:br>
            <a:br>
              <a:rPr lang="en-GB" b="1" dirty="0"/>
            </a:br>
            <a:r>
              <a:rPr lang="en-GB" dirty="0"/>
              <a:t>Husk at folk </a:t>
            </a:r>
            <a:r>
              <a:rPr lang="en-GB" dirty="0" err="1"/>
              <a:t>omkring</a:t>
            </a:r>
            <a:r>
              <a:rPr lang="en-GB" dirty="0"/>
              <a:t> dig </a:t>
            </a:r>
            <a:r>
              <a:rPr lang="en-GB" dirty="0" err="1"/>
              <a:t>gerne</a:t>
            </a:r>
            <a:r>
              <a:rPr lang="en-GB" dirty="0"/>
              <a:t> </a:t>
            </a:r>
            <a:r>
              <a:rPr lang="en-GB" dirty="0" err="1"/>
              <a:t>vil</a:t>
            </a:r>
            <a:r>
              <a:rPr lang="en-GB" dirty="0"/>
              <a:t> </a:t>
            </a:r>
            <a:r>
              <a:rPr lang="en-GB" dirty="0" err="1"/>
              <a:t>hjælpe</a:t>
            </a:r>
            <a:r>
              <a:rPr lang="en-GB" dirty="0"/>
              <a:t>, </a:t>
            </a:r>
            <a:r>
              <a:rPr lang="en-GB" dirty="0" err="1"/>
              <a:t>når</a:t>
            </a:r>
            <a:r>
              <a:rPr lang="en-GB" dirty="0"/>
              <a:t> du har </a:t>
            </a:r>
            <a:r>
              <a:rPr lang="en-GB" dirty="0" err="1"/>
              <a:t>brug</a:t>
            </a:r>
            <a:r>
              <a:rPr lang="en-GB" dirty="0"/>
              <a:t> for det.</a:t>
            </a:r>
            <a:endParaRPr lang="en-GB" b="1" dirty="0"/>
          </a:p>
        </p:txBody>
      </p:sp>
    </p:spTree>
    <p:extLst>
      <p:ext uri="{BB962C8B-B14F-4D97-AF65-F5344CB8AC3E}">
        <p14:creationId xmlns:p14="http://schemas.microsoft.com/office/powerpoint/2010/main" val="38324756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Reducer </a:t>
            </a:r>
            <a:r>
              <a:rPr lang="en-GB" dirty="0" err="1"/>
              <a:t>dit</a:t>
            </a:r>
            <a:r>
              <a:rPr lang="en-GB" dirty="0"/>
              <a:t> </a:t>
            </a:r>
            <a:r>
              <a:rPr lang="en-GB" dirty="0" err="1"/>
              <a:t>stressniveau</a:t>
            </a:r>
            <a:r>
              <a:rPr lang="en-GB" dirty="0"/>
              <a:t> i dag</a:t>
            </a:r>
          </a:p>
        </p:txBody>
      </p:sp>
      <p:sp>
        <p:nvSpPr>
          <p:cNvPr id="4" name="Text Placeholder 3"/>
          <p:cNvSpPr>
            <a:spLocks noGrp="1"/>
          </p:cNvSpPr>
          <p:nvPr>
            <p:ph type="body" sz="quarter" idx="10"/>
          </p:nvPr>
        </p:nvSpPr>
        <p:spPr/>
        <p:txBody>
          <a:bodyPr/>
          <a:lstStyle/>
          <a:p>
            <a:pPr marL="342900" indent="-342900">
              <a:buAutoNum type="arabicPeriod"/>
            </a:pPr>
            <a:r>
              <a:rPr lang="en-GB" b="1" dirty="0"/>
              <a:t>Tal med din </a:t>
            </a:r>
            <a:r>
              <a:rPr lang="en-GB" b="1" dirty="0" err="1"/>
              <a:t>leder</a:t>
            </a:r>
            <a:br>
              <a:rPr lang="en-GB" b="1" dirty="0"/>
            </a:br>
            <a:br>
              <a:rPr lang="en-GB" b="1" dirty="0"/>
            </a:br>
            <a:r>
              <a:rPr lang="en-GB" dirty="0" err="1"/>
              <a:t>Det</a:t>
            </a:r>
            <a:r>
              <a:rPr lang="en-GB" dirty="0"/>
              <a:t> </a:t>
            </a:r>
            <a:r>
              <a:rPr lang="en-GB" dirty="0" err="1"/>
              <a:t>vil</a:t>
            </a:r>
            <a:r>
              <a:rPr lang="en-GB" dirty="0"/>
              <a:t> </a:t>
            </a:r>
            <a:r>
              <a:rPr lang="en-GB" dirty="0" err="1"/>
              <a:t>styrke</a:t>
            </a:r>
            <a:r>
              <a:rPr lang="en-GB" dirty="0"/>
              <a:t> din performance at </a:t>
            </a:r>
            <a:r>
              <a:rPr lang="en-GB" dirty="0" err="1"/>
              <a:t>afstemme</a:t>
            </a:r>
            <a:r>
              <a:rPr lang="en-GB" dirty="0"/>
              <a:t> </a:t>
            </a:r>
            <a:r>
              <a:rPr lang="en-GB" dirty="0" err="1"/>
              <a:t>forventningerne</a:t>
            </a:r>
            <a:r>
              <a:rPr lang="en-GB" dirty="0"/>
              <a:t> </a:t>
            </a:r>
            <a:r>
              <a:rPr lang="en-GB" dirty="0" err="1"/>
              <a:t>og</a:t>
            </a:r>
            <a:r>
              <a:rPr lang="en-GB" dirty="0"/>
              <a:t> dele </a:t>
            </a:r>
            <a:r>
              <a:rPr lang="en-GB" dirty="0" err="1"/>
              <a:t>bekymringer</a:t>
            </a:r>
            <a:r>
              <a:rPr lang="en-GB" dirty="0"/>
              <a:t> med din </a:t>
            </a:r>
            <a:r>
              <a:rPr lang="en-GB" dirty="0" err="1"/>
              <a:t>leder</a:t>
            </a:r>
            <a:r>
              <a:rPr lang="en-GB" dirty="0"/>
              <a:t>.</a:t>
            </a:r>
            <a:br>
              <a:rPr lang="en-GB" dirty="0"/>
            </a:br>
            <a:endParaRPr lang="en-GB" b="1" dirty="0"/>
          </a:p>
          <a:p>
            <a:pPr marL="342900" indent="-342900">
              <a:buAutoNum type="arabicPeriod"/>
            </a:pPr>
            <a:r>
              <a:rPr lang="en-GB" b="1" dirty="0" err="1"/>
              <a:t>Prioriter</a:t>
            </a:r>
            <a:r>
              <a:rPr lang="en-GB" b="1" dirty="0"/>
              <a:t> </a:t>
            </a:r>
            <a:r>
              <a:rPr lang="en-GB" b="1" dirty="0" err="1"/>
              <a:t>tre</a:t>
            </a:r>
            <a:r>
              <a:rPr lang="en-GB" b="1" dirty="0"/>
              <a:t> </a:t>
            </a:r>
            <a:r>
              <a:rPr lang="en-GB" b="1" dirty="0" err="1"/>
              <a:t>opgaver</a:t>
            </a:r>
            <a:br>
              <a:rPr lang="en-GB" b="1" dirty="0"/>
            </a:br>
            <a:br>
              <a:rPr lang="en-GB" b="1" dirty="0"/>
            </a:br>
            <a:r>
              <a:rPr lang="en-GB" dirty="0" err="1"/>
              <a:t>Det</a:t>
            </a:r>
            <a:r>
              <a:rPr lang="en-GB" dirty="0"/>
              <a:t> </a:t>
            </a:r>
            <a:r>
              <a:rPr lang="en-GB" dirty="0" err="1"/>
              <a:t>er</a:t>
            </a:r>
            <a:r>
              <a:rPr lang="en-GB" dirty="0"/>
              <a:t> </a:t>
            </a:r>
            <a:r>
              <a:rPr lang="en-GB" dirty="0" err="1"/>
              <a:t>også</a:t>
            </a:r>
            <a:r>
              <a:rPr lang="en-GB" dirty="0"/>
              <a:t> </a:t>
            </a:r>
            <a:r>
              <a:rPr lang="en-GB" dirty="0" err="1"/>
              <a:t>en</a:t>
            </a:r>
            <a:r>
              <a:rPr lang="en-GB" dirty="0"/>
              <a:t> </a:t>
            </a:r>
            <a:r>
              <a:rPr lang="en-GB" dirty="0" err="1"/>
              <a:t>kompetence</a:t>
            </a:r>
            <a:r>
              <a:rPr lang="en-GB" dirty="0"/>
              <a:t> at vide, </a:t>
            </a:r>
            <a:r>
              <a:rPr lang="en-GB" dirty="0" err="1"/>
              <a:t>hvad</a:t>
            </a:r>
            <a:r>
              <a:rPr lang="en-GB" dirty="0"/>
              <a:t> der </a:t>
            </a:r>
            <a:r>
              <a:rPr lang="en-GB" dirty="0" err="1"/>
              <a:t>er</a:t>
            </a:r>
            <a:r>
              <a:rPr lang="en-GB" dirty="0"/>
              <a:t> </a:t>
            </a:r>
            <a:r>
              <a:rPr lang="en-GB" dirty="0" err="1"/>
              <a:t>vigtigt</a:t>
            </a:r>
            <a:r>
              <a:rPr lang="en-GB" dirty="0"/>
              <a:t>.</a:t>
            </a:r>
          </a:p>
          <a:p>
            <a:pPr marL="342900" indent="-342900">
              <a:buAutoNum type="arabicPeriod"/>
            </a:pPr>
            <a:endParaRPr lang="en-GB" b="1" dirty="0"/>
          </a:p>
          <a:p>
            <a:pPr marL="342900" indent="-342900">
              <a:buAutoNum type="arabicPeriod"/>
            </a:pPr>
            <a:r>
              <a:rPr lang="en-GB" b="1" dirty="0" err="1"/>
              <a:t>Vær</a:t>
            </a:r>
            <a:r>
              <a:rPr lang="en-GB" b="1" dirty="0"/>
              <a:t> </a:t>
            </a:r>
            <a:r>
              <a:rPr lang="en-GB" b="1" dirty="0" err="1"/>
              <a:t>tilfreds</a:t>
            </a:r>
            <a:r>
              <a:rPr lang="en-GB" b="1" dirty="0"/>
              <a:t> med </a:t>
            </a:r>
            <a:r>
              <a:rPr lang="en-GB" b="1" dirty="0" err="1"/>
              <a:t>det</a:t>
            </a:r>
            <a:r>
              <a:rPr lang="en-GB" b="1" dirty="0"/>
              <a:t>, du </a:t>
            </a:r>
            <a:r>
              <a:rPr lang="en-GB" b="1" dirty="0" err="1"/>
              <a:t>når</a:t>
            </a:r>
            <a:br>
              <a:rPr lang="en-GB" b="1" dirty="0"/>
            </a:br>
            <a:br>
              <a:rPr lang="en-GB" dirty="0"/>
            </a:br>
            <a:r>
              <a:rPr lang="en-GB" dirty="0"/>
              <a:t>Du </a:t>
            </a:r>
            <a:r>
              <a:rPr lang="en-GB" dirty="0" err="1"/>
              <a:t>kan</a:t>
            </a:r>
            <a:r>
              <a:rPr lang="en-GB" dirty="0"/>
              <a:t> </a:t>
            </a:r>
            <a:r>
              <a:rPr lang="en-GB" dirty="0" err="1"/>
              <a:t>ikke</a:t>
            </a:r>
            <a:r>
              <a:rPr lang="en-GB" dirty="0"/>
              <a:t> </a:t>
            </a:r>
            <a:r>
              <a:rPr lang="en-GB" dirty="0" err="1"/>
              <a:t>være</a:t>
            </a:r>
            <a:r>
              <a:rPr lang="en-GB" dirty="0"/>
              <a:t> </a:t>
            </a:r>
            <a:r>
              <a:rPr lang="en-GB" dirty="0" err="1"/>
              <a:t>en</a:t>
            </a:r>
            <a:r>
              <a:rPr lang="en-GB" dirty="0"/>
              <a:t> </a:t>
            </a:r>
            <a:r>
              <a:rPr lang="en-GB" dirty="0" err="1"/>
              <a:t>topperformer</a:t>
            </a:r>
            <a:r>
              <a:rPr lang="en-GB" dirty="0"/>
              <a:t> </a:t>
            </a:r>
            <a:r>
              <a:rPr lang="en-GB" dirty="0" err="1"/>
              <a:t>hver</a:t>
            </a:r>
            <a:r>
              <a:rPr lang="en-GB" dirty="0"/>
              <a:t> dag. </a:t>
            </a:r>
            <a:r>
              <a:rPr lang="en-GB" dirty="0" err="1"/>
              <a:t>Nogle</a:t>
            </a:r>
            <a:r>
              <a:rPr lang="en-GB" dirty="0"/>
              <a:t> </a:t>
            </a:r>
            <a:r>
              <a:rPr lang="en-GB" dirty="0" err="1"/>
              <a:t>gange</a:t>
            </a:r>
            <a:r>
              <a:rPr lang="en-GB" dirty="0"/>
              <a:t> </a:t>
            </a:r>
            <a:r>
              <a:rPr lang="en-GB" dirty="0" err="1"/>
              <a:t>er</a:t>
            </a:r>
            <a:r>
              <a:rPr lang="en-GB" dirty="0"/>
              <a:t> 80 </a:t>
            </a:r>
            <a:r>
              <a:rPr lang="en-GB" dirty="0" err="1"/>
              <a:t>procent</a:t>
            </a:r>
            <a:r>
              <a:rPr lang="en-GB" dirty="0"/>
              <a:t> </a:t>
            </a:r>
            <a:r>
              <a:rPr lang="en-GB" dirty="0" err="1"/>
              <a:t>nok</a:t>
            </a:r>
            <a:r>
              <a:rPr lang="en-GB" dirty="0"/>
              <a:t>. </a:t>
            </a:r>
          </a:p>
        </p:txBody>
      </p:sp>
    </p:spTree>
    <p:extLst>
      <p:ext uri="{BB962C8B-B14F-4D97-AF65-F5344CB8AC3E}">
        <p14:creationId xmlns:p14="http://schemas.microsoft.com/office/powerpoint/2010/main" val="20564405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4398" y="1014258"/>
            <a:ext cx="7387200" cy="576000"/>
          </a:xfrm>
        </p:spPr>
        <p:txBody>
          <a:bodyPr/>
          <a:lstStyle/>
          <a:p>
            <a:r>
              <a:rPr lang="en-GB" sz="2800" dirty="0" err="1"/>
              <a:t>Stressnetværk</a:t>
            </a:r>
            <a:r>
              <a:rPr lang="en-GB" sz="2800" dirty="0"/>
              <a:t> i Danske Bank </a:t>
            </a:r>
            <a:r>
              <a:rPr lang="en-GB" sz="2800" dirty="0" err="1"/>
              <a:t>og</a:t>
            </a:r>
            <a:r>
              <a:rPr lang="en-GB" sz="2800" dirty="0"/>
              <a:t> </a:t>
            </a:r>
            <a:r>
              <a:rPr lang="en-GB" sz="2800" dirty="0" err="1"/>
              <a:t>videoer</a:t>
            </a:r>
            <a:r>
              <a:rPr lang="en-GB" sz="2800" dirty="0"/>
              <a:t> om stress</a:t>
            </a:r>
          </a:p>
        </p:txBody>
      </p:sp>
      <p:sp>
        <p:nvSpPr>
          <p:cNvPr id="4" name="Text Placeholder 3"/>
          <p:cNvSpPr>
            <a:spLocks noGrp="1"/>
          </p:cNvSpPr>
          <p:nvPr>
            <p:ph type="body" sz="quarter" idx="10"/>
          </p:nvPr>
        </p:nvSpPr>
        <p:spPr>
          <a:xfrm>
            <a:off x="824398" y="2322034"/>
            <a:ext cx="7387200" cy="4230000"/>
          </a:xfrm>
        </p:spPr>
        <p:txBody>
          <a:bodyPr/>
          <a:lstStyle/>
          <a:p>
            <a:r>
              <a:rPr lang="en-GB" dirty="0"/>
              <a:t>I Danske Bank </a:t>
            </a:r>
            <a:r>
              <a:rPr lang="en-GB" dirty="0" err="1"/>
              <a:t>blev</a:t>
            </a:r>
            <a:r>
              <a:rPr lang="en-GB" dirty="0"/>
              <a:t> der i 2023 </a:t>
            </a:r>
            <a:r>
              <a:rPr lang="en-GB" dirty="0" err="1"/>
              <a:t>oprettet</a:t>
            </a:r>
            <a:r>
              <a:rPr lang="en-GB" dirty="0"/>
              <a:t> et </a:t>
            </a:r>
            <a:r>
              <a:rPr lang="en-GB" dirty="0" err="1"/>
              <a:t>medarbejderdrevet</a:t>
            </a:r>
            <a:r>
              <a:rPr lang="en-GB" dirty="0"/>
              <a:t> </a:t>
            </a:r>
            <a:r>
              <a:rPr lang="en-GB" dirty="0" err="1"/>
              <a:t>stressnetværk</a:t>
            </a:r>
            <a:r>
              <a:rPr lang="en-GB" dirty="0"/>
              <a:t>.</a:t>
            </a:r>
          </a:p>
          <a:p>
            <a:endParaRPr lang="en-GB" dirty="0"/>
          </a:p>
          <a:p>
            <a:r>
              <a:rPr lang="en-GB" b="1" dirty="0">
                <a:hlinkClick r:id="rId3"/>
              </a:rPr>
              <a:t>Læs mere om </a:t>
            </a:r>
            <a:r>
              <a:rPr lang="en-GB" b="1" dirty="0" err="1">
                <a:hlinkClick r:id="rId3"/>
              </a:rPr>
              <a:t>netværket</a:t>
            </a:r>
            <a:r>
              <a:rPr lang="en-GB" b="1" dirty="0">
                <a:hlinkClick r:id="rId3"/>
              </a:rPr>
              <a:t> </a:t>
            </a:r>
            <a:br>
              <a:rPr lang="en-GB" b="1" dirty="0"/>
            </a:br>
            <a:br>
              <a:rPr lang="en-GB" b="1" dirty="0"/>
            </a:br>
            <a:endParaRPr lang="en-GB" b="1" dirty="0"/>
          </a:p>
          <a:p>
            <a:endParaRPr lang="da-DK" b="1" dirty="0">
              <a:solidFill>
                <a:schemeClr val="accent1"/>
              </a:solidFill>
            </a:endParaRPr>
          </a:p>
          <a:p>
            <a:r>
              <a:rPr lang="da-DK" b="1" dirty="0">
                <a:solidFill>
                  <a:schemeClr val="accent1"/>
                </a:solidFill>
              </a:rPr>
              <a:t>Videoer om stress</a:t>
            </a:r>
          </a:p>
          <a:p>
            <a:r>
              <a:rPr lang="en-GB" dirty="0"/>
              <a:t>Stressekspert Rikke Thauer </a:t>
            </a:r>
            <a:r>
              <a:rPr lang="en-GB" dirty="0" err="1"/>
              <a:t>har</a:t>
            </a:r>
            <a:r>
              <a:rPr lang="en-GB" dirty="0"/>
              <a:t> </a:t>
            </a:r>
            <a:r>
              <a:rPr lang="en-GB" dirty="0" err="1"/>
              <a:t>produceret</a:t>
            </a:r>
            <a:r>
              <a:rPr lang="en-GB" dirty="0"/>
              <a:t> fire </a:t>
            </a:r>
            <a:r>
              <a:rPr lang="en-GB" dirty="0" err="1"/>
              <a:t>videoer</a:t>
            </a:r>
            <a:r>
              <a:rPr lang="en-GB" dirty="0"/>
              <a:t> om stress for Finansforbundet i Danske Bank</a:t>
            </a:r>
            <a:br>
              <a:rPr lang="en-GB" b="1" dirty="0"/>
            </a:br>
            <a:br>
              <a:rPr lang="en-GB" dirty="0"/>
            </a:br>
            <a:r>
              <a:rPr lang="en-GB" b="1" dirty="0">
                <a:hlinkClick r:id="rId4"/>
              </a:rPr>
              <a:t>Se </a:t>
            </a:r>
            <a:r>
              <a:rPr lang="en-GB" b="1" dirty="0" err="1">
                <a:hlinkClick r:id="rId4"/>
              </a:rPr>
              <a:t>videoer</a:t>
            </a:r>
            <a:r>
              <a:rPr lang="en-GB" b="1" dirty="0"/>
              <a:t> </a:t>
            </a:r>
          </a:p>
        </p:txBody>
      </p:sp>
      <p:sp>
        <p:nvSpPr>
          <p:cNvPr id="2" name="TextBox 1">
            <a:extLst>
              <a:ext uri="{FF2B5EF4-FFF2-40B4-BE49-F238E27FC236}">
                <a16:creationId xmlns:a16="http://schemas.microsoft.com/office/drawing/2014/main" id="{3188BC3A-D2C8-6D9F-92CD-68481CFB562E}"/>
              </a:ext>
            </a:extLst>
          </p:cNvPr>
          <p:cNvSpPr txBox="1"/>
          <p:nvPr/>
        </p:nvSpPr>
        <p:spPr>
          <a:xfrm>
            <a:off x="722191" y="1928722"/>
            <a:ext cx="1462260" cy="369332"/>
          </a:xfrm>
          <a:prstGeom prst="rect">
            <a:avLst/>
          </a:prstGeom>
          <a:noFill/>
        </p:spPr>
        <p:txBody>
          <a:bodyPr wrap="none" rtlCol="0">
            <a:spAutoFit/>
          </a:bodyPr>
          <a:lstStyle/>
          <a:p>
            <a:r>
              <a:rPr lang="da-DK" b="1" dirty="0">
                <a:solidFill>
                  <a:schemeClr val="accent1"/>
                </a:solidFill>
                <a:latin typeface="Italian Plate No2" panose="020B0604020202020204" charset="0"/>
              </a:rPr>
              <a:t>Stressnetværk</a:t>
            </a:r>
          </a:p>
        </p:txBody>
      </p:sp>
      <p:pic>
        <p:nvPicPr>
          <p:cNvPr id="6" name="Picture 5">
            <a:extLst>
              <a:ext uri="{FF2B5EF4-FFF2-40B4-BE49-F238E27FC236}">
                <a16:creationId xmlns:a16="http://schemas.microsoft.com/office/drawing/2014/main" id="{02B03C8E-3304-AF12-412C-1D047F2D9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4451" y="5142948"/>
            <a:ext cx="1401587" cy="1401587"/>
          </a:xfrm>
          <a:prstGeom prst="rect">
            <a:avLst/>
          </a:prstGeom>
        </p:spPr>
      </p:pic>
      <p:pic>
        <p:nvPicPr>
          <p:cNvPr id="8" name="Picture 7">
            <a:extLst>
              <a:ext uri="{FF2B5EF4-FFF2-40B4-BE49-F238E27FC236}">
                <a16:creationId xmlns:a16="http://schemas.microsoft.com/office/drawing/2014/main" id="{17B7BBD3-C913-62D5-90F2-02513FC3FA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6358" y="2584906"/>
            <a:ext cx="1459727" cy="1459727"/>
          </a:xfrm>
          <a:prstGeom prst="rect">
            <a:avLst/>
          </a:prstGeom>
        </p:spPr>
      </p:pic>
    </p:spTree>
    <p:extLst>
      <p:ext uri="{BB962C8B-B14F-4D97-AF65-F5344CB8AC3E}">
        <p14:creationId xmlns:p14="http://schemas.microsoft.com/office/powerpoint/2010/main" val="54755162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6419" y="302124"/>
            <a:ext cx="7387200" cy="576000"/>
          </a:xfrm>
        </p:spPr>
        <p:txBody>
          <a:bodyPr/>
          <a:lstStyle/>
          <a:p>
            <a:r>
              <a:rPr lang="en-GB" sz="2800" dirty="0"/>
              <a:t>Stress </a:t>
            </a:r>
            <a:r>
              <a:rPr lang="en-GB" sz="2800" dirty="0" err="1"/>
              <a:t>på</a:t>
            </a:r>
            <a:r>
              <a:rPr lang="en-GB" sz="2800" dirty="0"/>
              <a:t> </a:t>
            </a:r>
            <a:r>
              <a:rPr lang="en-GB" sz="2800" dirty="0" err="1"/>
              <a:t>Portalen</a:t>
            </a:r>
            <a:endParaRPr lang="en-GB" sz="2800" dirty="0"/>
          </a:p>
        </p:txBody>
      </p:sp>
      <p:sp>
        <p:nvSpPr>
          <p:cNvPr id="2" name="TextBox 1">
            <a:extLst>
              <a:ext uri="{FF2B5EF4-FFF2-40B4-BE49-F238E27FC236}">
                <a16:creationId xmlns:a16="http://schemas.microsoft.com/office/drawing/2014/main" id="{3188BC3A-D2C8-6D9F-92CD-68481CFB562E}"/>
              </a:ext>
            </a:extLst>
          </p:cNvPr>
          <p:cNvSpPr txBox="1"/>
          <p:nvPr/>
        </p:nvSpPr>
        <p:spPr>
          <a:xfrm>
            <a:off x="1052624" y="1091107"/>
            <a:ext cx="7598119" cy="1046440"/>
          </a:xfrm>
          <a:prstGeom prst="rect">
            <a:avLst/>
          </a:prstGeom>
          <a:noFill/>
        </p:spPr>
        <p:txBody>
          <a:bodyPr wrap="square" rtlCol="0">
            <a:spAutoFit/>
          </a:bodyPr>
          <a:lstStyle/>
          <a:p>
            <a:r>
              <a:rPr lang="da-DK" sz="2000" b="1" dirty="0">
                <a:solidFill>
                  <a:srgbClr val="002060"/>
                </a:solidFill>
                <a:latin typeface="Arial" panose="020B0604020202020204" pitchFamily="34" charset="0"/>
              </a:rPr>
              <a:t>Mental balance og forebyggelse af stress</a:t>
            </a:r>
          </a:p>
          <a:p>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a-DK" sz="2400" b="1" dirty="0">
              <a:solidFill>
                <a:schemeClr val="accent1"/>
              </a:solidFill>
              <a:latin typeface="Italian Plate No2" panose="020B0604020202020204" charset="0"/>
            </a:endParaRPr>
          </a:p>
        </p:txBody>
      </p:sp>
      <p:pic>
        <p:nvPicPr>
          <p:cNvPr id="7" name="Picture 6" descr="A screen shot of a computer screen&#10;&#10;Description automatically generated">
            <a:extLst>
              <a:ext uri="{FF2B5EF4-FFF2-40B4-BE49-F238E27FC236}">
                <a16:creationId xmlns:a16="http://schemas.microsoft.com/office/drawing/2014/main" id="{03AA4280-7244-273C-63D4-4CD30286D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33" y="3077323"/>
            <a:ext cx="4781724" cy="1083945"/>
          </a:xfrm>
          <a:prstGeom prst="rect">
            <a:avLst/>
          </a:prstGeom>
        </p:spPr>
      </p:pic>
      <p:pic>
        <p:nvPicPr>
          <p:cNvPr id="9" name="Picture 8">
            <a:extLst>
              <a:ext uri="{FF2B5EF4-FFF2-40B4-BE49-F238E27FC236}">
                <a16:creationId xmlns:a16="http://schemas.microsoft.com/office/drawing/2014/main" id="{BCD7711C-C981-22B9-66BA-1E1054486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019" y="4625741"/>
            <a:ext cx="1896439" cy="1896439"/>
          </a:xfrm>
          <a:prstGeom prst="rect">
            <a:avLst/>
          </a:prstGeom>
        </p:spPr>
      </p:pic>
      <p:sp>
        <p:nvSpPr>
          <p:cNvPr id="11" name="TextBox 10">
            <a:extLst>
              <a:ext uri="{FF2B5EF4-FFF2-40B4-BE49-F238E27FC236}">
                <a16:creationId xmlns:a16="http://schemas.microsoft.com/office/drawing/2014/main" id="{021FA8AC-E0C7-C528-A144-6F10F1854975}"/>
              </a:ext>
            </a:extLst>
          </p:cNvPr>
          <p:cNvSpPr txBox="1"/>
          <p:nvPr/>
        </p:nvSpPr>
        <p:spPr>
          <a:xfrm>
            <a:off x="6982046" y="5522329"/>
            <a:ext cx="6794390" cy="430887"/>
          </a:xfrm>
          <a:prstGeom prst="rect">
            <a:avLst/>
          </a:prstGeom>
          <a:noFill/>
        </p:spPr>
        <p:txBody>
          <a:bodyPr wrap="square">
            <a:spAutoFit/>
          </a:bodyPr>
          <a:lstStyle/>
          <a:p>
            <a:r>
              <a:rPr lang="da-DK" sz="1100" dirty="0"/>
              <a:t>Find værktøjerne under My </a:t>
            </a:r>
            <a:r>
              <a:rPr lang="da-DK" sz="1100" dirty="0" err="1"/>
              <a:t>Employment</a:t>
            </a:r>
            <a:r>
              <a:rPr lang="da-DK" sz="1100" dirty="0"/>
              <a:t> og</a:t>
            </a:r>
          </a:p>
          <a:p>
            <a:r>
              <a:rPr lang="da-DK" sz="1100" dirty="0"/>
              <a:t>Work Environment på Portalen.</a:t>
            </a:r>
          </a:p>
        </p:txBody>
      </p:sp>
      <p:sp>
        <p:nvSpPr>
          <p:cNvPr id="12" name="TextBox 11">
            <a:extLst>
              <a:ext uri="{FF2B5EF4-FFF2-40B4-BE49-F238E27FC236}">
                <a16:creationId xmlns:a16="http://schemas.microsoft.com/office/drawing/2014/main" id="{77614734-3B52-16A1-E254-31416588960E}"/>
              </a:ext>
            </a:extLst>
          </p:cNvPr>
          <p:cNvSpPr txBox="1"/>
          <p:nvPr/>
        </p:nvSpPr>
        <p:spPr>
          <a:xfrm>
            <a:off x="1170739" y="5220018"/>
            <a:ext cx="3680944" cy="707886"/>
          </a:xfrm>
          <a:prstGeom prst="rect">
            <a:avLst/>
          </a:prstGeom>
          <a:noFill/>
        </p:spPr>
        <p:txBody>
          <a:bodyPr wrap="none" rtlCol="0">
            <a:spAutoFit/>
          </a:bodyPr>
          <a:lstStyle/>
          <a:p>
            <a:r>
              <a:rPr lang="da-DK" sz="1100" b="1" kern="100" dirty="0">
                <a:effectLst/>
                <a:latin typeface="Calibri" panose="020F0502020204030204" pitchFamily="34" charset="0"/>
                <a:ea typeface="Calibri" panose="020F0502020204030204" pitchFamily="34" charset="0"/>
                <a:cs typeface="Times New Roman" panose="02020603050405020304" pitchFamily="18" charset="0"/>
              </a:rPr>
              <a:t>Scan QR-koden og dyk ned i bankens nye værktøjer </a:t>
            </a:r>
          </a:p>
          <a:p>
            <a:r>
              <a:rPr lang="da-DK" sz="1100" b="1" kern="100" dirty="0">
                <a:effectLst/>
                <a:latin typeface="Calibri" panose="020F0502020204030204" pitchFamily="34" charset="0"/>
                <a:ea typeface="Calibri" panose="020F0502020204030204" pitchFamily="34" charset="0"/>
                <a:cs typeface="Times New Roman" panose="02020603050405020304" pitchFamily="18" charset="0"/>
              </a:rPr>
              <a:t>og se webinarer om mental trivsel og forebyggelse af stress:</a:t>
            </a:r>
          </a:p>
          <a:p>
            <a:endParaRPr lang="da-DK" dirty="0"/>
          </a:p>
        </p:txBody>
      </p:sp>
      <p:sp>
        <p:nvSpPr>
          <p:cNvPr id="13" name="TextBox 12">
            <a:extLst>
              <a:ext uri="{FF2B5EF4-FFF2-40B4-BE49-F238E27FC236}">
                <a16:creationId xmlns:a16="http://schemas.microsoft.com/office/drawing/2014/main" id="{0B91CC23-787B-B760-5F6A-536D5E8F832B}"/>
              </a:ext>
            </a:extLst>
          </p:cNvPr>
          <p:cNvSpPr txBox="1"/>
          <p:nvPr/>
        </p:nvSpPr>
        <p:spPr>
          <a:xfrm>
            <a:off x="1050047" y="1894467"/>
            <a:ext cx="7519944" cy="646331"/>
          </a:xfrm>
          <a:prstGeom prst="rect">
            <a:avLst/>
          </a:prstGeom>
          <a:noFill/>
        </p:spPr>
        <p:txBody>
          <a:bodyPr wrap="none" rtlCol="0">
            <a:spAutoFit/>
          </a:bodyPr>
          <a:lstStyle/>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Find inspiration og værktøjer til at sikre og vedligeholde en god mental trivsel </a:t>
            </a:r>
          </a:p>
          <a:p>
            <a:r>
              <a:rPr lang="da-DK" kern="100" dirty="0">
                <a:latin typeface="Calibri" panose="020F0502020204030204" pitchFamily="34" charset="0"/>
                <a:ea typeface="Calibri" panose="020F0502020204030204" pitchFamily="34" charset="0"/>
                <a:cs typeface="Times New Roman" panose="02020603050405020304" pitchFamily="18" charset="0"/>
              </a:rPr>
              <a:t> </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og lær at forebygge og spotte stress.</a:t>
            </a:r>
            <a:endParaRPr lang="da-DK" dirty="0"/>
          </a:p>
        </p:txBody>
      </p:sp>
    </p:spTree>
    <p:extLst>
      <p:ext uri="{BB962C8B-B14F-4D97-AF65-F5344CB8AC3E}">
        <p14:creationId xmlns:p14="http://schemas.microsoft.com/office/powerpoint/2010/main" val="397132613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Er</a:t>
            </a:r>
            <a:r>
              <a:rPr lang="en-GB" dirty="0"/>
              <a:t> du </a:t>
            </a:r>
            <a:r>
              <a:rPr lang="en-GB" dirty="0" err="1"/>
              <a:t>alvorligt</a:t>
            </a:r>
            <a:r>
              <a:rPr lang="en-GB" dirty="0"/>
              <a:t> </a:t>
            </a:r>
            <a:r>
              <a:rPr lang="en-GB" dirty="0" err="1"/>
              <a:t>stresset</a:t>
            </a:r>
            <a:r>
              <a:rPr lang="en-GB" dirty="0"/>
              <a:t>?</a:t>
            </a:r>
          </a:p>
        </p:txBody>
      </p:sp>
      <p:sp>
        <p:nvSpPr>
          <p:cNvPr id="6" name="Text Placeholder 5"/>
          <p:cNvSpPr>
            <a:spLocks noGrp="1"/>
          </p:cNvSpPr>
          <p:nvPr>
            <p:ph type="body" sz="quarter" idx="10"/>
          </p:nvPr>
        </p:nvSpPr>
        <p:spPr/>
        <p:txBody>
          <a:bodyPr/>
          <a:lstStyle/>
          <a:p>
            <a:r>
              <a:rPr lang="en-GB" dirty="0"/>
              <a:t>Her </a:t>
            </a:r>
            <a:r>
              <a:rPr lang="en-GB" dirty="0" err="1"/>
              <a:t>er</a:t>
            </a:r>
            <a:r>
              <a:rPr lang="en-GB" dirty="0"/>
              <a:t> dine </a:t>
            </a:r>
            <a:r>
              <a:rPr lang="en-GB" dirty="0" err="1"/>
              <a:t>muligheder</a:t>
            </a:r>
            <a:r>
              <a:rPr lang="en-GB" dirty="0"/>
              <a:t>, </a:t>
            </a:r>
            <a:r>
              <a:rPr lang="en-GB" dirty="0" err="1"/>
              <a:t>hvis</a:t>
            </a:r>
            <a:r>
              <a:rPr lang="en-GB" dirty="0"/>
              <a:t> du har </a:t>
            </a:r>
            <a:r>
              <a:rPr lang="en-GB" dirty="0" err="1"/>
              <a:t>brug</a:t>
            </a:r>
            <a:r>
              <a:rPr lang="en-GB" dirty="0"/>
              <a:t> for </a:t>
            </a:r>
            <a:r>
              <a:rPr lang="en-GB" dirty="0" err="1"/>
              <a:t>psykologisk</a:t>
            </a:r>
            <a:r>
              <a:rPr lang="en-GB" dirty="0"/>
              <a:t> </a:t>
            </a:r>
            <a:r>
              <a:rPr lang="en-GB" dirty="0" err="1"/>
              <a:t>støtte</a:t>
            </a:r>
            <a:r>
              <a:rPr lang="en-GB" dirty="0"/>
              <a:t>:</a:t>
            </a:r>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15914331"/>
              </p:ext>
            </p:extLst>
          </p:nvPr>
        </p:nvGraphicFramePr>
        <p:xfrm>
          <a:off x="1080000" y="2558562"/>
          <a:ext cx="10367586" cy="3814666"/>
        </p:xfrm>
        <a:graphic>
          <a:graphicData uri="http://schemas.openxmlformats.org/drawingml/2006/table">
            <a:tbl>
              <a:tblPr firstRow="1" bandRow="1">
                <a:tableStyleId>{5C22544A-7EE6-4342-B048-85BDC9FD1C3A}</a:tableStyleId>
              </a:tblPr>
              <a:tblGrid>
                <a:gridCol w="3455862">
                  <a:extLst>
                    <a:ext uri="{9D8B030D-6E8A-4147-A177-3AD203B41FA5}">
                      <a16:colId xmlns:a16="http://schemas.microsoft.com/office/drawing/2014/main" val="1415769878"/>
                    </a:ext>
                  </a:extLst>
                </a:gridCol>
                <a:gridCol w="3455862">
                  <a:extLst>
                    <a:ext uri="{9D8B030D-6E8A-4147-A177-3AD203B41FA5}">
                      <a16:colId xmlns:a16="http://schemas.microsoft.com/office/drawing/2014/main" val="1719420915"/>
                    </a:ext>
                  </a:extLst>
                </a:gridCol>
                <a:gridCol w="3455862">
                  <a:extLst>
                    <a:ext uri="{9D8B030D-6E8A-4147-A177-3AD203B41FA5}">
                      <a16:colId xmlns:a16="http://schemas.microsoft.com/office/drawing/2014/main" val="165472759"/>
                    </a:ext>
                  </a:extLst>
                </a:gridCol>
              </a:tblGrid>
              <a:tr h="463012">
                <a:tc>
                  <a:txBody>
                    <a:bodyPr/>
                    <a:lstStyle/>
                    <a:p>
                      <a:r>
                        <a:rPr lang="da-DK" sz="1600" dirty="0"/>
                        <a:t>Brug sundhedspakken</a:t>
                      </a:r>
                    </a:p>
                  </a:txBody>
                  <a:tcPr anchor="ctr"/>
                </a:tc>
                <a:tc>
                  <a:txBody>
                    <a:bodyPr/>
                    <a:lstStyle/>
                    <a:p>
                      <a:r>
                        <a:rPr lang="da-DK" sz="1600" dirty="0"/>
                        <a:t>Brug din sundhedssikring</a:t>
                      </a:r>
                    </a:p>
                  </a:txBody>
                  <a:tcPr anchor="ctr"/>
                </a:tc>
                <a:tc>
                  <a:txBody>
                    <a:bodyPr/>
                    <a:lstStyle/>
                    <a:p>
                      <a:r>
                        <a:rPr lang="da-DK" sz="1600" dirty="0"/>
                        <a:t>Sådan bruger du hotline</a:t>
                      </a:r>
                    </a:p>
                  </a:txBody>
                  <a:tcPr anchor="ctr"/>
                </a:tc>
                <a:extLst>
                  <a:ext uri="{0D108BD9-81ED-4DB2-BD59-A6C34878D82A}">
                    <a16:rowId xmlns:a16="http://schemas.microsoft.com/office/drawing/2014/main" val="3717026322"/>
                  </a:ext>
                </a:extLst>
              </a:tr>
              <a:tr h="3351654">
                <a:tc>
                  <a:txBody>
                    <a:bodyPr/>
                    <a:lstStyle/>
                    <a:p>
                      <a:r>
                        <a:rPr lang="da-DK" sz="1400" kern="1200" dirty="0">
                          <a:solidFill>
                            <a:schemeClr val="dk1"/>
                          </a:solidFill>
                          <a:effectLst/>
                          <a:latin typeface="+mn-lt"/>
                          <a:ea typeface="+mn-ea"/>
                          <a:cs typeface="+mn-cs"/>
                        </a:rPr>
                        <a:t>Alle medarbejdere kan få kvalificeret og uafhængig hjælp gennem Danicas sundhedspakke. Du kan fx tale med en psykolog, hvis du har symptomer på stress, angst eller lignende. Psykologhjælpen er tilgængelig online alle hverdage mellem kl. 9 og 21.</a:t>
                      </a:r>
                    </a:p>
                    <a:p>
                      <a:r>
                        <a:rPr lang="da-DK" sz="1400" kern="1200" dirty="0">
                          <a:solidFill>
                            <a:schemeClr val="dk1"/>
                          </a:solidFill>
                          <a:effectLst/>
                          <a:latin typeface="+mn-lt"/>
                          <a:ea typeface="+mn-ea"/>
                          <a:cs typeface="+mn-cs"/>
                        </a:rPr>
                        <a:t> </a:t>
                      </a:r>
                    </a:p>
                    <a:p>
                      <a:r>
                        <a:rPr lang="da-DK" sz="1400" kern="1200" dirty="0">
                          <a:solidFill>
                            <a:schemeClr val="dk1"/>
                          </a:solidFill>
                          <a:effectLst/>
                          <a:latin typeface="+mn-lt"/>
                          <a:ea typeface="+mn-ea"/>
                          <a:cs typeface="+mn-cs"/>
                        </a:rPr>
                        <a:t>Du kan booke en konsultation online via Danica Pensions </a:t>
                      </a:r>
                      <a:r>
                        <a:rPr lang="da-DK" sz="1400" kern="1200" dirty="0" err="1">
                          <a:solidFill>
                            <a:schemeClr val="dk1"/>
                          </a:solidFill>
                          <a:effectLst/>
                          <a:latin typeface="+mn-lt"/>
                          <a:ea typeface="+mn-ea"/>
                          <a:cs typeface="+mn-cs"/>
                        </a:rPr>
                        <a:t>app</a:t>
                      </a:r>
                      <a:r>
                        <a:rPr lang="da-DK" sz="1400" kern="1200" dirty="0">
                          <a:solidFill>
                            <a:schemeClr val="dk1"/>
                          </a:solidFill>
                          <a:effectLst/>
                          <a:latin typeface="+mn-lt"/>
                          <a:ea typeface="+mn-ea"/>
                          <a:cs typeface="+mn-cs"/>
                        </a:rPr>
                        <a:t> eller på Danica Pensions hjemmeside. Du kan også ringe på tlf. 80 83 02 52.</a:t>
                      </a:r>
                    </a:p>
                    <a:p>
                      <a:endParaRPr lang="en-US" sz="1400" dirty="0"/>
                    </a:p>
                  </a:txBody>
                  <a:tcPr/>
                </a:tc>
                <a:tc>
                  <a:txBody>
                    <a:bodyPr/>
                    <a:lstStyle/>
                    <a:p>
                      <a:r>
                        <a:rPr lang="da-DK" sz="1400" dirty="0"/>
                        <a:t>Hvis du har brug for konsultationer hos en psykolog, kan du række ud til din Health Care Manager i Danica Pension. Der er intet maksimum på antallet af konsultationer, hvis medarbejderne vælger en psykolog i Danicas netværk.</a:t>
                      </a:r>
                    </a:p>
                    <a:p>
                      <a:r>
                        <a:rPr lang="da-DK" sz="1400" dirty="0"/>
                        <a:t> </a:t>
                      </a:r>
                    </a:p>
                    <a:p>
                      <a:r>
                        <a:rPr lang="da-DK" sz="1400" dirty="0"/>
                        <a:t>Ring til tlf. 70 25 02 03, hvis du ønsker at gøre brug af denne mulighed.</a:t>
                      </a:r>
                    </a:p>
                    <a:p>
                      <a:r>
                        <a:rPr lang="da-DK" sz="1400" dirty="0"/>
                        <a:t> </a:t>
                      </a:r>
                    </a:p>
                    <a:p>
                      <a:r>
                        <a:rPr lang="da-DK" sz="1400" dirty="0"/>
                        <a:t>I tilfælde af langvarig sygdom arbejder koncernen sammen med AS3 for at hjælpe medarbejdere tilbage på arbejde, så snart det er muligt.</a:t>
                      </a:r>
                    </a:p>
                  </a:txBody>
                  <a:tcPr/>
                </a:tc>
                <a:tc>
                  <a:txBody>
                    <a:bodyPr/>
                    <a:lstStyle/>
                    <a:p>
                      <a:r>
                        <a:rPr lang="en-US" sz="1400" dirty="0"/>
                        <a:t>I </a:t>
                      </a:r>
                      <a:r>
                        <a:rPr lang="en-US" sz="1400" dirty="0" err="1"/>
                        <a:t>særligt</a:t>
                      </a:r>
                      <a:r>
                        <a:rPr lang="en-US" sz="1400" dirty="0"/>
                        <a:t> </a:t>
                      </a:r>
                      <a:r>
                        <a:rPr lang="en-US" sz="1400" dirty="0" err="1"/>
                        <a:t>kritiske</a:t>
                      </a:r>
                      <a:r>
                        <a:rPr lang="en-US" sz="1400" dirty="0"/>
                        <a:t> </a:t>
                      </a:r>
                      <a:r>
                        <a:rPr lang="en-US" sz="1400" dirty="0" err="1"/>
                        <a:t>situationer</a:t>
                      </a:r>
                      <a:r>
                        <a:rPr lang="en-US" sz="1400" dirty="0"/>
                        <a:t> </a:t>
                      </a:r>
                      <a:r>
                        <a:rPr lang="en-US" sz="1400" dirty="0" err="1"/>
                        <a:t>kan</a:t>
                      </a:r>
                      <a:r>
                        <a:rPr lang="en-US" sz="1400" dirty="0"/>
                        <a:t> du </a:t>
                      </a:r>
                      <a:r>
                        <a:rPr lang="en-US" sz="1400" dirty="0" err="1"/>
                        <a:t>få</a:t>
                      </a:r>
                      <a:r>
                        <a:rPr lang="en-US" sz="1400" dirty="0"/>
                        <a:t> </a:t>
                      </a:r>
                      <a:r>
                        <a:rPr lang="en-US" sz="1400" dirty="0" err="1"/>
                        <a:t>psykologhjælp</a:t>
                      </a:r>
                      <a:r>
                        <a:rPr lang="en-US" sz="1400" dirty="0"/>
                        <a:t> </a:t>
                      </a:r>
                      <a:r>
                        <a:rPr lang="en-US" sz="1400" dirty="0" err="1"/>
                        <a:t>fra</a:t>
                      </a:r>
                      <a:r>
                        <a:rPr lang="en-US" sz="1400" dirty="0"/>
                        <a:t> </a:t>
                      </a:r>
                      <a:r>
                        <a:rPr lang="en-US" sz="1400" dirty="0" err="1"/>
                        <a:t>Falck</a:t>
                      </a:r>
                      <a:r>
                        <a:rPr lang="en-US" sz="1400" dirty="0"/>
                        <a:t> Health Care. Her </a:t>
                      </a:r>
                      <a:r>
                        <a:rPr lang="en-US" sz="1400" dirty="0" err="1"/>
                        <a:t>har</a:t>
                      </a:r>
                      <a:r>
                        <a:rPr lang="en-US" sz="1400" dirty="0"/>
                        <a:t> du </a:t>
                      </a:r>
                      <a:r>
                        <a:rPr lang="en-US" sz="1400" dirty="0" err="1"/>
                        <a:t>mulighed</a:t>
                      </a:r>
                      <a:r>
                        <a:rPr lang="en-US" sz="1400" dirty="0"/>
                        <a:t> for at tale med </a:t>
                      </a:r>
                      <a:r>
                        <a:rPr lang="en-US" sz="1400" dirty="0" err="1"/>
                        <a:t>en</a:t>
                      </a:r>
                      <a:r>
                        <a:rPr lang="en-US" sz="1400" dirty="0"/>
                        <a:t> </a:t>
                      </a:r>
                      <a:r>
                        <a:rPr lang="en-US" sz="1400" dirty="0" err="1"/>
                        <a:t>psykolog</a:t>
                      </a:r>
                      <a:r>
                        <a:rPr lang="en-US" sz="1400" dirty="0"/>
                        <a:t>, </a:t>
                      </a:r>
                      <a:r>
                        <a:rPr lang="en-US" sz="1400" dirty="0" err="1"/>
                        <a:t>hvis</a:t>
                      </a:r>
                      <a:r>
                        <a:rPr lang="en-US" sz="1400" dirty="0"/>
                        <a:t> du for </a:t>
                      </a:r>
                      <a:r>
                        <a:rPr lang="en-US" sz="1400" dirty="0" err="1"/>
                        <a:t>eksempel</a:t>
                      </a:r>
                      <a:r>
                        <a:rPr lang="en-US" sz="1400" dirty="0"/>
                        <a:t> </a:t>
                      </a:r>
                      <a:r>
                        <a:rPr lang="en-US" sz="1400" dirty="0" err="1"/>
                        <a:t>har</a:t>
                      </a:r>
                      <a:r>
                        <a:rPr lang="en-US" sz="1400" dirty="0"/>
                        <a:t> </a:t>
                      </a:r>
                      <a:r>
                        <a:rPr lang="en-US" sz="1400" dirty="0" err="1"/>
                        <a:t>oplevet</a:t>
                      </a:r>
                      <a:r>
                        <a:rPr lang="en-US" sz="1400" dirty="0"/>
                        <a:t> et </a:t>
                      </a:r>
                      <a:r>
                        <a:rPr lang="en-US" sz="1400" dirty="0" err="1"/>
                        <a:t>røveri</a:t>
                      </a:r>
                      <a:r>
                        <a:rPr lang="en-US" sz="1400" dirty="0"/>
                        <a:t>, </a:t>
                      </a:r>
                      <a:r>
                        <a:rPr lang="en-US" sz="1400" dirty="0" err="1"/>
                        <a:t>trusler</a:t>
                      </a:r>
                      <a:r>
                        <a:rPr lang="en-US" sz="1400" dirty="0"/>
                        <a:t>, </a:t>
                      </a:r>
                      <a:r>
                        <a:rPr lang="en-US" sz="1400" dirty="0" err="1"/>
                        <a:t>alvorlig</a:t>
                      </a:r>
                      <a:r>
                        <a:rPr lang="en-US" sz="1400" dirty="0"/>
                        <a:t> </a:t>
                      </a:r>
                      <a:r>
                        <a:rPr lang="en-US" sz="1400" dirty="0" err="1"/>
                        <a:t>sygdom</a:t>
                      </a:r>
                      <a:r>
                        <a:rPr lang="en-US" sz="1400" dirty="0"/>
                        <a:t>, </a:t>
                      </a:r>
                      <a:r>
                        <a:rPr lang="en-US" sz="1400" dirty="0" err="1"/>
                        <a:t>overfald</a:t>
                      </a:r>
                      <a:r>
                        <a:rPr lang="en-US" sz="1400" dirty="0"/>
                        <a:t> </a:t>
                      </a:r>
                      <a:r>
                        <a:rPr lang="en-US" sz="1400" dirty="0" err="1"/>
                        <a:t>eller</a:t>
                      </a:r>
                      <a:r>
                        <a:rPr lang="en-US" sz="1400" dirty="0"/>
                        <a:t> </a:t>
                      </a:r>
                      <a:r>
                        <a:rPr lang="en-US" sz="1400" dirty="0" err="1"/>
                        <a:t>lignende</a:t>
                      </a:r>
                      <a:r>
                        <a:rPr lang="en-US" sz="1400" dirty="0"/>
                        <a:t>.</a:t>
                      </a:r>
                    </a:p>
                    <a:p>
                      <a:r>
                        <a:rPr lang="en-US" sz="1400" dirty="0"/>
                        <a:t> </a:t>
                      </a:r>
                    </a:p>
                    <a:p>
                      <a:r>
                        <a:rPr lang="en-US" sz="1400" dirty="0" err="1"/>
                        <a:t>Falck</a:t>
                      </a:r>
                      <a:r>
                        <a:rPr lang="en-US" sz="1400" dirty="0"/>
                        <a:t> Health Cares </a:t>
                      </a:r>
                      <a:r>
                        <a:rPr lang="en-US" sz="1400" dirty="0" err="1"/>
                        <a:t>psykologhotline</a:t>
                      </a:r>
                      <a:r>
                        <a:rPr lang="en-US" sz="1400" dirty="0"/>
                        <a:t> </a:t>
                      </a:r>
                      <a:r>
                        <a:rPr lang="en-US" sz="1400" dirty="0" err="1"/>
                        <a:t>kan</a:t>
                      </a:r>
                      <a:r>
                        <a:rPr lang="en-US" sz="1400" dirty="0"/>
                        <a:t> </a:t>
                      </a:r>
                      <a:r>
                        <a:rPr lang="en-US" sz="1400" dirty="0" err="1"/>
                        <a:t>kontaktes</a:t>
                      </a:r>
                      <a:r>
                        <a:rPr lang="en-US" sz="1400" dirty="0"/>
                        <a:t> </a:t>
                      </a:r>
                      <a:r>
                        <a:rPr lang="en-US" sz="1400" dirty="0" err="1"/>
                        <a:t>på</a:t>
                      </a:r>
                      <a:r>
                        <a:rPr lang="en-US" sz="1400" dirty="0"/>
                        <a:t> </a:t>
                      </a:r>
                      <a:r>
                        <a:rPr lang="en-US" sz="1400" dirty="0" err="1"/>
                        <a:t>tlf</a:t>
                      </a:r>
                      <a:r>
                        <a:rPr lang="en-US" sz="1400" dirty="0"/>
                        <a:t>. 70 22 02 23, </a:t>
                      </a:r>
                      <a:r>
                        <a:rPr lang="en-US" sz="1400" dirty="0" err="1"/>
                        <a:t>og</a:t>
                      </a:r>
                      <a:r>
                        <a:rPr lang="en-US" sz="1400" dirty="0"/>
                        <a:t> du </a:t>
                      </a:r>
                      <a:r>
                        <a:rPr lang="en-US" sz="1400" dirty="0" err="1"/>
                        <a:t>vil</a:t>
                      </a:r>
                      <a:r>
                        <a:rPr lang="en-US" sz="1400" dirty="0"/>
                        <a:t> </a:t>
                      </a:r>
                      <a:r>
                        <a:rPr lang="en-US" sz="1400" dirty="0" err="1"/>
                        <a:t>få</a:t>
                      </a:r>
                      <a:r>
                        <a:rPr lang="en-US" sz="1400" dirty="0"/>
                        <a:t> </a:t>
                      </a:r>
                      <a:r>
                        <a:rPr lang="en-US" sz="1400" dirty="0" err="1"/>
                        <a:t>en</a:t>
                      </a:r>
                      <a:r>
                        <a:rPr lang="en-US" sz="1400" dirty="0"/>
                        <a:t> </a:t>
                      </a:r>
                      <a:r>
                        <a:rPr lang="en-US" sz="1400" dirty="0" err="1"/>
                        <a:t>konsultation</a:t>
                      </a:r>
                      <a:r>
                        <a:rPr lang="en-US" sz="1400" dirty="0"/>
                        <a:t> </a:t>
                      </a:r>
                      <a:r>
                        <a:rPr lang="en-US" sz="1400" dirty="0" err="1"/>
                        <a:t>inden</a:t>
                      </a:r>
                      <a:r>
                        <a:rPr lang="en-US" sz="1400" dirty="0"/>
                        <a:t> for </a:t>
                      </a:r>
                      <a:r>
                        <a:rPr lang="en-US" sz="1400" dirty="0" err="1"/>
                        <a:t>en</a:t>
                      </a:r>
                      <a:r>
                        <a:rPr lang="en-US" sz="1400" dirty="0"/>
                        <a:t> time.</a:t>
                      </a:r>
                    </a:p>
                  </a:txBody>
                  <a:tcPr/>
                </a:tc>
                <a:extLst>
                  <a:ext uri="{0D108BD9-81ED-4DB2-BD59-A6C34878D82A}">
                    <a16:rowId xmlns:a16="http://schemas.microsoft.com/office/drawing/2014/main" val="281669219"/>
                  </a:ext>
                </a:extLst>
              </a:tr>
            </a:tbl>
          </a:graphicData>
        </a:graphic>
      </p:graphicFrame>
    </p:spTree>
    <p:extLst>
      <p:ext uri="{BB962C8B-B14F-4D97-AF65-F5344CB8AC3E}">
        <p14:creationId xmlns:p14="http://schemas.microsoft.com/office/powerpoint/2010/main" val="37462825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Agenda</a:t>
            </a:r>
          </a:p>
        </p:txBody>
      </p:sp>
      <p:sp>
        <p:nvSpPr>
          <p:cNvPr id="3" name="Text Placeholder 2"/>
          <p:cNvSpPr>
            <a:spLocks noGrp="1"/>
          </p:cNvSpPr>
          <p:nvPr>
            <p:ph type="body" sz="quarter" idx="10"/>
          </p:nvPr>
        </p:nvSpPr>
        <p:spPr/>
        <p:txBody>
          <a:bodyPr/>
          <a:lstStyle/>
          <a:p>
            <a:r>
              <a:rPr lang="en-GB" dirty="0" err="1"/>
              <a:t>Viden</a:t>
            </a:r>
            <a:r>
              <a:rPr lang="en-GB" dirty="0"/>
              <a:t> om stress</a:t>
            </a:r>
          </a:p>
          <a:p>
            <a:endParaRPr lang="en-GB" dirty="0"/>
          </a:p>
          <a:p>
            <a:r>
              <a:rPr lang="en-GB" dirty="0"/>
              <a:t>Tag </a:t>
            </a:r>
            <a:r>
              <a:rPr lang="en-GB" dirty="0" err="1"/>
              <a:t>toppen</a:t>
            </a:r>
            <a:r>
              <a:rPr lang="en-GB" dirty="0"/>
              <a:t> </a:t>
            </a:r>
            <a:r>
              <a:rPr lang="en-GB" dirty="0" err="1"/>
              <a:t>af</a:t>
            </a:r>
            <a:r>
              <a:rPr lang="en-GB" dirty="0"/>
              <a:t> </a:t>
            </a:r>
            <a:r>
              <a:rPr lang="en-GB" dirty="0" err="1"/>
              <a:t>arbejdspresset</a:t>
            </a:r>
            <a:endParaRPr lang="en-GB" dirty="0"/>
          </a:p>
          <a:p>
            <a:endParaRPr lang="en-GB" dirty="0"/>
          </a:p>
          <a:p>
            <a:r>
              <a:rPr lang="en-GB" dirty="0" err="1"/>
              <a:t>Vigtige</a:t>
            </a:r>
            <a:r>
              <a:rPr lang="en-GB" dirty="0"/>
              <a:t> tips at have i </a:t>
            </a:r>
            <a:r>
              <a:rPr lang="en-GB" dirty="0" err="1"/>
              <a:t>baghovedet</a:t>
            </a:r>
            <a:endParaRPr lang="en-GB" dirty="0"/>
          </a:p>
        </p:txBody>
      </p:sp>
    </p:spTree>
    <p:extLst>
      <p:ext uri="{BB962C8B-B14F-4D97-AF65-F5344CB8AC3E}">
        <p14:creationId xmlns:p14="http://schemas.microsoft.com/office/powerpoint/2010/main" val="13736515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653BA-B667-4080-862F-35DE6FD55EB2}"/>
              </a:ext>
            </a:extLst>
          </p:cNvPr>
          <p:cNvSpPr>
            <a:spLocks noGrp="1"/>
          </p:cNvSpPr>
          <p:nvPr>
            <p:ph type="ctrTitle"/>
          </p:nvPr>
        </p:nvSpPr>
        <p:spPr/>
        <p:txBody>
          <a:bodyPr/>
          <a:lstStyle/>
          <a:p>
            <a:r>
              <a:rPr lang="da-DK" dirty="0" err="1"/>
              <a:t>Preventing</a:t>
            </a:r>
            <a:r>
              <a:rPr lang="da-DK" dirty="0"/>
              <a:t> stress</a:t>
            </a:r>
          </a:p>
        </p:txBody>
      </p:sp>
      <p:sp>
        <p:nvSpPr>
          <p:cNvPr id="3" name="Undertitel 2">
            <a:extLst>
              <a:ext uri="{FF2B5EF4-FFF2-40B4-BE49-F238E27FC236}">
                <a16:creationId xmlns:a16="http://schemas.microsoft.com/office/drawing/2014/main" id="{08A2A40A-A705-47A9-9B06-A5BD7B3E5746}"/>
              </a:ext>
            </a:extLst>
          </p:cNvPr>
          <p:cNvSpPr>
            <a:spLocks noGrp="1"/>
          </p:cNvSpPr>
          <p:nvPr>
            <p:ph type="subTitle" idx="1"/>
          </p:nvPr>
        </p:nvSpPr>
        <p:spPr/>
        <p:txBody>
          <a:bodyPr/>
          <a:lstStyle/>
          <a:p>
            <a:r>
              <a:rPr lang="da-DK" dirty="0"/>
              <a:t>How to </a:t>
            </a:r>
            <a:r>
              <a:rPr lang="da-DK" dirty="0" err="1"/>
              <a:t>take</a:t>
            </a:r>
            <a:r>
              <a:rPr lang="da-DK" dirty="0"/>
              <a:t> charge and </a:t>
            </a:r>
            <a:r>
              <a:rPr lang="da-DK" dirty="0" err="1"/>
              <a:t>reduce</a:t>
            </a:r>
            <a:r>
              <a:rPr lang="da-DK" dirty="0"/>
              <a:t> stress in </a:t>
            </a:r>
            <a:r>
              <a:rPr lang="da-DK" dirty="0" err="1"/>
              <a:t>your</a:t>
            </a:r>
            <a:r>
              <a:rPr lang="da-DK" dirty="0"/>
              <a:t> </a:t>
            </a:r>
            <a:r>
              <a:rPr lang="da-DK" dirty="0" err="1"/>
              <a:t>work</a:t>
            </a:r>
            <a:r>
              <a:rPr lang="da-DK" dirty="0"/>
              <a:t> </a:t>
            </a:r>
            <a:r>
              <a:rPr lang="da-DK"/>
              <a:t>life</a:t>
            </a:r>
            <a:endParaRPr lang="da-DK" dirty="0"/>
          </a:p>
        </p:txBody>
      </p:sp>
    </p:spTree>
    <p:extLst>
      <p:ext uri="{BB962C8B-B14F-4D97-AF65-F5344CB8AC3E}">
        <p14:creationId xmlns:p14="http://schemas.microsoft.com/office/powerpoint/2010/main" val="34098802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Agenda</a:t>
            </a:r>
          </a:p>
        </p:txBody>
      </p:sp>
      <p:sp>
        <p:nvSpPr>
          <p:cNvPr id="3" name="Text Placeholder 2"/>
          <p:cNvSpPr>
            <a:spLocks noGrp="1"/>
          </p:cNvSpPr>
          <p:nvPr>
            <p:ph type="body" sz="quarter" idx="10"/>
          </p:nvPr>
        </p:nvSpPr>
        <p:spPr/>
        <p:txBody>
          <a:bodyPr/>
          <a:lstStyle/>
          <a:p>
            <a:r>
              <a:rPr lang="en-GB" dirty="0"/>
              <a:t>Trivia about stress</a:t>
            </a:r>
          </a:p>
          <a:p>
            <a:endParaRPr lang="en-GB" dirty="0"/>
          </a:p>
          <a:p>
            <a:r>
              <a:rPr lang="en-GB" dirty="0"/>
              <a:t>Take the top of your work pressure</a:t>
            </a:r>
          </a:p>
          <a:p>
            <a:endParaRPr lang="en-GB" dirty="0"/>
          </a:p>
          <a:p>
            <a:r>
              <a:rPr lang="en-GB" dirty="0"/>
              <a:t>Important tips to keep in mind</a:t>
            </a:r>
          </a:p>
        </p:txBody>
      </p:sp>
    </p:spTree>
    <p:extLst>
      <p:ext uri="{BB962C8B-B14F-4D97-AF65-F5344CB8AC3E}">
        <p14:creationId xmlns:p14="http://schemas.microsoft.com/office/powerpoint/2010/main" val="32630269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err="1"/>
              <a:t>Trivia</a:t>
            </a:r>
            <a:r>
              <a:rPr lang="da-DK" dirty="0"/>
              <a:t> </a:t>
            </a:r>
            <a:r>
              <a:rPr lang="da-DK" dirty="0" err="1"/>
              <a:t>about</a:t>
            </a:r>
            <a:r>
              <a:rPr lang="da-DK" dirty="0"/>
              <a:t> stress</a:t>
            </a:r>
          </a:p>
        </p:txBody>
      </p:sp>
    </p:spTree>
    <p:extLst>
      <p:ext uri="{BB962C8B-B14F-4D97-AF65-F5344CB8AC3E}">
        <p14:creationId xmlns:p14="http://schemas.microsoft.com/office/powerpoint/2010/main" val="331654175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BA042-F8F9-4B3B-BEE1-3D5567D06EA2}"/>
              </a:ext>
            </a:extLst>
          </p:cNvPr>
          <p:cNvSpPr>
            <a:spLocks noGrp="1"/>
          </p:cNvSpPr>
          <p:nvPr>
            <p:ph type="title"/>
          </p:nvPr>
        </p:nvSpPr>
        <p:spPr/>
        <p:txBody>
          <a:bodyPr/>
          <a:lstStyle/>
          <a:p>
            <a:r>
              <a:rPr lang="da-DK" dirty="0"/>
              <a:t>Did </a:t>
            </a:r>
            <a:r>
              <a:rPr lang="da-DK" dirty="0" err="1"/>
              <a:t>you</a:t>
            </a:r>
            <a:r>
              <a:rPr lang="da-DK" dirty="0"/>
              <a:t> know?</a:t>
            </a:r>
          </a:p>
        </p:txBody>
      </p:sp>
      <p:sp>
        <p:nvSpPr>
          <p:cNvPr id="3" name="Pladsholder til tekst 2">
            <a:extLst>
              <a:ext uri="{FF2B5EF4-FFF2-40B4-BE49-F238E27FC236}">
                <a16:creationId xmlns:a16="http://schemas.microsoft.com/office/drawing/2014/main" id="{4C07CD1B-3D8E-4109-B0AA-9ACB23028F49}"/>
              </a:ext>
            </a:extLst>
          </p:cNvPr>
          <p:cNvSpPr>
            <a:spLocks noGrp="1"/>
          </p:cNvSpPr>
          <p:nvPr>
            <p:ph type="body" sz="quarter" idx="10"/>
          </p:nvPr>
        </p:nvSpPr>
        <p:spPr/>
        <p:txBody>
          <a:bodyPr/>
          <a:lstStyle/>
          <a:p>
            <a:pPr marL="342900" indent="-342900">
              <a:lnSpc>
                <a:spcPct val="100000"/>
              </a:lnSpc>
              <a:buFont typeface="Arial" panose="020B0604020202020204" pitchFamily="34" charset="0"/>
              <a:buChar char="•"/>
            </a:pPr>
            <a:r>
              <a:rPr lang="en-GB" sz="2000" dirty="0"/>
              <a:t>27 % of the members of </a:t>
            </a:r>
            <a:r>
              <a:rPr lang="en-GB" sz="2000" dirty="0" err="1"/>
              <a:t>Finansforbundet</a:t>
            </a:r>
            <a:r>
              <a:rPr lang="en-GB" sz="2000" dirty="0"/>
              <a:t> have experienced stress that might have consequences for their health</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30 % of the 30-39 year-olds feel stressed</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43 % of the members feel that they have more tasks than they can manage</a:t>
            </a:r>
          </a:p>
        </p:txBody>
      </p:sp>
    </p:spTree>
    <p:extLst>
      <p:ext uri="{BB962C8B-B14F-4D97-AF65-F5344CB8AC3E}">
        <p14:creationId xmlns:p14="http://schemas.microsoft.com/office/powerpoint/2010/main" val="13523608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Take the top of </a:t>
            </a:r>
            <a:br>
              <a:rPr lang="en-US" dirty="0"/>
            </a:br>
            <a:r>
              <a:rPr lang="en-US" dirty="0"/>
              <a:t>your work pressure</a:t>
            </a:r>
            <a:endParaRPr lang="da-DK" dirty="0"/>
          </a:p>
        </p:txBody>
      </p:sp>
    </p:spTree>
    <p:extLst>
      <p:ext uri="{BB962C8B-B14F-4D97-AF65-F5344CB8AC3E}">
        <p14:creationId xmlns:p14="http://schemas.microsoft.com/office/powerpoint/2010/main" val="153963253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err="1"/>
              <a:t>Introduction</a:t>
            </a:r>
            <a:endParaRPr lang="da-DK" dirty="0"/>
          </a:p>
        </p:txBody>
      </p:sp>
      <p:sp>
        <p:nvSpPr>
          <p:cNvPr id="4" name="Text Placeholder 3"/>
          <p:cNvSpPr>
            <a:spLocks noGrp="1"/>
          </p:cNvSpPr>
          <p:nvPr>
            <p:ph type="body" sz="quarter" idx="10"/>
          </p:nvPr>
        </p:nvSpPr>
        <p:spPr/>
        <p:txBody>
          <a:bodyPr/>
          <a:lstStyle/>
          <a:p>
            <a:r>
              <a:rPr lang="en-GB" dirty="0"/>
              <a:t>High work pressure has become a condition for many financial employees. You can do something about the bustle yourself with simple techniques and practical everyday habits, says Bjarne </a:t>
            </a:r>
            <a:r>
              <a:rPr lang="en-GB" dirty="0" err="1"/>
              <a:t>Toftegård</a:t>
            </a:r>
            <a:r>
              <a:rPr lang="en-GB" dirty="0"/>
              <a:t>, who is a stress coach, author, lecturer and owner of the company “</a:t>
            </a:r>
            <a:r>
              <a:rPr lang="en-GB" dirty="0" err="1"/>
              <a:t>Forebyg</a:t>
            </a:r>
            <a:r>
              <a:rPr lang="en-GB" dirty="0"/>
              <a:t> Stress”.</a:t>
            </a:r>
            <a:endParaRPr lang="da-DK" dirty="0"/>
          </a:p>
          <a:p>
            <a:r>
              <a:rPr lang="en-GB" dirty="0"/>
              <a:t> </a:t>
            </a:r>
            <a:endParaRPr lang="da-DK" dirty="0"/>
          </a:p>
          <a:p>
            <a:r>
              <a:rPr lang="en-GB" dirty="0"/>
              <a:t>The smallest grips almost always make the biggest difference, he adds.</a:t>
            </a:r>
            <a:endParaRPr lang="da-DK" dirty="0"/>
          </a:p>
          <a:p>
            <a:r>
              <a:rPr lang="en-GB" dirty="0"/>
              <a:t>  </a:t>
            </a:r>
            <a:endParaRPr lang="da-DK" dirty="0"/>
          </a:p>
          <a:p>
            <a:r>
              <a:rPr lang="en-GB" dirty="0"/>
              <a:t>“Reading an article is not enough. To prevent stress, you need to change your </a:t>
            </a:r>
            <a:r>
              <a:rPr lang="en-GB" dirty="0" err="1"/>
              <a:t>mindset</a:t>
            </a:r>
            <a:r>
              <a:rPr lang="en-GB" dirty="0"/>
              <a:t>, and new routines need to be repeated - over and over again - to become lasting habit changes.”</a:t>
            </a:r>
            <a:endParaRPr lang="da-DK" dirty="0"/>
          </a:p>
          <a:p>
            <a:endParaRPr lang="da-DK" dirty="0"/>
          </a:p>
        </p:txBody>
      </p:sp>
      <p:sp>
        <p:nvSpPr>
          <p:cNvPr id="9" name="Picture Placeholder 8"/>
          <p:cNvSpPr>
            <a:spLocks noGrp="1"/>
          </p:cNvSpPr>
          <p:nvPr>
            <p:ph type="pic" sz="quarter" idx="11"/>
          </p:nvPr>
        </p:nvSpPr>
        <p:spPr/>
      </p:sp>
      <p:pic>
        <p:nvPicPr>
          <p:cNvPr id="1026" name="Picture 2" descr="https://www.forebygstress.dk/info/Bjarne_Toftegaard.jpg"/>
          <p:cNvPicPr>
            <a:picLocks noGrp="1" noChangeAspect="1" noChangeArrowheads="1"/>
          </p:cNvPicPr>
          <p:nvPr>
            <p:ph type="pic" sz="quarter" idx="12"/>
          </p:nvPr>
        </p:nvPicPr>
        <p:blipFill rotWithShape="1">
          <a:blip r:embed="rId3" cstate="screen">
            <a:extLst>
              <a:ext uri="{28A0092B-C50C-407E-A947-70E740481C1C}">
                <a14:useLocalDpi xmlns:a14="http://schemas.microsoft.com/office/drawing/2010/main"/>
              </a:ext>
            </a:extLst>
          </a:blip>
          <a:srcRect l="12" r="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408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728000"/>
            <a:ext cx="4744800" cy="576000"/>
          </a:xfrm>
        </p:spPr>
        <p:txBody>
          <a:bodyPr/>
          <a:lstStyle/>
          <a:p>
            <a:r>
              <a:rPr lang="da-DK" dirty="0"/>
              <a:t>1. Do not </a:t>
            </a:r>
            <a:r>
              <a:rPr lang="da-DK" dirty="0" err="1"/>
              <a:t>multitask</a:t>
            </a:r>
            <a:endParaRPr lang="da-DK" dirty="0"/>
          </a:p>
        </p:txBody>
      </p:sp>
      <p:sp>
        <p:nvSpPr>
          <p:cNvPr id="7" name="Text Placeholder 6"/>
          <p:cNvSpPr>
            <a:spLocks noGrp="1"/>
          </p:cNvSpPr>
          <p:nvPr>
            <p:ph type="body" sz="quarter" idx="10"/>
          </p:nvPr>
        </p:nvSpPr>
        <p:spPr>
          <a:xfrm>
            <a:off x="1080000" y="2628000"/>
            <a:ext cx="4744800" cy="2014338"/>
          </a:xfrm>
        </p:spPr>
        <p:txBody>
          <a:bodyPr/>
          <a:lstStyle/>
          <a:p>
            <a:r>
              <a:rPr lang="en-US" dirty="0"/>
              <a:t>Multitasking is the most effective way to be ineffective. Therefore, sort the work during the day and do one thing - or one type of task - at a time. </a:t>
            </a:r>
          </a:p>
          <a:p>
            <a:endParaRPr lang="en-US" dirty="0"/>
          </a:p>
          <a:p>
            <a:r>
              <a:rPr lang="en-US" dirty="0"/>
              <a:t>For example, avoid clicking in and out of the email while you are working on other tasks. Rather gather the mail work in some chunks during the day. Unless it's your job to pay attention to the mail all the time.</a:t>
            </a:r>
            <a:endParaRPr lang="da-DK" dirty="0"/>
          </a:p>
        </p:txBody>
      </p:sp>
      <p:pic>
        <p:nvPicPr>
          <p:cNvPr id="2050" name="Picture 2" descr="https://www.finansforbundet.dk/media/zt0dvlwo/multitasking.jpg?width=500&amp;height=375.2368919772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100" y="1625677"/>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568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2. Fewer disturbances</a:t>
            </a:r>
            <a:endParaRPr lang="da-DK" dirty="0"/>
          </a:p>
        </p:txBody>
      </p:sp>
      <p:sp>
        <p:nvSpPr>
          <p:cNvPr id="7" name="Text Placeholder 6"/>
          <p:cNvSpPr>
            <a:spLocks noGrp="1"/>
          </p:cNvSpPr>
          <p:nvPr>
            <p:ph type="body" sz="quarter" idx="10"/>
          </p:nvPr>
        </p:nvSpPr>
        <p:spPr>
          <a:xfrm>
            <a:off x="1079999" y="1980000"/>
            <a:ext cx="5470269" cy="4230000"/>
          </a:xfrm>
        </p:spPr>
        <p:txBody>
          <a:bodyPr/>
          <a:lstStyle/>
          <a:p>
            <a:r>
              <a:rPr lang="en-US" dirty="0"/>
              <a:t>Disturbances can not be avoided, but they can be limited. Here are three obvious options:</a:t>
            </a:r>
          </a:p>
          <a:p>
            <a:endParaRPr lang="en-US" dirty="0"/>
          </a:p>
          <a:p>
            <a:pPr marL="342900" indent="-342900">
              <a:buFont typeface="+mj-lt"/>
              <a:buAutoNum type="arabicPeriod"/>
            </a:pPr>
            <a:r>
              <a:rPr lang="en-US" dirty="0"/>
              <a:t>Turn off all unnecessary sounds and pop-ups on your phone, tablet and computer so that they do not distract you.</a:t>
            </a:r>
          </a:p>
          <a:p>
            <a:pPr marL="342900" indent="-342900">
              <a:buFont typeface="+mj-lt"/>
              <a:buAutoNum type="arabicPeriod"/>
            </a:pPr>
            <a:r>
              <a:rPr lang="en-US" dirty="0"/>
              <a:t>Do not use your head as a bulletin board for your tasks. Make lists instead. When the tasks are out of your head, you can prioritize them.</a:t>
            </a:r>
          </a:p>
          <a:p>
            <a:pPr marL="342900" indent="-342900">
              <a:buFont typeface="+mj-lt"/>
              <a:buAutoNum type="arabicPeriod"/>
            </a:pPr>
            <a:r>
              <a:rPr lang="en-US" dirty="0"/>
              <a:t>Agree with colleagues when you may disturb each other and how you indicate it. It can be a flag, a red or green lamp or an agreement that you will not be disturbed when you have a headset on. You can also arrange periods where you do not disturb each other, e.g. from full hour to a quarter to the next hour.</a:t>
            </a:r>
          </a:p>
        </p:txBody>
      </p:sp>
      <p:pic>
        <p:nvPicPr>
          <p:cNvPr id="7172" name="Picture 4" descr="https://www.finansforbundet.dk/media/qq5bs54h/faerre-forstyrrelser.jpg?width=422.33632862644413&amp;height=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728" y="1713750"/>
            <a:ext cx="40195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399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588638"/>
            <a:ext cx="4744800" cy="576000"/>
          </a:xfrm>
        </p:spPr>
        <p:txBody>
          <a:bodyPr/>
          <a:lstStyle/>
          <a:p>
            <a:r>
              <a:rPr lang="da-DK"/>
              <a:t>3. </a:t>
            </a:r>
            <a:r>
              <a:rPr lang="en-GB"/>
              <a:t>Prioritize a maximum of three tasks</a:t>
            </a:r>
            <a:endParaRPr lang="da-DK" dirty="0"/>
          </a:p>
        </p:txBody>
      </p:sp>
      <p:sp>
        <p:nvSpPr>
          <p:cNvPr id="7" name="Text Placeholder 6"/>
          <p:cNvSpPr>
            <a:spLocks noGrp="1"/>
          </p:cNvSpPr>
          <p:nvPr>
            <p:ph type="body" sz="quarter" idx="10"/>
          </p:nvPr>
        </p:nvSpPr>
        <p:spPr>
          <a:xfrm>
            <a:off x="1080000" y="2488638"/>
            <a:ext cx="4744800" cy="4230000"/>
          </a:xfrm>
        </p:spPr>
        <p:txBody>
          <a:bodyPr/>
          <a:lstStyle/>
          <a:p>
            <a:r>
              <a:rPr lang="en-US" dirty="0"/>
              <a:t>Studies have shown that people who solve the three most important tasks every day are top performers. </a:t>
            </a:r>
          </a:p>
          <a:p>
            <a:endParaRPr lang="en-US" dirty="0"/>
          </a:p>
          <a:p>
            <a:r>
              <a:rPr lang="en-US" dirty="0"/>
              <a:t>One method may be to make a to-do list the day before, where you select a maximum of three tasks, which are the most important. </a:t>
            </a:r>
          </a:p>
          <a:p>
            <a:endParaRPr lang="en-US" dirty="0"/>
          </a:p>
          <a:p>
            <a:r>
              <a:rPr lang="en-US" dirty="0"/>
              <a:t>The next day, complete the three tasks as quickly as possible. You may like to solve more tasks, but only very important new tasks can come in front of the top three priorities on your list.</a:t>
            </a:r>
            <a:endParaRPr lang="da-DK" dirty="0"/>
          </a:p>
        </p:txBody>
      </p:sp>
      <p:pic>
        <p:nvPicPr>
          <p:cNvPr id="6146" name="Picture 2" descr="https://www.finansforbundet.dk/media/4cxhtuzv/prioiter-3-opgaver.jpg?width=500&amp;height=473.5562310030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193" y="1325684"/>
            <a:ext cx="476250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707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728000"/>
            <a:ext cx="4744800" cy="576000"/>
          </a:xfrm>
        </p:spPr>
        <p:txBody>
          <a:bodyPr/>
          <a:lstStyle/>
          <a:p>
            <a:r>
              <a:rPr lang="da-DK" dirty="0"/>
              <a:t>4. </a:t>
            </a:r>
            <a:r>
              <a:rPr lang="en-GB" dirty="0"/>
              <a:t>Remember to take breaks</a:t>
            </a:r>
            <a:endParaRPr lang="da-DK" dirty="0"/>
          </a:p>
        </p:txBody>
      </p:sp>
      <p:sp>
        <p:nvSpPr>
          <p:cNvPr id="7" name="Text Placeholder 6"/>
          <p:cNvSpPr>
            <a:spLocks noGrp="1"/>
          </p:cNvSpPr>
          <p:nvPr>
            <p:ph type="body" sz="quarter" idx="10"/>
          </p:nvPr>
        </p:nvSpPr>
        <p:spPr>
          <a:xfrm>
            <a:off x="1080000" y="2628000"/>
            <a:ext cx="4744800" cy="2014338"/>
          </a:xfrm>
        </p:spPr>
        <p:txBody>
          <a:bodyPr/>
          <a:lstStyle/>
          <a:p>
            <a:r>
              <a:rPr lang="en-GB" dirty="0"/>
              <a:t>To be effective, you need to take breaks. It may feel more productive to work hard without breaks, but it is not, studies show. </a:t>
            </a:r>
          </a:p>
          <a:p>
            <a:endParaRPr lang="en-GB" dirty="0"/>
          </a:p>
          <a:p>
            <a:r>
              <a:rPr lang="en-GB" dirty="0"/>
              <a:t>Some thrive with 25 minutes of work and 5 minutes break, while others prefer e.g. 45 minutes work and 10 minutes break. The best thing you can do during the breaks is to small talk with colleagues. Positive relationships prevent stress and increase efficiency.</a:t>
            </a:r>
            <a:endParaRPr lang="da-DK" dirty="0"/>
          </a:p>
        </p:txBody>
      </p:sp>
      <p:pic>
        <p:nvPicPr>
          <p:cNvPr id="5122" name="Picture 2" descr="https://www.finansforbundet.dk/media/ugqn02tw/hold-pauser.jpg?width=500&amp;height=434.22619047619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114" y="1568244"/>
            <a:ext cx="47625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551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Viden om stress</a:t>
            </a:r>
          </a:p>
        </p:txBody>
      </p:sp>
    </p:spTree>
    <p:extLst>
      <p:ext uri="{BB962C8B-B14F-4D97-AF65-F5344CB8AC3E}">
        <p14:creationId xmlns:p14="http://schemas.microsoft.com/office/powerpoint/2010/main" val="10860137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625677"/>
            <a:ext cx="4744800" cy="576000"/>
          </a:xfrm>
        </p:spPr>
        <p:txBody>
          <a:bodyPr/>
          <a:lstStyle/>
          <a:p>
            <a:r>
              <a:rPr lang="da-DK" dirty="0"/>
              <a:t>5. </a:t>
            </a:r>
            <a:r>
              <a:rPr lang="en-GB" dirty="0"/>
              <a:t>Pat yourself on the shoulder</a:t>
            </a:r>
            <a:endParaRPr lang="da-DK" dirty="0"/>
          </a:p>
        </p:txBody>
      </p:sp>
      <p:sp>
        <p:nvSpPr>
          <p:cNvPr id="7" name="Text Placeholder 6"/>
          <p:cNvSpPr>
            <a:spLocks noGrp="1"/>
          </p:cNvSpPr>
          <p:nvPr>
            <p:ph type="body" sz="quarter" idx="10"/>
          </p:nvPr>
        </p:nvSpPr>
        <p:spPr>
          <a:xfrm>
            <a:off x="1080000" y="2525677"/>
            <a:ext cx="4744800" cy="2014338"/>
          </a:xfrm>
        </p:spPr>
        <p:txBody>
          <a:bodyPr/>
          <a:lstStyle/>
          <a:p>
            <a:r>
              <a:rPr lang="en-GB" dirty="0"/>
              <a:t>Practice being happy with what you actually get done. Often we do not think about all that we have achieved, but focus only on the one task that is missing. So look at the list and rejoice that you achieved the three most important things.</a:t>
            </a:r>
            <a:endParaRPr lang="da-DK" dirty="0"/>
          </a:p>
          <a:p>
            <a:r>
              <a:rPr lang="en-GB" dirty="0"/>
              <a:t> </a:t>
            </a:r>
            <a:endParaRPr lang="da-DK" dirty="0"/>
          </a:p>
          <a:p>
            <a:r>
              <a:rPr lang="en-GB" dirty="0"/>
              <a:t>Remember to acknowledge your own efforts - preferably by patting yourself physically on the shoulder. Recognition from your manager and your colleagues is important, but your own recognition is even more important.</a:t>
            </a:r>
            <a:endParaRPr lang="da-DK" dirty="0"/>
          </a:p>
        </p:txBody>
      </p:sp>
      <p:pic>
        <p:nvPicPr>
          <p:cNvPr id="4098" name="Picture 2" descr="https://www.finansforbundet.dk/media/daycctfg/klap-dig-selv-pa-skulderen.jpg?width=455.7124518613607&amp;height=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052" y="1151596"/>
            <a:ext cx="43434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142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877470"/>
            <a:ext cx="5435100" cy="576000"/>
          </a:xfrm>
        </p:spPr>
        <p:txBody>
          <a:bodyPr/>
          <a:lstStyle/>
          <a:p>
            <a:r>
              <a:rPr lang="da-DK" dirty="0"/>
              <a:t>6. </a:t>
            </a:r>
            <a:r>
              <a:rPr lang="en-GB" dirty="0"/>
              <a:t>Sometimes, 80 percent is enough</a:t>
            </a:r>
            <a:endParaRPr lang="da-DK" dirty="0"/>
          </a:p>
        </p:txBody>
      </p:sp>
      <p:sp>
        <p:nvSpPr>
          <p:cNvPr id="7" name="Text Placeholder 6"/>
          <p:cNvSpPr>
            <a:spLocks noGrp="1"/>
          </p:cNvSpPr>
          <p:nvPr>
            <p:ph type="body" sz="quarter" idx="10"/>
          </p:nvPr>
        </p:nvSpPr>
        <p:spPr>
          <a:xfrm>
            <a:off x="1080000" y="2777470"/>
            <a:ext cx="4744800" cy="2014338"/>
          </a:xfrm>
        </p:spPr>
        <p:txBody>
          <a:bodyPr/>
          <a:lstStyle/>
          <a:p>
            <a:r>
              <a:rPr lang="en-GB" dirty="0"/>
              <a:t>The quality of your work also comes into play when the solitaire time and work tasks have to go up. Sometimes we have to make things a little worse than we actually think. Maybe 80 percent is appropriate for the time available. Talk to your manager and align expectations on how much time you may spend on a task and what you can accomplish in that time period.</a:t>
            </a:r>
            <a:endParaRPr lang="da-DK" dirty="0"/>
          </a:p>
        </p:txBody>
      </p:sp>
      <p:graphicFrame>
        <p:nvGraphicFramePr>
          <p:cNvPr id="5" name="Chart 4"/>
          <p:cNvGraphicFramePr/>
          <p:nvPr>
            <p:extLst>
              <p:ext uri="{D42A27DB-BD31-4B8C-83A1-F6EECF244321}">
                <p14:modId xmlns:p14="http://schemas.microsoft.com/office/powerpoint/2010/main" val="3462711071"/>
              </p:ext>
            </p:extLst>
          </p:nvPr>
        </p:nvGraphicFramePr>
        <p:xfrm>
          <a:off x="6100395" y="1477107"/>
          <a:ext cx="5633427" cy="3755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40103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sz="2400" dirty="0"/>
              <a:t>7. </a:t>
            </a:r>
            <a:r>
              <a:rPr lang="en-GB" sz="2400" dirty="0"/>
              <a:t>A yes is also a no</a:t>
            </a:r>
            <a:endParaRPr lang="da-DK" sz="2400" dirty="0"/>
          </a:p>
        </p:txBody>
      </p:sp>
      <p:sp>
        <p:nvSpPr>
          <p:cNvPr id="7" name="Text Placeholder 6"/>
          <p:cNvSpPr>
            <a:spLocks noGrp="1"/>
          </p:cNvSpPr>
          <p:nvPr>
            <p:ph type="body" sz="quarter" idx="10"/>
          </p:nvPr>
        </p:nvSpPr>
        <p:spPr/>
        <p:txBody>
          <a:bodyPr/>
          <a:lstStyle/>
          <a:p>
            <a:r>
              <a:rPr lang="en-GB" dirty="0"/>
              <a:t>When you say yes to something, you also say no to something else. </a:t>
            </a:r>
          </a:p>
          <a:p>
            <a:endParaRPr lang="en-GB" dirty="0"/>
          </a:p>
          <a:p>
            <a:r>
              <a:rPr lang="en-GB" dirty="0"/>
              <a:t>Many of us have a hard time saying no and therefore spend time and energy on the wrong things. </a:t>
            </a:r>
          </a:p>
          <a:p>
            <a:endParaRPr lang="en-GB" dirty="0"/>
          </a:p>
          <a:p>
            <a:r>
              <a:rPr lang="en-GB" dirty="0"/>
              <a:t>When you say yes, just ask yourself what you are saying no to. It can make it easier to prioritize.</a:t>
            </a:r>
            <a:endParaRPr lang="da-DK" dirty="0"/>
          </a:p>
        </p:txBody>
      </p:sp>
      <p:sp>
        <p:nvSpPr>
          <p:cNvPr id="4" name="Text Placeholder 3"/>
          <p:cNvSpPr>
            <a:spLocks noGrp="1"/>
          </p:cNvSpPr>
          <p:nvPr>
            <p:ph type="body" sz="quarter" idx="11"/>
          </p:nvPr>
        </p:nvSpPr>
        <p:spPr/>
        <p:txBody>
          <a:bodyPr/>
          <a:lstStyle/>
          <a:p>
            <a:r>
              <a:rPr lang="en-GB" dirty="0"/>
              <a:t>If you always think “I must, should and have to” about your work tasks, you put yourself in a victim role. Instead, try inserting the selector. Then you come to a more active and acting role. </a:t>
            </a:r>
          </a:p>
          <a:p>
            <a:endParaRPr lang="en-GB" dirty="0"/>
          </a:p>
          <a:p>
            <a:r>
              <a:rPr lang="en-GB" dirty="0"/>
              <a:t>Are you telling everyone that you have too little time? Instead, think of these as actions that you must take on a regular basis. That way, you are acting instead of being a victim.</a:t>
            </a:r>
            <a:endParaRPr lang="da-DK" dirty="0"/>
          </a:p>
          <a:p>
            <a:endParaRPr lang="da-DK" dirty="0"/>
          </a:p>
        </p:txBody>
      </p:sp>
      <p:sp>
        <p:nvSpPr>
          <p:cNvPr id="5" name="Text Placeholder 4"/>
          <p:cNvSpPr>
            <a:spLocks noGrp="1"/>
          </p:cNvSpPr>
          <p:nvPr>
            <p:ph type="body" sz="quarter" idx="12"/>
          </p:nvPr>
        </p:nvSpPr>
        <p:spPr/>
        <p:txBody>
          <a:bodyPr/>
          <a:lstStyle/>
          <a:p>
            <a:r>
              <a:rPr lang="da-DK" dirty="0"/>
              <a:t>8. From ”must” to ”</a:t>
            </a:r>
            <a:r>
              <a:rPr lang="da-DK" dirty="0" err="1"/>
              <a:t>may</a:t>
            </a:r>
            <a:r>
              <a:rPr lang="da-DK" dirty="0"/>
              <a:t>”</a:t>
            </a:r>
          </a:p>
        </p:txBody>
      </p:sp>
    </p:spTree>
    <p:extLst>
      <p:ext uri="{BB962C8B-B14F-4D97-AF65-F5344CB8AC3E}">
        <p14:creationId xmlns:p14="http://schemas.microsoft.com/office/powerpoint/2010/main" val="42858748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Last: A </a:t>
            </a:r>
            <a:r>
              <a:rPr lang="da-DK" dirty="0" err="1"/>
              <a:t>few</a:t>
            </a:r>
            <a:r>
              <a:rPr lang="da-DK" dirty="0"/>
              <a:t> </a:t>
            </a:r>
            <a:r>
              <a:rPr lang="da-DK" dirty="0" err="1"/>
              <a:t>important</a:t>
            </a:r>
            <a:r>
              <a:rPr lang="da-DK" dirty="0"/>
              <a:t> tips to </a:t>
            </a:r>
            <a:r>
              <a:rPr lang="da-DK" dirty="0" err="1"/>
              <a:t>keep</a:t>
            </a:r>
            <a:r>
              <a:rPr lang="da-DK" dirty="0"/>
              <a:t> in mind</a:t>
            </a:r>
          </a:p>
        </p:txBody>
      </p:sp>
    </p:spTree>
    <p:extLst>
      <p:ext uri="{BB962C8B-B14F-4D97-AF65-F5344CB8AC3E}">
        <p14:creationId xmlns:p14="http://schemas.microsoft.com/office/powerpoint/2010/main" val="33804062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Important words to prevent or reduce stress</a:t>
            </a:r>
          </a:p>
        </p:txBody>
      </p:sp>
      <p:sp>
        <p:nvSpPr>
          <p:cNvPr id="4" name="Text Placeholder 3"/>
          <p:cNvSpPr>
            <a:spLocks noGrp="1"/>
          </p:cNvSpPr>
          <p:nvPr>
            <p:ph type="body" sz="quarter" idx="10"/>
          </p:nvPr>
        </p:nvSpPr>
        <p:spPr/>
        <p:txBody>
          <a:bodyPr/>
          <a:lstStyle/>
          <a:p>
            <a:pPr marL="342900" indent="-342900">
              <a:buAutoNum type="arabicPeriod"/>
            </a:pPr>
            <a:r>
              <a:rPr lang="en-GB" b="1" dirty="0"/>
              <a:t>“No!”</a:t>
            </a:r>
            <a:br>
              <a:rPr lang="en-GB" b="1" dirty="0"/>
            </a:br>
            <a:br>
              <a:rPr lang="en-GB" b="1" dirty="0"/>
            </a:br>
            <a:r>
              <a:rPr lang="en-GB" dirty="0"/>
              <a:t>It’s okay to speak up and set boundaries.</a:t>
            </a:r>
            <a:br>
              <a:rPr lang="en-GB" dirty="0"/>
            </a:br>
            <a:endParaRPr lang="en-GB" b="1" dirty="0"/>
          </a:p>
          <a:p>
            <a:pPr marL="342900" indent="-342900">
              <a:buAutoNum type="arabicPeriod"/>
            </a:pPr>
            <a:r>
              <a:rPr lang="en-GB" b="1" dirty="0"/>
              <a:t>“Never mind” – it’s just work</a:t>
            </a:r>
            <a:br>
              <a:rPr lang="en-GB" b="1" dirty="0"/>
            </a:br>
            <a:br>
              <a:rPr lang="en-GB" b="1" dirty="0"/>
            </a:br>
            <a:r>
              <a:rPr lang="en-GB" dirty="0"/>
              <a:t>Having a natural distance to your work is okay.</a:t>
            </a:r>
            <a:br>
              <a:rPr lang="en-GB" dirty="0"/>
            </a:br>
            <a:endParaRPr lang="en-GB" b="1" dirty="0"/>
          </a:p>
          <a:p>
            <a:pPr marL="342900" indent="-342900">
              <a:buAutoNum type="arabicPeriod"/>
            </a:pPr>
            <a:r>
              <a:rPr lang="en-GB" b="1" dirty="0"/>
              <a:t>“Help”</a:t>
            </a:r>
            <a:br>
              <a:rPr lang="en-GB" b="1" dirty="0"/>
            </a:br>
            <a:br>
              <a:rPr lang="en-GB" b="1" dirty="0"/>
            </a:br>
            <a:r>
              <a:rPr lang="en-GB" dirty="0"/>
              <a:t>Remember that people around you are willing to help, when you’re in need.</a:t>
            </a:r>
            <a:endParaRPr lang="en-GB" b="1" dirty="0"/>
          </a:p>
        </p:txBody>
      </p:sp>
    </p:spTree>
    <p:extLst>
      <p:ext uri="{BB962C8B-B14F-4D97-AF65-F5344CB8AC3E}">
        <p14:creationId xmlns:p14="http://schemas.microsoft.com/office/powerpoint/2010/main" val="11627133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Reduce your stress-level today</a:t>
            </a:r>
          </a:p>
        </p:txBody>
      </p:sp>
      <p:sp>
        <p:nvSpPr>
          <p:cNvPr id="4" name="Text Placeholder 3"/>
          <p:cNvSpPr>
            <a:spLocks noGrp="1"/>
          </p:cNvSpPr>
          <p:nvPr>
            <p:ph type="body" sz="quarter" idx="10"/>
          </p:nvPr>
        </p:nvSpPr>
        <p:spPr/>
        <p:txBody>
          <a:bodyPr/>
          <a:lstStyle/>
          <a:p>
            <a:pPr marL="342900" indent="-342900">
              <a:buAutoNum type="arabicPeriod"/>
            </a:pPr>
            <a:r>
              <a:rPr lang="en-GB" b="1" dirty="0"/>
              <a:t>Talk to your manager</a:t>
            </a:r>
            <a:br>
              <a:rPr lang="en-GB" b="1" dirty="0"/>
            </a:br>
            <a:br>
              <a:rPr lang="en-GB" b="1" dirty="0"/>
            </a:br>
            <a:r>
              <a:rPr lang="en-GB" dirty="0"/>
              <a:t>Aligning your expectations and sharing concerns will improve your performance.</a:t>
            </a:r>
            <a:br>
              <a:rPr lang="en-GB" dirty="0"/>
            </a:br>
            <a:endParaRPr lang="en-GB" b="1" dirty="0"/>
          </a:p>
          <a:p>
            <a:pPr marL="342900" indent="-342900">
              <a:buAutoNum type="arabicPeriod"/>
            </a:pPr>
            <a:r>
              <a:rPr lang="en-GB" b="1" dirty="0"/>
              <a:t>Prioritize three tasks</a:t>
            </a:r>
            <a:br>
              <a:rPr lang="en-GB" b="1" dirty="0"/>
            </a:br>
            <a:br>
              <a:rPr lang="en-GB" b="1" dirty="0"/>
            </a:br>
            <a:r>
              <a:rPr lang="en-GB" dirty="0"/>
              <a:t>Knowing what’s important is also a quality.</a:t>
            </a:r>
            <a:br>
              <a:rPr lang="en-GB" dirty="0"/>
            </a:br>
            <a:endParaRPr lang="en-GB" b="1" dirty="0"/>
          </a:p>
          <a:p>
            <a:pPr marL="342900" indent="-342900">
              <a:buAutoNum type="arabicPeriod"/>
            </a:pPr>
            <a:r>
              <a:rPr lang="en-GB" b="1" dirty="0"/>
              <a:t>Be happy with what you achieve</a:t>
            </a:r>
            <a:br>
              <a:rPr lang="en-GB" b="1" dirty="0"/>
            </a:br>
            <a:br>
              <a:rPr lang="en-GB" b="1" dirty="0"/>
            </a:br>
            <a:r>
              <a:rPr lang="en-GB" dirty="0"/>
              <a:t>You cannot be a top performer every day. Sometimes 80 per cent is enough.</a:t>
            </a:r>
            <a:endParaRPr lang="en-GB" b="1" dirty="0"/>
          </a:p>
        </p:txBody>
      </p:sp>
    </p:spTree>
    <p:extLst>
      <p:ext uri="{BB962C8B-B14F-4D97-AF65-F5344CB8AC3E}">
        <p14:creationId xmlns:p14="http://schemas.microsoft.com/office/powerpoint/2010/main" val="2690756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Are you seriously stressed?</a:t>
            </a:r>
          </a:p>
        </p:txBody>
      </p:sp>
      <p:sp>
        <p:nvSpPr>
          <p:cNvPr id="6" name="Text Placeholder 5"/>
          <p:cNvSpPr>
            <a:spLocks noGrp="1"/>
          </p:cNvSpPr>
          <p:nvPr>
            <p:ph type="body" sz="quarter" idx="10"/>
          </p:nvPr>
        </p:nvSpPr>
        <p:spPr/>
        <p:txBody>
          <a:bodyPr/>
          <a:lstStyle/>
          <a:p>
            <a:r>
              <a:rPr lang="en-GB" dirty="0"/>
              <a:t>Here’s how to do if you are in need of psychological support:</a:t>
            </a:r>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229047685"/>
              </p:ext>
            </p:extLst>
          </p:nvPr>
        </p:nvGraphicFramePr>
        <p:xfrm>
          <a:off x="1080000" y="2558562"/>
          <a:ext cx="10367586" cy="3814666"/>
        </p:xfrm>
        <a:graphic>
          <a:graphicData uri="http://schemas.openxmlformats.org/drawingml/2006/table">
            <a:tbl>
              <a:tblPr firstRow="1" bandRow="1">
                <a:tableStyleId>{5C22544A-7EE6-4342-B048-85BDC9FD1C3A}</a:tableStyleId>
              </a:tblPr>
              <a:tblGrid>
                <a:gridCol w="3455862">
                  <a:extLst>
                    <a:ext uri="{9D8B030D-6E8A-4147-A177-3AD203B41FA5}">
                      <a16:colId xmlns:a16="http://schemas.microsoft.com/office/drawing/2014/main" val="1415769878"/>
                    </a:ext>
                  </a:extLst>
                </a:gridCol>
                <a:gridCol w="3455862">
                  <a:extLst>
                    <a:ext uri="{9D8B030D-6E8A-4147-A177-3AD203B41FA5}">
                      <a16:colId xmlns:a16="http://schemas.microsoft.com/office/drawing/2014/main" val="1719420915"/>
                    </a:ext>
                  </a:extLst>
                </a:gridCol>
                <a:gridCol w="3455862">
                  <a:extLst>
                    <a:ext uri="{9D8B030D-6E8A-4147-A177-3AD203B41FA5}">
                      <a16:colId xmlns:a16="http://schemas.microsoft.com/office/drawing/2014/main" val="165472759"/>
                    </a:ext>
                  </a:extLst>
                </a:gridCol>
              </a:tblGrid>
              <a:tr h="463012">
                <a:tc>
                  <a:txBody>
                    <a:bodyPr/>
                    <a:lstStyle/>
                    <a:p>
                      <a:r>
                        <a:rPr lang="da-DK" sz="1600" dirty="0" err="1"/>
                        <a:t>Use</a:t>
                      </a:r>
                      <a:r>
                        <a:rPr lang="da-DK" sz="1600" dirty="0"/>
                        <a:t> </a:t>
                      </a:r>
                      <a:r>
                        <a:rPr lang="da-DK" sz="1600" dirty="0" err="1"/>
                        <a:t>your</a:t>
                      </a:r>
                      <a:r>
                        <a:rPr lang="da-DK" sz="1600" dirty="0"/>
                        <a:t> </a:t>
                      </a:r>
                      <a:r>
                        <a:rPr lang="da-DK" sz="1600" dirty="0" err="1"/>
                        <a:t>health</a:t>
                      </a:r>
                      <a:r>
                        <a:rPr lang="da-DK" sz="1600" dirty="0"/>
                        <a:t> </a:t>
                      </a:r>
                      <a:r>
                        <a:rPr lang="da-DK" sz="1600" dirty="0" err="1"/>
                        <a:t>package</a:t>
                      </a:r>
                      <a:endParaRPr lang="da-DK" sz="1600" dirty="0"/>
                    </a:p>
                  </a:txBody>
                  <a:tcPr anchor="ctr"/>
                </a:tc>
                <a:tc>
                  <a:txBody>
                    <a:bodyPr/>
                    <a:lstStyle/>
                    <a:p>
                      <a:r>
                        <a:rPr lang="da-DK" sz="1600" dirty="0" err="1"/>
                        <a:t>Use</a:t>
                      </a:r>
                      <a:r>
                        <a:rPr lang="da-DK" sz="1600" dirty="0"/>
                        <a:t> </a:t>
                      </a:r>
                      <a:r>
                        <a:rPr lang="da-DK" sz="1600" dirty="0" err="1"/>
                        <a:t>your</a:t>
                      </a:r>
                      <a:r>
                        <a:rPr lang="da-DK" sz="1600" dirty="0"/>
                        <a:t> </a:t>
                      </a:r>
                      <a:r>
                        <a:rPr lang="da-DK" sz="1600" dirty="0" err="1"/>
                        <a:t>health</a:t>
                      </a:r>
                      <a:r>
                        <a:rPr lang="da-DK" sz="1600" dirty="0"/>
                        <a:t> </a:t>
                      </a:r>
                      <a:r>
                        <a:rPr lang="da-DK" sz="1600" dirty="0" err="1"/>
                        <a:t>insurance</a:t>
                      </a:r>
                      <a:endParaRPr lang="da-DK" sz="1600" dirty="0"/>
                    </a:p>
                  </a:txBody>
                  <a:tcPr anchor="ctr"/>
                </a:tc>
                <a:tc>
                  <a:txBody>
                    <a:bodyPr/>
                    <a:lstStyle/>
                    <a:p>
                      <a:r>
                        <a:rPr lang="da-DK" sz="1600" dirty="0" err="1"/>
                        <a:t>Use</a:t>
                      </a:r>
                      <a:r>
                        <a:rPr lang="da-DK" sz="1600" dirty="0"/>
                        <a:t> the </a:t>
                      </a:r>
                      <a:r>
                        <a:rPr lang="da-DK" sz="1600" dirty="0" err="1"/>
                        <a:t>emergency</a:t>
                      </a:r>
                      <a:r>
                        <a:rPr lang="da-DK" sz="1600" dirty="0"/>
                        <a:t> hotline</a:t>
                      </a:r>
                    </a:p>
                  </a:txBody>
                  <a:tcPr anchor="ctr"/>
                </a:tc>
                <a:extLst>
                  <a:ext uri="{0D108BD9-81ED-4DB2-BD59-A6C34878D82A}">
                    <a16:rowId xmlns:a16="http://schemas.microsoft.com/office/drawing/2014/main" val="3717026322"/>
                  </a:ext>
                </a:extLst>
              </a:tr>
              <a:tr h="3351654">
                <a:tc>
                  <a:txBody>
                    <a:bodyPr/>
                    <a:lstStyle/>
                    <a:p>
                      <a:r>
                        <a:rPr lang="en-US" sz="1400" dirty="0"/>
                        <a:t>Employees in Danske Bank can receive qualified and unbiased help through Danica Health Package. You can talk to a psychologist if you show symptoms of stress, anxiety etc. The online psychologists are open 9-21 on weekdays.</a:t>
                      </a:r>
                    </a:p>
                    <a:p>
                      <a:r>
                        <a:rPr lang="en-US" sz="1400" dirty="0"/>
                        <a:t> </a:t>
                      </a:r>
                    </a:p>
                    <a:p>
                      <a:r>
                        <a:rPr lang="en-US" sz="1400" dirty="0"/>
                        <a:t>Book your consultation online using the Danica Pension App or on Danica Pension's website. </a:t>
                      </a:r>
                    </a:p>
                    <a:p>
                      <a:endParaRPr lang="en-US" sz="1400" dirty="0"/>
                    </a:p>
                    <a:p>
                      <a:r>
                        <a:rPr lang="en-US" sz="1400" dirty="0"/>
                        <a:t>You can also call on (+45) 80 83 02 52.</a:t>
                      </a:r>
                    </a:p>
                  </a:txBody>
                  <a:tcPr/>
                </a:tc>
                <a:tc>
                  <a:txBody>
                    <a:bodyPr/>
                    <a:lstStyle/>
                    <a:p>
                      <a:r>
                        <a:rPr lang="en-US" sz="1400" dirty="0"/>
                        <a:t>If you need to consult with a psychologist, you can reach out to your health care manager in Danica Pension. There is no maximum limit of consultations, if employees choose a psychologist within Danica's network.</a:t>
                      </a:r>
                    </a:p>
                    <a:p>
                      <a:r>
                        <a:rPr lang="en-US" sz="1400" dirty="0"/>
                        <a:t> </a:t>
                      </a:r>
                    </a:p>
                    <a:p>
                      <a:r>
                        <a:rPr lang="en-US" sz="1400" dirty="0"/>
                        <a:t>Please call (+45) 70 25 02 03 to reach the </a:t>
                      </a:r>
                      <a:r>
                        <a:rPr lang="en-US" sz="1400" dirty="0" err="1"/>
                        <a:t>the</a:t>
                      </a:r>
                      <a:r>
                        <a:rPr lang="en-US" sz="1400" dirty="0"/>
                        <a:t> health insurance.</a:t>
                      </a:r>
                    </a:p>
                    <a:p>
                      <a:r>
                        <a:rPr lang="en-US" sz="1400" dirty="0"/>
                        <a:t> </a:t>
                      </a:r>
                    </a:p>
                    <a:p>
                      <a:r>
                        <a:rPr lang="en-US" sz="1400" dirty="0"/>
                        <a:t>In case of long-term illness, the Group and Danica work together with AS3. The purpose is to help the employee back to work as soon as possible.</a:t>
                      </a:r>
                    </a:p>
                  </a:txBody>
                  <a:tcPr/>
                </a:tc>
                <a:tc>
                  <a:txBody>
                    <a:bodyPr/>
                    <a:lstStyle/>
                    <a:p>
                      <a:r>
                        <a:rPr lang="en-US" sz="1400" dirty="0"/>
                        <a:t>Employees in Danske Bank can receive psychological help from </a:t>
                      </a:r>
                      <a:r>
                        <a:rPr lang="en-US" sz="1400" dirty="0" err="1"/>
                        <a:t>Falck</a:t>
                      </a:r>
                      <a:r>
                        <a:rPr lang="en-US" sz="1400" dirty="0"/>
                        <a:t> Health Care in connection with a personal crisis. </a:t>
                      </a:r>
                    </a:p>
                    <a:p>
                      <a:endParaRPr lang="en-US" sz="1400" dirty="0"/>
                    </a:p>
                    <a:p>
                      <a:r>
                        <a:rPr lang="en-US" sz="1400" dirty="0"/>
                        <a:t>You can talk to a psychologist in connection with robbery, threats, serious illness, assault etc.</a:t>
                      </a:r>
                    </a:p>
                    <a:p>
                      <a:r>
                        <a:rPr lang="en-US" sz="1400" dirty="0"/>
                        <a:t> </a:t>
                      </a:r>
                    </a:p>
                    <a:p>
                      <a:r>
                        <a:rPr lang="en-US" sz="1400" dirty="0"/>
                        <a:t>Please call (+45) 70 22 02 23 to reach </a:t>
                      </a:r>
                      <a:r>
                        <a:rPr lang="en-US" sz="1400" dirty="0" err="1"/>
                        <a:t>Falck</a:t>
                      </a:r>
                      <a:r>
                        <a:rPr lang="en-US" sz="1400" dirty="0"/>
                        <a:t> Health Care.</a:t>
                      </a:r>
                    </a:p>
                    <a:p>
                      <a:r>
                        <a:rPr lang="en-US" sz="1400" dirty="0"/>
                        <a:t> </a:t>
                      </a:r>
                    </a:p>
                    <a:p>
                      <a:r>
                        <a:rPr lang="en-US" sz="1400" dirty="0"/>
                        <a:t>The consultation will take place over the phone within an hour.</a:t>
                      </a:r>
                    </a:p>
                  </a:txBody>
                  <a:tcPr/>
                </a:tc>
                <a:extLst>
                  <a:ext uri="{0D108BD9-81ED-4DB2-BD59-A6C34878D82A}">
                    <a16:rowId xmlns:a16="http://schemas.microsoft.com/office/drawing/2014/main" val="281669219"/>
                  </a:ext>
                </a:extLst>
              </a:tr>
            </a:tbl>
          </a:graphicData>
        </a:graphic>
      </p:graphicFrame>
    </p:spTree>
    <p:extLst>
      <p:ext uri="{BB962C8B-B14F-4D97-AF65-F5344CB8AC3E}">
        <p14:creationId xmlns:p14="http://schemas.microsoft.com/office/powerpoint/2010/main" val="211954306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BA042-F8F9-4B3B-BEE1-3D5567D06EA2}"/>
              </a:ext>
            </a:extLst>
          </p:cNvPr>
          <p:cNvSpPr>
            <a:spLocks noGrp="1"/>
          </p:cNvSpPr>
          <p:nvPr>
            <p:ph type="title"/>
          </p:nvPr>
        </p:nvSpPr>
        <p:spPr/>
        <p:txBody>
          <a:bodyPr/>
          <a:lstStyle/>
          <a:p>
            <a:r>
              <a:rPr lang="da-DK" dirty="0"/>
              <a:t>Vidste du?</a:t>
            </a:r>
          </a:p>
        </p:txBody>
      </p:sp>
      <p:sp>
        <p:nvSpPr>
          <p:cNvPr id="3" name="Pladsholder til tekst 2">
            <a:extLst>
              <a:ext uri="{FF2B5EF4-FFF2-40B4-BE49-F238E27FC236}">
                <a16:creationId xmlns:a16="http://schemas.microsoft.com/office/drawing/2014/main" id="{4C07CD1B-3D8E-4109-B0AA-9ACB23028F49}"/>
              </a:ext>
            </a:extLst>
          </p:cNvPr>
          <p:cNvSpPr>
            <a:spLocks noGrp="1"/>
          </p:cNvSpPr>
          <p:nvPr>
            <p:ph type="body" sz="quarter" idx="10"/>
          </p:nvPr>
        </p:nvSpPr>
        <p:spPr/>
        <p:txBody>
          <a:bodyPr/>
          <a:lstStyle/>
          <a:p>
            <a:pPr marL="342900" indent="-342900">
              <a:lnSpc>
                <a:spcPct val="100000"/>
              </a:lnSpc>
              <a:buFont typeface="Arial" panose="020B0604020202020204" pitchFamily="34" charset="0"/>
              <a:buChar char="•"/>
            </a:pPr>
            <a:r>
              <a:rPr lang="en-GB" sz="2000" dirty="0"/>
              <a:t>27 % </a:t>
            </a:r>
            <a:r>
              <a:rPr lang="en-GB" sz="2000" dirty="0" err="1"/>
              <a:t>af</a:t>
            </a:r>
            <a:r>
              <a:rPr lang="en-GB" sz="2000" dirty="0"/>
              <a:t> </a:t>
            </a:r>
            <a:r>
              <a:rPr lang="en-GB" sz="2000" dirty="0" err="1"/>
              <a:t>Finansforbundets</a:t>
            </a:r>
            <a:r>
              <a:rPr lang="en-GB" sz="2000" dirty="0"/>
              <a:t> </a:t>
            </a:r>
            <a:r>
              <a:rPr lang="en-GB" sz="2000" dirty="0" err="1"/>
              <a:t>medlemmer</a:t>
            </a:r>
            <a:r>
              <a:rPr lang="en-GB" sz="2000" dirty="0"/>
              <a:t> </a:t>
            </a:r>
            <a:r>
              <a:rPr lang="da-DK" sz="2000" dirty="0"/>
              <a:t>føler sig stressede i et omfang, der kan få konsekvenser for deres helbred</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30 % </a:t>
            </a:r>
            <a:r>
              <a:rPr lang="en-GB" sz="2000" dirty="0" err="1"/>
              <a:t>af</a:t>
            </a:r>
            <a:r>
              <a:rPr lang="en-GB" sz="2000" dirty="0"/>
              <a:t> de 30-39-årige </a:t>
            </a:r>
            <a:r>
              <a:rPr lang="en-GB" sz="2000" dirty="0" err="1"/>
              <a:t>føler</a:t>
            </a:r>
            <a:r>
              <a:rPr lang="en-GB" sz="2000" dirty="0"/>
              <a:t> sig </a:t>
            </a:r>
            <a:r>
              <a:rPr lang="en-GB" sz="2000" dirty="0" err="1"/>
              <a:t>stressede</a:t>
            </a:r>
            <a:endParaRPr lang="en-GB" sz="2000" dirty="0"/>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43 % </a:t>
            </a:r>
            <a:r>
              <a:rPr lang="en-GB" sz="2000" dirty="0" err="1"/>
              <a:t>af</a:t>
            </a:r>
            <a:r>
              <a:rPr lang="en-GB" sz="2000" dirty="0"/>
              <a:t> </a:t>
            </a:r>
            <a:r>
              <a:rPr lang="en-GB" sz="2000" dirty="0" err="1"/>
              <a:t>medlemmerne</a:t>
            </a:r>
            <a:r>
              <a:rPr lang="en-GB" sz="2000" dirty="0"/>
              <a:t> </a:t>
            </a:r>
            <a:r>
              <a:rPr lang="en-GB" sz="2000" dirty="0" err="1"/>
              <a:t>oplever</a:t>
            </a:r>
            <a:r>
              <a:rPr lang="en-GB" sz="2000" dirty="0"/>
              <a:t>, at de </a:t>
            </a:r>
            <a:r>
              <a:rPr lang="en-GB" sz="2000" dirty="0" err="1"/>
              <a:t>ikke</a:t>
            </a:r>
            <a:r>
              <a:rPr lang="en-GB" sz="2000" dirty="0"/>
              <a:t> </a:t>
            </a:r>
            <a:r>
              <a:rPr lang="en-GB" sz="2000" dirty="0" err="1"/>
              <a:t>kan</a:t>
            </a:r>
            <a:r>
              <a:rPr lang="en-GB" sz="2000" dirty="0"/>
              <a:t> </a:t>
            </a:r>
            <a:r>
              <a:rPr lang="en-GB" sz="2000" dirty="0" err="1"/>
              <a:t>nå</a:t>
            </a:r>
            <a:r>
              <a:rPr lang="en-GB" sz="2000" dirty="0"/>
              <a:t> </a:t>
            </a:r>
            <a:r>
              <a:rPr lang="en-GB" sz="2000" dirty="0" err="1"/>
              <a:t>deres</a:t>
            </a:r>
            <a:r>
              <a:rPr lang="en-GB" sz="2000" dirty="0"/>
              <a:t> </a:t>
            </a:r>
            <a:r>
              <a:rPr lang="en-GB" sz="2000" dirty="0" err="1"/>
              <a:t>opgaver</a:t>
            </a:r>
            <a:endParaRPr lang="en-GB" sz="2000" dirty="0"/>
          </a:p>
        </p:txBody>
      </p:sp>
    </p:spTree>
    <p:extLst>
      <p:ext uri="{BB962C8B-B14F-4D97-AF65-F5344CB8AC3E}">
        <p14:creationId xmlns:p14="http://schemas.microsoft.com/office/powerpoint/2010/main" val="7827706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Tag </a:t>
            </a:r>
            <a:r>
              <a:rPr lang="en-US" dirty="0" err="1"/>
              <a:t>toppen</a:t>
            </a:r>
            <a:r>
              <a:rPr lang="en-US" dirty="0"/>
              <a:t> </a:t>
            </a:r>
            <a:r>
              <a:rPr lang="en-US" dirty="0" err="1"/>
              <a:t>af</a:t>
            </a:r>
            <a:r>
              <a:rPr lang="en-US" dirty="0"/>
              <a:t> </a:t>
            </a:r>
            <a:r>
              <a:rPr lang="en-US" dirty="0" err="1"/>
              <a:t>arbejdspresset</a:t>
            </a:r>
            <a:endParaRPr lang="da-DK" dirty="0"/>
          </a:p>
        </p:txBody>
      </p:sp>
    </p:spTree>
    <p:extLst>
      <p:ext uri="{BB962C8B-B14F-4D97-AF65-F5344CB8AC3E}">
        <p14:creationId xmlns:p14="http://schemas.microsoft.com/office/powerpoint/2010/main" val="25835918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Introduktion</a:t>
            </a:r>
          </a:p>
        </p:txBody>
      </p:sp>
      <p:sp>
        <p:nvSpPr>
          <p:cNvPr id="4" name="Text Placeholder 3"/>
          <p:cNvSpPr>
            <a:spLocks noGrp="1"/>
          </p:cNvSpPr>
          <p:nvPr>
            <p:ph type="body" sz="quarter" idx="10"/>
          </p:nvPr>
        </p:nvSpPr>
        <p:spPr/>
        <p:txBody>
          <a:bodyPr/>
          <a:lstStyle/>
          <a:p>
            <a:r>
              <a:rPr lang="da-DK" dirty="0"/>
              <a:t>Et højt arbejdspres er blevet et vilkår for mange finansansatte. En del af travlheden kan du selv gøre noget ved med enkle teknikker og praktiske hverdagsvaner, fortæller Bjarne Toftegård, som er stresscoach, forfatter, foredragsholder og indehaver af virksomheden Forebyg Stress.</a:t>
            </a:r>
          </a:p>
          <a:p>
            <a:endParaRPr lang="da-DK" dirty="0"/>
          </a:p>
          <a:p>
            <a:r>
              <a:rPr lang="da-DK" dirty="0"/>
              <a:t>De mindste greb gør næsten altid den største forskel, tilføjer han.</a:t>
            </a:r>
          </a:p>
          <a:p>
            <a:endParaRPr lang="da-DK" dirty="0"/>
          </a:p>
          <a:p>
            <a:r>
              <a:rPr lang="da-DK" dirty="0"/>
              <a:t>"Men husk: Det er ikke nok at læse en artikel. For at forebygge stress skal du ændre dit </a:t>
            </a:r>
            <a:r>
              <a:rPr lang="da-DK" dirty="0" err="1"/>
              <a:t>mindset</a:t>
            </a:r>
            <a:r>
              <a:rPr lang="da-DK" dirty="0"/>
              <a:t>, og nye rutiner skal gentages – igen og igen – for at blive til varige vaneændringer", siger han.</a:t>
            </a:r>
          </a:p>
        </p:txBody>
      </p:sp>
      <p:sp>
        <p:nvSpPr>
          <p:cNvPr id="9" name="Picture Placeholder 8"/>
          <p:cNvSpPr>
            <a:spLocks noGrp="1"/>
          </p:cNvSpPr>
          <p:nvPr>
            <p:ph type="pic" sz="quarter" idx="11"/>
          </p:nvPr>
        </p:nvSpPr>
        <p:spPr/>
      </p:sp>
      <p:pic>
        <p:nvPicPr>
          <p:cNvPr id="1026" name="Picture 2" descr="https://www.forebygstress.dk/info/Bjarne_Toftegaard.jpg"/>
          <p:cNvPicPr>
            <a:picLocks noGrp="1" noChangeAspect="1" noChangeArrowheads="1"/>
          </p:cNvPicPr>
          <p:nvPr>
            <p:ph type="pic" sz="quarter" idx="12"/>
          </p:nvPr>
        </p:nvPicPr>
        <p:blipFill rotWithShape="1">
          <a:blip r:embed="rId3" cstate="screen">
            <a:extLst>
              <a:ext uri="{28A0092B-C50C-407E-A947-70E740481C1C}">
                <a14:useLocalDpi xmlns:a14="http://schemas.microsoft.com/office/drawing/2010/main"/>
              </a:ext>
            </a:extLst>
          </a:blip>
          <a:srcRect l="12" r="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9437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728000"/>
            <a:ext cx="4744800" cy="576000"/>
          </a:xfrm>
        </p:spPr>
        <p:txBody>
          <a:bodyPr/>
          <a:lstStyle/>
          <a:p>
            <a:r>
              <a:rPr lang="da-DK" dirty="0"/>
              <a:t>1. Lad være med at multitaske</a:t>
            </a:r>
          </a:p>
        </p:txBody>
      </p:sp>
      <p:sp>
        <p:nvSpPr>
          <p:cNvPr id="7" name="Text Placeholder 6"/>
          <p:cNvSpPr>
            <a:spLocks noGrp="1"/>
          </p:cNvSpPr>
          <p:nvPr>
            <p:ph type="body" sz="quarter" idx="10"/>
          </p:nvPr>
        </p:nvSpPr>
        <p:spPr>
          <a:xfrm>
            <a:off x="1080000" y="2628000"/>
            <a:ext cx="4744800" cy="2014338"/>
          </a:xfrm>
        </p:spPr>
        <p:txBody>
          <a:bodyPr/>
          <a:lstStyle/>
          <a:p>
            <a:r>
              <a:rPr lang="da-DK" dirty="0"/>
              <a:t>At multitaske er den mest effektive måde at være ineffektiv på. Sorter derfor arbejdet i løbet af dagen og lav en ting - eller en type opgaver - ad gangen. </a:t>
            </a:r>
          </a:p>
          <a:p>
            <a:endParaRPr lang="da-DK" dirty="0"/>
          </a:p>
          <a:p>
            <a:r>
              <a:rPr lang="da-DK" dirty="0"/>
              <a:t>Lad f.eks. være med at klikke ind og ud af mailen sideløbende med, at du er i gang med andre opgaver. Saml hellere mail-arbejdet i nogle klumper i løbet af dagen. Medmindre det er dit job at være opmærksom på mailen hele tiden.</a:t>
            </a:r>
          </a:p>
          <a:p>
            <a:br>
              <a:rPr lang="da-DK" dirty="0"/>
            </a:br>
            <a:endParaRPr lang="da-DK" dirty="0"/>
          </a:p>
        </p:txBody>
      </p:sp>
      <p:pic>
        <p:nvPicPr>
          <p:cNvPr id="2050" name="Picture 2" descr="https://www.finansforbundet.dk/media/zt0dvlwo/multitasking.jpg?width=500&amp;height=375.2368919772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100" y="1625677"/>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528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dirty="0"/>
              <a:t>2. Færre forstyrrelser</a:t>
            </a:r>
          </a:p>
        </p:txBody>
      </p:sp>
      <p:sp>
        <p:nvSpPr>
          <p:cNvPr id="7" name="Text Placeholder 6"/>
          <p:cNvSpPr>
            <a:spLocks noGrp="1"/>
          </p:cNvSpPr>
          <p:nvPr>
            <p:ph type="body" sz="quarter" idx="10"/>
          </p:nvPr>
        </p:nvSpPr>
        <p:spPr>
          <a:xfrm>
            <a:off x="1052121" y="1682634"/>
            <a:ext cx="5470269" cy="4230000"/>
          </a:xfrm>
        </p:spPr>
        <p:txBody>
          <a:bodyPr/>
          <a:lstStyle/>
          <a:p>
            <a:r>
              <a:rPr lang="da-DK" dirty="0"/>
              <a:t>Forstyrrelser kan ikke undgås, men de kan begrænses. Her er tre oplagte muligheder:</a:t>
            </a:r>
          </a:p>
          <a:p>
            <a:endParaRPr lang="da-DK" dirty="0"/>
          </a:p>
          <a:p>
            <a:pPr marL="342900" indent="-342900">
              <a:buFont typeface="+mj-lt"/>
              <a:buAutoNum type="arabicPeriod"/>
            </a:pPr>
            <a:r>
              <a:rPr lang="da-DK" dirty="0"/>
              <a:t>Slå alle overflødige lyde og pop-ups fra på din telefon, tablet og computer, så de ikke distraherer dig.</a:t>
            </a:r>
          </a:p>
          <a:p>
            <a:pPr marL="342900" indent="-342900">
              <a:buFont typeface="+mj-lt"/>
              <a:buAutoNum type="arabicPeriod"/>
            </a:pPr>
            <a:endParaRPr lang="da-DK" dirty="0"/>
          </a:p>
          <a:p>
            <a:pPr marL="342900" indent="-342900">
              <a:buFont typeface="+mj-lt"/>
              <a:buAutoNum type="arabicPeriod"/>
            </a:pPr>
            <a:r>
              <a:rPr lang="da-DK" dirty="0"/>
              <a:t>Indre forstyrrelser og tanker skal ud af hovedet. Lad være med at bruge hovedet som opslagstavle for dine opgaver. Lav lister i stedet for. Når opgaverne er uden for hovedet, kan du prioritere dem.</a:t>
            </a:r>
          </a:p>
          <a:p>
            <a:pPr marL="342900" indent="-342900">
              <a:buFont typeface="+mj-lt"/>
              <a:buAutoNum type="arabicPeriod"/>
            </a:pPr>
            <a:endParaRPr lang="da-DK" dirty="0"/>
          </a:p>
          <a:p>
            <a:pPr marL="342900" indent="-342900">
              <a:buFont typeface="+mj-lt"/>
              <a:buAutoNum type="arabicPeriod"/>
            </a:pPr>
            <a:r>
              <a:rPr lang="da-DK" dirty="0"/>
              <a:t>Aftal med kollegerne, hvornår I må forstyrre hinanden, og hvordan I indikerer det. Det kan være et flag, en rød eller grøn lampe eller en aftale om, at I ikke vil forstyrres, når I har </a:t>
            </a:r>
            <a:r>
              <a:rPr lang="da-DK" dirty="0" err="1"/>
              <a:t>headset</a:t>
            </a:r>
            <a:r>
              <a:rPr lang="da-DK" dirty="0"/>
              <a:t> på. I kan også aftale tidsrum, hvor I ikke forstyrrer hinanden, f.eks. fra klokken hel til kvart i næste time.</a:t>
            </a:r>
          </a:p>
        </p:txBody>
      </p:sp>
      <p:pic>
        <p:nvPicPr>
          <p:cNvPr id="7172" name="Picture 4" descr="https://www.finansforbundet.dk/media/qq5bs54h/faerre-forstyrrelser.jpg?width=422.33632862644413&amp;height=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728" y="1713750"/>
            <a:ext cx="40195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993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0000" y="1588638"/>
            <a:ext cx="4744800" cy="576000"/>
          </a:xfrm>
        </p:spPr>
        <p:txBody>
          <a:bodyPr/>
          <a:lstStyle/>
          <a:p>
            <a:r>
              <a:rPr lang="da-DK" dirty="0"/>
              <a:t>3. </a:t>
            </a:r>
            <a:r>
              <a:rPr lang="en-GB" dirty="0" err="1"/>
              <a:t>Prioriter</a:t>
            </a:r>
            <a:r>
              <a:rPr lang="en-GB" dirty="0"/>
              <a:t> </a:t>
            </a:r>
            <a:r>
              <a:rPr lang="en-GB" dirty="0" err="1"/>
              <a:t>højst</a:t>
            </a:r>
            <a:r>
              <a:rPr lang="en-GB" dirty="0"/>
              <a:t> </a:t>
            </a:r>
            <a:r>
              <a:rPr lang="en-GB" dirty="0" err="1"/>
              <a:t>tre</a:t>
            </a:r>
            <a:r>
              <a:rPr lang="en-GB" dirty="0"/>
              <a:t> </a:t>
            </a:r>
            <a:r>
              <a:rPr lang="en-GB" dirty="0" err="1"/>
              <a:t>opgaver</a:t>
            </a:r>
            <a:endParaRPr lang="da-DK" dirty="0"/>
          </a:p>
        </p:txBody>
      </p:sp>
      <p:sp>
        <p:nvSpPr>
          <p:cNvPr id="7" name="Text Placeholder 6"/>
          <p:cNvSpPr>
            <a:spLocks noGrp="1"/>
          </p:cNvSpPr>
          <p:nvPr>
            <p:ph type="body" sz="quarter" idx="10"/>
          </p:nvPr>
        </p:nvSpPr>
        <p:spPr>
          <a:xfrm>
            <a:off x="1080000" y="2488638"/>
            <a:ext cx="4744800" cy="4230000"/>
          </a:xfrm>
        </p:spPr>
        <p:txBody>
          <a:bodyPr/>
          <a:lstStyle/>
          <a:p>
            <a:r>
              <a:rPr lang="da-DK" dirty="0"/>
              <a:t>Undersøgelser har vist, at mennesker, som får løst de tre vigtigste opgaver hver dag, er top-performere. </a:t>
            </a:r>
          </a:p>
          <a:p>
            <a:endParaRPr lang="da-DK" dirty="0"/>
          </a:p>
          <a:p>
            <a:r>
              <a:rPr lang="da-DK" dirty="0"/>
              <a:t>En metode kan være at lave en to-do-liste dagen i forvejen, hvor du vælger højst tre opgaver, som er de vigtigste. Næste dag løser du de tre opgaver så hurtigt, som det er muligt. </a:t>
            </a:r>
          </a:p>
          <a:p>
            <a:endParaRPr lang="da-DK" dirty="0"/>
          </a:p>
          <a:p>
            <a:r>
              <a:rPr lang="da-DK" dirty="0"/>
              <a:t>Du må gerne løse flere opgaver, men kun meget vigtige nye opgaver kan komme ind foran de tre topprioriteter på din liste.</a:t>
            </a:r>
          </a:p>
        </p:txBody>
      </p:sp>
      <p:pic>
        <p:nvPicPr>
          <p:cNvPr id="6146" name="Picture 2" descr="https://www.finansforbundet.dk/media/4cxhtuzv/prioiter-3-opgaver.jpg?width=500&amp;height=473.5562310030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193" y="1325684"/>
            <a:ext cx="476250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4908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Finansforbundet i Danske Bank">
  <a:themeElements>
    <a:clrScheme name="Brugerdefineret 2">
      <a:dk1>
        <a:sysClr val="windowText" lastClr="000000"/>
      </a:dk1>
      <a:lt1>
        <a:sysClr val="window" lastClr="FFFFFF"/>
      </a:lt1>
      <a:dk2>
        <a:srgbClr val="44546A"/>
      </a:dk2>
      <a:lt2>
        <a:srgbClr val="E7E6E6"/>
      </a:lt2>
      <a:accent1>
        <a:srgbClr val="001965"/>
      </a:accent1>
      <a:accent2>
        <a:srgbClr val="2878FF"/>
      </a:accent2>
      <a:accent3>
        <a:srgbClr val="FF9BBE"/>
      </a:accent3>
      <a:accent4>
        <a:srgbClr val="69F0BE"/>
      </a:accent4>
      <a:accent5>
        <a:srgbClr val="818181"/>
      </a:accent5>
      <a:accent6>
        <a:srgbClr val="FD6D6F"/>
      </a:accent6>
      <a:hlink>
        <a:srgbClr val="001965"/>
      </a:hlink>
      <a:folHlink>
        <a:srgbClr val="2878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sforbundet i Danske Bank" id="{41722CE6-538A-4210-AB79-E0C787440B4F}" vid="{DBD2DBF0-DD72-473F-8CE4-0605014278E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D9627A2A3B39E4C9D97AB148E4E4612" ma:contentTypeVersion="4" ma:contentTypeDescription="Opret et nyt dokument." ma:contentTypeScope="" ma:versionID="dead436132780bf54683d21e23a4135e">
  <xsd:schema xmlns:xsd="http://www.w3.org/2001/XMLSchema" xmlns:xs="http://www.w3.org/2001/XMLSchema" xmlns:p="http://schemas.microsoft.com/office/2006/metadata/properties" xmlns:ns1="http://schemas.microsoft.com/sharepoint/v3" targetNamespace="http://schemas.microsoft.com/office/2006/metadata/properties" ma:root="true" ma:fieldsID="ee95d510c8f60437ce3265787e58d5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tartdato for planlægning" ma:description="" ma:hidden="true" ma:internalName="PublishingStartDate">
      <xsd:simpleType>
        <xsd:restriction base="dms:Unknown"/>
      </xsd:simpleType>
    </xsd:element>
    <xsd:element name="PublishingExpirationDate" ma:index="5" nillable="true" ma:displayName="Slutdato for planlæg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28177-DCED-430C-A3D9-227E2E340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EE622D-5EF9-4205-84C1-39151AAA1EC0}">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85BDC4F-1456-40F5-A73C-AFD53A1EDED7}">
  <ds:schemaRefs>
    <ds:schemaRef ds:uri="http://schemas.microsoft.com/sharepoint/v3/contenttype/forms"/>
  </ds:schemaRefs>
</ds:datastoreItem>
</file>

<file path=docMetadata/LabelInfo.xml><?xml version="1.0" encoding="utf-8"?>
<clbl:labelList xmlns:clbl="http://schemas.microsoft.com/office/2020/mipLabelMetadata">
  <clbl:label id="{98065023-a506-47de-8e1d-aea5498cc974}" enabled="1" method="Privileged" siteId="{c7d1b6e9-1447-457b-9223-ac25df4941bf}" removed="0"/>
</clbl:labelList>
</file>

<file path=docProps/app.xml><?xml version="1.0" encoding="utf-8"?>
<Properties xmlns="http://schemas.openxmlformats.org/officeDocument/2006/extended-properties" xmlns:vt="http://schemas.openxmlformats.org/officeDocument/2006/docPropsVTypes">
  <Template>Default Theme</Template>
  <TotalTime>344</TotalTime>
  <Words>5607</Words>
  <Application>Microsoft Office PowerPoint</Application>
  <PresentationFormat>Widescreen</PresentationFormat>
  <Paragraphs>291</Paragraphs>
  <Slides>36</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Italian Plate No2</vt:lpstr>
      <vt:lpstr>Arial</vt:lpstr>
      <vt:lpstr>Knockout 51 Middleweight</vt:lpstr>
      <vt:lpstr>Calibri</vt:lpstr>
      <vt:lpstr>Knockout 70 Full Welterwt</vt:lpstr>
      <vt:lpstr>Finansforbundet i Danske Bank</vt:lpstr>
      <vt:lpstr>Office-tema</vt:lpstr>
      <vt:lpstr>Forebyg stress</vt:lpstr>
      <vt:lpstr>Agenda</vt:lpstr>
      <vt:lpstr>Viden om stress</vt:lpstr>
      <vt:lpstr>Vidste du?</vt:lpstr>
      <vt:lpstr>Tag toppen af arbejdspresset</vt:lpstr>
      <vt:lpstr>Introduktion</vt:lpstr>
      <vt:lpstr>1. Lad være med at multitaske</vt:lpstr>
      <vt:lpstr>2. Færre forstyrrelser</vt:lpstr>
      <vt:lpstr>3. Prioriter højst tre opgaver</vt:lpstr>
      <vt:lpstr>4. Husk at holde pauser</vt:lpstr>
      <vt:lpstr>5. Klap dig selv på skulderen</vt:lpstr>
      <vt:lpstr>6. Måske er 80 procent nok</vt:lpstr>
      <vt:lpstr>7. Et ja er også et nej</vt:lpstr>
      <vt:lpstr>Et par vigtige tips  at have i baghovedet</vt:lpstr>
      <vt:lpstr>Vigtige ord for at forebygge eller reducere stress</vt:lpstr>
      <vt:lpstr>Reducer dit stressniveau i dag</vt:lpstr>
      <vt:lpstr>Stressnetværk i Danske Bank og videoer om stress</vt:lpstr>
      <vt:lpstr>Stress på Portalen</vt:lpstr>
      <vt:lpstr>Er du alvorligt stresset?</vt:lpstr>
      <vt:lpstr>Preventing stress</vt:lpstr>
      <vt:lpstr>Agenda</vt:lpstr>
      <vt:lpstr>Trivia about stress</vt:lpstr>
      <vt:lpstr>Did you know?</vt:lpstr>
      <vt:lpstr>Take the top of  your work pressure</vt:lpstr>
      <vt:lpstr>Introduction</vt:lpstr>
      <vt:lpstr>1. Do not multitask</vt:lpstr>
      <vt:lpstr>2. Fewer disturbances</vt:lpstr>
      <vt:lpstr>3. Prioritize a maximum of three tasks</vt:lpstr>
      <vt:lpstr>4. Remember to take breaks</vt:lpstr>
      <vt:lpstr>5. Pat yourself on the shoulder</vt:lpstr>
      <vt:lpstr>6. Sometimes, 80 percent is enough</vt:lpstr>
      <vt:lpstr>7. A yes is also a no</vt:lpstr>
      <vt:lpstr>Last: A few important tips to keep in mind</vt:lpstr>
      <vt:lpstr>Important words to prevent or reduce stress</vt:lpstr>
      <vt:lpstr>Reduce your stress-level today</vt:lpstr>
      <vt:lpstr>Are you seriously stressed?</vt:lpstr>
    </vt:vector>
  </TitlesOfParts>
  <Company>Danske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stress</dc:title>
  <dc:creator>Daniel Løvbjerg Jørgensen</dc:creator>
  <cp:lastModifiedBy>Troels Mørk</cp:lastModifiedBy>
  <cp:revision>395</cp:revision>
  <dcterms:created xsi:type="dcterms:W3CDTF">2021-02-23T07:24:31Z</dcterms:created>
  <dcterms:modified xsi:type="dcterms:W3CDTF">2023-11-01T08:51:24Z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sAMAccountName">
    <vt:lpwstr>st0098</vt:lpwstr>
  </property>
  <property fmtid="{D5CDD505-2E9C-101B-9397-08002B2CF9AE}" pid="3" name="DL_AuthorInitials">
    <vt:lpwstr>st0098</vt:lpwstr>
  </property>
  <property fmtid="{D5CDD505-2E9C-101B-9397-08002B2CF9AE}" pid="4" name="fInit">
    <vt:lpwstr>st0098</vt:lpwstr>
  </property>
  <property fmtid="{D5CDD505-2E9C-101B-9397-08002B2CF9AE}" pid="5" name="fNavn">
    <vt:lpwstr>Susan Thorenfeldt</vt:lpwstr>
  </property>
  <property fmtid="{D5CDD505-2E9C-101B-9397-08002B2CF9AE}" pid="6" name="fTlf">
    <vt:lpwstr>+4532661406</vt:lpwstr>
  </property>
  <property fmtid="{D5CDD505-2E9C-101B-9397-08002B2CF9AE}" pid="7" name="fEpost">
    <vt:lpwstr>st@finansforbundet.dk</vt:lpwstr>
  </property>
  <property fmtid="{D5CDD505-2E9C-101B-9397-08002B2CF9AE}" pid="8" name="fLogo">
    <vt:lpwstr>http://www.exformatics.com/images/logo_new.jpg</vt:lpwstr>
  </property>
  <property fmtid="{D5CDD505-2E9C-101B-9397-08002B2CF9AE}" pid="9" name="ContentTypeId">
    <vt:lpwstr>0x0101009D9627A2A3B39E4C9D97AB148E4E4612</vt:lpwstr>
  </property>
</Properties>
</file>