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Juel Mortensen" initials="MJM" lastIdx="1" clrIdx="0">
    <p:extLst>
      <p:ext uri="{19B8F6BF-5375-455C-9EA6-DF929625EA0E}">
        <p15:presenceInfo xmlns:p15="http://schemas.microsoft.com/office/powerpoint/2012/main" userId="S::mj@finansforbundet.dk::4c147f2f-7fbd-40bb-abd3-80f0b4b45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196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t layout 1 - Marker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Mørkt layout 2 - Markering 3/Marker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77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06C48BB-4A63-4A90-B2FD-867287D09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C51F93-47F1-47D4-924C-176AD7911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2A7C-6135-45F0-9ECA-8C5102577C39}" type="datetimeFigureOut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02-11-2023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53530B-A5EA-4A44-82F0-C4391EBF7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9BB854-AA0E-4D59-A8B5-6E7B5B5A9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3520-170F-45CF-A2DA-FD5614B92869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FE394E-63E0-48C0-A7DE-1735F7C49101}" type="datetimeFigureOut">
              <a:rPr lang="da-DK" smtClean="0"/>
              <a:pPr/>
              <a:t>02-11-2023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6F891D-1D96-456C-99DE-6FF75A310EB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8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164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069E749-0D94-4B40-9493-5D2B9A91E77F}"/>
              </a:ext>
            </a:extLst>
          </p:cNvPr>
          <p:cNvSpPr txBox="1"/>
          <p:nvPr userDrawn="1"/>
        </p:nvSpPr>
        <p:spPr>
          <a:xfrm>
            <a:off x="-1397479" y="0"/>
            <a:ext cx="12743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valgfrit element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vises et større element – vælges layoutet ”Element u/tekst”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228619-7AD1-4B3C-8594-2DBB998BA5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68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/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2420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95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880CEE-1C13-4651-AFF8-73834D3D9C8C}"/>
              </a:ext>
            </a:extLst>
          </p:cNvPr>
          <p:cNvSpPr txBox="1"/>
          <p:nvPr userDrawn="1"/>
        </p:nvSpPr>
        <p:spPr>
          <a:xfrm>
            <a:off x="-1397479" y="0"/>
            <a:ext cx="12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videofelt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103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- fuld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896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E66E48-BC9F-4E17-A811-E690074C05B6}"/>
              </a:ext>
            </a:extLst>
          </p:cNvPr>
          <p:cNvSpPr txBox="1"/>
          <p:nvPr userDrawn="1"/>
        </p:nvSpPr>
        <p:spPr>
          <a:xfrm>
            <a:off x="-1397479" y="0"/>
            <a:ext cx="12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Videoen fylder hele </a:t>
            </a:r>
            <a:r>
              <a:rPr lang="da-DK" sz="900" b="0" dirty="0" err="1">
                <a:solidFill>
                  <a:schemeClr val="accent2"/>
                </a:solidFill>
              </a:rPr>
              <a:t>slidet</a:t>
            </a:r>
            <a:r>
              <a:rPr lang="da-DK" sz="9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id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BB5BAB5-4944-49F3-A4A2-4F7506833D86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50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Vi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4D83623-5A7C-46FB-A9B9-08D3AF74262C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3859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235459" cy="39599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1DDAB5D-50CA-4D81-90A9-C7F1B27AED3D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80428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96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B51C28-DF2B-479A-B56E-8C7C7F9B0209}"/>
              </a:ext>
            </a:extLst>
          </p:cNvPr>
          <p:cNvSpPr txBox="1"/>
          <p:nvPr userDrawn="1"/>
        </p:nvSpPr>
        <p:spPr>
          <a:xfrm>
            <a:off x="-1468316" y="0"/>
            <a:ext cx="128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58841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805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353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196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97" y="360000"/>
            <a:ext cx="342091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6828" y="396000"/>
            <a:ext cx="1222343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23034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505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71BD29BF-6D8F-4733-851D-8ED621B06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2400" y="360000"/>
            <a:ext cx="1231200" cy="133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73027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288000" indent="-288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  <a:lvl2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lang="da-DK" sz="2400" kern="1200" dirty="0">
                <a:solidFill>
                  <a:srgbClr val="001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3pPr>
            <a:lvl4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4pPr>
            <a:lvl5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5pPr>
          </a:lstStyle>
          <a:p>
            <a:pPr lvl="0"/>
            <a:r>
              <a:rPr lang="da-DK" dirty="0"/>
              <a:t>Bullet agenda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20AA485-9A70-4707-A699-8AE8DEC27753}"/>
              </a:ext>
            </a:extLst>
          </p:cNvPr>
          <p:cNvSpPr txBox="1"/>
          <p:nvPr userDrawn="1"/>
        </p:nvSpPr>
        <p:spPr>
          <a:xfrm>
            <a:off x="-1397479" y="0"/>
            <a:ext cx="12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572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t tekstbo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rgbClr val="00196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2pPr>
            <a:lvl3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3pPr>
            <a:lvl4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None/>
              <a:defRPr>
                <a:solidFill>
                  <a:srgbClr val="001965"/>
                </a:solidFill>
              </a:defRPr>
            </a:lvl4pPr>
            <a:lvl5pPr marL="1206900" indent="-34290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AutoNum type="arabicPeriod"/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BE42AD3-DE01-4014-9182-3AB47EC9BDDF}"/>
              </a:ext>
            </a:extLst>
          </p:cNvPr>
          <p:cNvSpPr txBox="1"/>
          <p:nvPr userDrawn="1"/>
        </p:nvSpPr>
        <p:spPr>
          <a:xfrm>
            <a:off x="-1397479" y="0"/>
            <a:ext cx="1274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</a:t>
            </a:r>
            <a:r>
              <a:rPr lang="da-DK" sz="11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85ED9B94-C586-4A54-84CD-E6A91625B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560F55-B726-4962-8749-2BC8557B9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4800" y="1079500"/>
            <a:ext cx="4744800" cy="576263"/>
          </a:xfrm>
        </p:spPr>
        <p:txBody>
          <a:bodyPr anchor="ctr" anchorCtr="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 dirty="0"/>
              <a:t>Overskrift kan skrives i en eller flere 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D8E91B-8C45-4461-91EB-E934B25F3BA8}"/>
              </a:ext>
            </a:extLst>
          </p:cNvPr>
          <p:cNvSpPr txBox="1"/>
          <p:nvPr userDrawn="1"/>
        </p:nvSpPr>
        <p:spPr>
          <a:xfrm>
            <a:off x="-1397479" y="0"/>
            <a:ext cx="1274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overskrifter og tekstfelter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33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EE20644-E995-463C-8301-109E10D87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</p:spPr>
        <p:txBody>
          <a:bodyPr wrap="square" anchor="ctr" anchorCtr="1"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B761568-09A5-4C0D-A9C6-F764CF7AEF7E}"/>
              </a:ext>
            </a:extLst>
          </p:cNvPr>
          <p:cNvSpPr txBox="1"/>
          <p:nvPr userDrawn="1"/>
        </p:nvSpPr>
        <p:spPr>
          <a:xfrm>
            <a:off x="-1397479" y="0"/>
            <a:ext cx="12743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727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venst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12">
            <a:extLst>
              <a:ext uri="{FF2B5EF4-FFF2-40B4-BE49-F238E27FC236}">
                <a16:creationId xmlns:a16="http://schemas.microsoft.com/office/drawing/2014/main" id="{DC6E646A-9543-4F7E-AF44-A8D87577A9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0A5C0050-A6D5-4102-9FD7-586FBC2F6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248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8CF036-B972-426E-83D4-FB0543EFD245}"/>
              </a:ext>
            </a:extLst>
          </p:cNvPr>
          <p:cNvSpPr txBox="1"/>
          <p:nvPr userDrawn="1"/>
        </p:nvSpPr>
        <p:spPr>
          <a:xfrm>
            <a:off x="-1397479" y="0"/>
            <a:ext cx="127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03599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CD3C8055-829C-4584-943A-A55C70EAE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D5D9D2-A4FE-4F3D-9BF2-61CF75A4B27E}"/>
              </a:ext>
            </a:extLst>
          </p:cNvPr>
          <p:cNvSpPr txBox="1"/>
          <p:nvPr userDrawn="1"/>
        </p:nvSpPr>
        <p:spPr>
          <a:xfrm>
            <a:off x="-1397479" y="0"/>
            <a:ext cx="12743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Det billede du indsætter fylder pladsholderen.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824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444868-DE70-478E-99ED-5A3C084B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20265C-182A-4334-A34A-A781374D9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387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08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2" r:id="rId3"/>
    <p:sldLayoutId id="2147483664" r:id="rId4"/>
    <p:sldLayoutId id="2147483661" r:id="rId5"/>
    <p:sldLayoutId id="2147483663" r:id="rId6"/>
    <p:sldLayoutId id="2147483666" r:id="rId7"/>
    <p:sldLayoutId id="2147483667" r:id="rId8"/>
    <p:sldLayoutId id="2147483681" r:id="rId9"/>
    <p:sldLayoutId id="2147483672" r:id="rId10"/>
    <p:sldLayoutId id="2147483674" r:id="rId11"/>
    <p:sldLayoutId id="2147483677" r:id="rId12"/>
    <p:sldLayoutId id="2147483678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inansforbundet.dk/dk/dine-rettigheder/beregn-vaerdien-af-dit-job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inansforbundet.dk/dk/medlemsfordele/spar-penge-med-forbrugsforeninge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inansforbundet.dk/dk/arrangementer-og-kurser/?PublishingChannel=Alle&amp;Page=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inansforbundet.dk/dk/medlemsfordele/attraktive-tilbud-pa-forsikring-i-try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inansforbundet.dk/dk/arbejdsliv-og-udvikling/fa-en-samtale-om-dit-arbejdsliv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sforbundet.dk/dk/medlemsfordele/#ferieboliger" TargetMode="External"/><Relationship Id="rId2" Type="http://schemas.openxmlformats.org/officeDocument/2006/relationships/hyperlink" Target="https://www.finansforbundet.dk/dk/medlemsfordele/book-din-feriebolig-hos-finanssektorens-feriefon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sforbundet.dk/dk/arbejdsliv-og-udvikling/netvaerk/#skab-dit-eget-netvaerk" TargetMode="External"/><Relationship Id="rId7" Type="http://schemas.openxmlformats.org/officeDocument/2006/relationships/image" Target="../media/image16.svg"/><Relationship Id="rId2" Type="http://schemas.openxmlformats.org/officeDocument/2006/relationships/hyperlink" Target="https://www.finansforbundet.dk/en/career-and-danish-culture/network-for-international-members-ni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mailto:netv&#230;rk@finansforbundet.dk" TargetMode="External"/><Relationship Id="rId4" Type="http://schemas.openxmlformats.org/officeDocument/2006/relationships/hyperlink" Target="https://www.finansforbundet.dk/dk/arbejdsliv-og-udvikling/netvaerk/#find-dit-netvaer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finansforbundet.dk/dk/for-tillidsvalgte/bliv-tillidsrepraesentant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inanskompetencepuljen.dk/individualcourse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653BA-B667-4080-862F-35DE6FD55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MEDLEMSFORDELE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A2A40A-A705-47A9-9B06-A5BD7B3E5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988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A028A-FF22-B606-E955-6CA76210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OK VÆRD?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58705E6-19E5-FE50-550A-85D655F22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Beregn værdien af dit job 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Prøv vores beregner. Du bliver overrasket!!!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72A99DA-38A1-6274-D5C8-EEFBF6F45E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990FA2-BFC0-FCBA-DCD1-F4F642A145C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0374" y="965699"/>
            <a:ext cx="5038725" cy="53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D5B7F-56FD-187D-DF86-1088F2E4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FORBRUGSFORENING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5DB9B7-6006-1AA1-6222-FCA216F4B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942428" cy="42300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4000 butikker og 500 webshops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Rabatter på det du alligevel køber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Op til 10% på fx tøj, møbler, café, dagligvarer, frisør, tandlæge, briller, rejser og ophold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Også ved tilbud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94% er tilfredse og meget tilfredse</a:t>
            </a:r>
          </a:p>
          <a:p>
            <a:endParaRPr lang="da-DK" dirty="0"/>
          </a:p>
          <a:p>
            <a:r>
              <a:rPr lang="da-DK" dirty="0">
                <a:hlinkClick r:id="rId2"/>
              </a:rPr>
              <a:t>Læs mere her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FADC480-3BCC-6BF1-63BB-F775CF1E8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2" y="852487"/>
            <a:ext cx="50006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4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ABF97-B37E-476E-BD0D-D1C64C68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107966" cy="576000"/>
          </a:xfrm>
        </p:spPr>
        <p:txBody>
          <a:bodyPr/>
          <a:lstStyle/>
          <a:p>
            <a:r>
              <a:rPr lang="da-DK" dirty="0"/>
              <a:t>ARRANGEMENTER OG KURSER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8725DF3-794F-BFA9-8DF1-58A9F0B46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Mere end 200 kurser og arrangementer årligt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hlinkClick r:id="rId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hlinkClick r:id="rId2"/>
              </a:rPr>
              <a:t>Arrangementer og kurser </a:t>
            </a:r>
            <a:r>
              <a:rPr lang="en-US" dirty="0">
                <a:latin typeface="+mn-lt"/>
              </a:rPr>
              <a:t>                  </a:t>
            </a:r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Gratis eller symbolsk gebyr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Markedets bedste foredragsholdere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Høj kvalitet og relevante og aktuelle emner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Vi lytter til medlemmernes ønsker og idéer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F5858B-35CE-FA68-06FE-3FF5EF0D2AB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9719C-07E7-F24A-D58D-2B7D9D24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TRYG FORSIKRING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125B06-99AC-2904-33D5-6568816BB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Branchens ansatte passer godt på deres ting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Derfor særdeles attraktive kvalitetsforsikringer til favorable priser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Mulighed for samlerabatter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Overskud tilbage til medlemmerne</a:t>
            </a:r>
          </a:p>
          <a:p>
            <a:r>
              <a:rPr lang="da-DK" dirty="0">
                <a:hlinkClick r:id="rId2"/>
              </a:rPr>
              <a:t>Læs mere her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223BC86F-E594-3C44-E5E6-D3C172116E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0B2811-3D84-ADB4-93D5-1FB7E33309F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3725" y="1080000"/>
            <a:ext cx="4772025" cy="45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18B0A-C040-9455-B6E8-1CCEAF1F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KARRIERESAMTALE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8D6589-BA1B-1D03-BD6D-9D61259CF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Hold dig opdateret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Følg med og sørg for at udvikle dig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Reflekter over din virksomheds fremtidige behov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Bliv inspireret til uddannelse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Forbered dig til din udviklingssamtale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dirty="0">
                <a:hlinkClick r:id="rId2"/>
              </a:rPr>
              <a:t>Få en samtale om dit arbejdsliv </a:t>
            </a:r>
            <a:endParaRPr lang="da-DK" dirty="0"/>
          </a:p>
          <a:p>
            <a:pPr>
              <a:lnSpc>
                <a:spcPct val="150000"/>
              </a:lnSpc>
            </a:pPr>
            <a:endParaRPr lang="da-DK" dirty="0"/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486AA312-327B-47B2-268C-D3B6DB8AAA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4400" r="4400"/>
          <a:stretch/>
        </p:blipFill>
        <p:spPr>
          <a:xfrm>
            <a:off x="6558172" y="653716"/>
            <a:ext cx="4673154" cy="5502075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6B083022-B53A-0416-37A9-DBBFB4E81E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006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935B1-ADF9-BBC5-5362-8F14A587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FERIEHUSE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AD8D96-A26F-329E-99FC-BF4FA8BB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6113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r>
              <a:rPr lang="da-DK" dirty="0">
                <a:latin typeface="+mn-lt"/>
              </a:rPr>
              <a:t>Finanssektorens feriefond </a:t>
            </a:r>
          </a:p>
          <a:p>
            <a:endParaRPr lang="da-DK" dirty="0">
              <a:latin typeface="+mn-lt"/>
            </a:endParaRP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Vi trækker lod eller </a:t>
            </a: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Book hvis ledigt  </a:t>
            </a: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For virksomheder i FA</a:t>
            </a: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Fx Bornholm, Skagen, Malaga eller Rom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hlinkClick r:id="rId2"/>
              </a:rPr>
              <a:t>Feriebolig via Finanssektorens Feriefond </a:t>
            </a:r>
            <a:endParaRPr lang="da-DK" dirty="0"/>
          </a:p>
          <a:p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r>
              <a:rPr lang="da-DK" dirty="0">
                <a:latin typeface="+mn-lt"/>
              </a:rPr>
              <a:t>Medlemmernes </a:t>
            </a:r>
            <a:r>
              <a:rPr lang="da-DK" dirty="0" err="1">
                <a:latin typeface="+mn-lt"/>
              </a:rPr>
              <a:t>feriebørs</a:t>
            </a:r>
            <a:r>
              <a:rPr lang="da-DK" dirty="0">
                <a:latin typeface="+mn-lt"/>
              </a:rPr>
              <a:t> </a:t>
            </a:r>
          </a:p>
          <a:p>
            <a:endParaRPr lang="da-DK" dirty="0">
              <a:latin typeface="+mn-lt"/>
            </a:endParaRP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Medlemmer udlejer og lejer  </a:t>
            </a: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Fx Sydfrankrig eller Samsø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hlinkClick r:id="rId3"/>
              </a:rPr>
              <a:t>Finansforbundets </a:t>
            </a:r>
            <a:r>
              <a:rPr lang="da-DK" dirty="0" err="1">
                <a:hlinkClick r:id="rId3"/>
              </a:rPr>
              <a:t>feriebørs</a:t>
            </a: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E8E1CD9-37D0-42A5-FD3E-4D5C06FC4B8E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9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7D463-2CF8-5FC6-924D-82B3FAD6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NETVÆRK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E0AF57-AEFD-D147-F1BA-4AE3583E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hlinkClick r:id="rId2"/>
              </a:rPr>
              <a:t>Network for International Members (NIM) </a:t>
            </a: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>
                <a:hlinkClick r:id="rId3"/>
              </a:rPr>
              <a:t>Eksklusiv netværksleder uddannelse</a:t>
            </a:r>
            <a:r>
              <a:rPr lang="da-DK" dirty="0"/>
              <a:t> så du kan danne og facilitere dit eget netværk</a:t>
            </a: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r>
              <a:rPr lang="da-DK" dirty="0"/>
              <a:t>Mulighed for netværk om flere emner. Fx </a:t>
            </a:r>
          </a:p>
          <a:p>
            <a:pPr marL="0" lvl="1" indent="0">
              <a:buNone/>
            </a:pPr>
            <a:endParaRPr lang="da-DK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/>
              <a:t>Nye og erfarne ledere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/>
              <a:t>Privat og erhvervsrådgivere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/>
              <a:t>Hvidvask, risiko og compliance</a:t>
            </a:r>
          </a:p>
          <a:p>
            <a:endParaRPr lang="da-DK" dirty="0"/>
          </a:p>
          <a:p>
            <a:r>
              <a:rPr lang="da-DK" dirty="0">
                <a:hlinkClick r:id="rId4"/>
              </a:rPr>
              <a:t>Læs mere om vores netværk</a:t>
            </a:r>
            <a:endParaRPr lang="da-DK" dirty="0"/>
          </a:p>
          <a:p>
            <a:endParaRPr lang="da-DK" dirty="0"/>
          </a:p>
          <a:p>
            <a:r>
              <a:rPr lang="da-DK" dirty="0"/>
              <a:t>Spørg og høre mere via </a:t>
            </a:r>
            <a:r>
              <a:rPr lang="da-DK" dirty="0">
                <a:hlinkClick r:id="rId5"/>
              </a:rPr>
              <a:t>netværk@finansforbundet.dk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9E8E820B-232E-EC70-FDFE-6E9D558272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7C36DA-D2FD-E173-F757-5D963A15BF6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4400" y="1080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8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F142C-8E26-AC00-8573-8F91098B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TILLIDSREPRÆSENTANT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9725C2-B09D-EEB1-F0DC-10A6CBF25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Talerør og brobygger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Lederuddannet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Overblik over muligheder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dirty="0"/>
              <a:t>Sparre med ledelse om OK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r>
              <a:rPr lang="da-DK" dirty="0"/>
              <a:t>Læs mere om rollen som </a:t>
            </a:r>
            <a:r>
              <a:rPr lang="da-DK" dirty="0">
                <a:hlinkClick r:id="rId2"/>
              </a:rPr>
              <a:t>tillidsrepræsentant </a:t>
            </a:r>
            <a:endParaRPr lang="da-DK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48E833F-5758-C944-D559-3278FC17C13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8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36180-C034-AFC5-7FC8-FA157D3A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744800" cy="576000"/>
          </a:xfrm>
        </p:spPr>
        <p:txBody>
          <a:bodyPr anchor="ctr">
            <a:normAutofit/>
          </a:bodyPr>
          <a:lstStyle/>
          <a:p>
            <a:r>
              <a:rPr lang="da-DK" dirty="0"/>
              <a:t>FINANSKOMPETENCEPULJE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34B1AE-37A5-43E4-E583-FE0401B5D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a-DK" dirty="0"/>
              <a:t>Betalte kurser og uddannelser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a-DK" dirty="0"/>
              <a:t>Akademi, diplom og master med ECTS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a-DK" dirty="0"/>
              <a:t>Lærebøger er inkluderet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a-DK" dirty="0"/>
              <a:t>For FA virksomheder </a:t>
            </a:r>
          </a:p>
          <a:p>
            <a:pPr>
              <a:spcAft>
                <a:spcPts val="600"/>
              </a:spcAft>
            </a:pPr>
            <a:endParaRPr lang="da-DK" dirty="0"/>
          </a:p>
          <a:p>
            <a:pPr>
              <a:spcAft>
                <a:spcPts val="600"/>
              </a:spcAft>
            </a:pPr>
            <a:r>
              <a:rPr lang="da-DK" dirty="0">
                <a:hlinkClick r:id="rId2"/>
              </a:rPr>
              <a:t>Læs mere her</a:t>
            </a:r>
            <a:endParaRPr lang="da-DK" dirty="0"/>
          </a:p>
          <a:p>
            <a:pPr>
              <a:spcAft>
                <a:spcPts val="600"/>
              </a:spcAft>
            </a:pP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920DE30B-E4BB-D300-98D6-14C81C635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72327B9-CB76-9695-2E3E-8F195D67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88" y="767114"/>
            <a:ext cx="4634330" cy="49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arm blå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2019_Finansforbundet FF" id="{AF137C8B-7C99-4B45-9408-EF2D8E6250B1}" vid="{69E27624-CD8C-43C7-8BDE-B35E8BE404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F57AE71-96CE-4AB0-95ED-AC36A6AC0EF8}">
  <we:reference id="b0430364-2ab6-47cd-907e-f8b72239b204" version="3.18.149.0" store="EXCatalog" storeType="EXCatalog"/>
  <we:alternateReferences>
    <we:reference id="WA200000729" version="3.18.149.0" store="da-DK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30a2d-9498-4722-b6aa-cf773d46131c">
      <Terms xmlns="http://schemas.microsoft.com/office/infopath/2007/PartnerControls"/>
    </lcf76f155ced4ddcb4097134ff3c332f>
    <TaxCatchAll xmlns="a183fe8a-d2c8-466b-b1a4-8ed5e9b431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4FA0D7D074184BABCDAD824F7A28B8" ma:contentTypeVersion="15" ma:contentTypeDescription="Opret et nyt dokument." ma:contentTypeScope="" ma:versionID="3e866f4989f634cefe314d75807f7303">
  <xsd:schema xmlns:xsd="http://www.w3.org/2001/XMLSchema" xmlns:xs="http://www.w3.org/2001/XMLSchema" xmlns:p="http://schemas.microsoft.com/office/2006/metadata/properties" xmlns:ns2="fcc30a2d-9498-4722-b6aa-cf773d46131c" xmlns:ns3="a183fe8a-d2c8-466b-b1a4-8ed5e9b43100" targetNamespace="http://schemas.microsoft.com/office/2006/metadata/properties" ma:root="true" ma:fieldsID="0259f0e2da13d4eebd804fbb9c9706f3" ns2:_="" ns3:_="">
    <xsd:import namespace="fcc30a2d-9498-4722-b6aa-cf773d46131c"/>
    <xsd:import namespace="a183fe8a-d2c8-466b-b1a4-8ed5e9b431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30a2d-9498-4722-b6aa-cf773d461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bd4caa44-722c-46c1-a29e-828a9f31d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3fe8a-d2c8-466b-b1a4-8ed5e9b431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0f88b09-cf94-4cdb-a8ac-c7439420f335}" ma:internalName="TaxCatchAll" ma:showField="CatchAllData" ma:web="a183fe8a-d2c8-466b-b1a4-8ed5e9b431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3134D0-780E-4563-A3EB-295DAB1923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A8EA25-88D5-4481-8E3E-F7953A2444BE}">
  <ds:schemaRefs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fcc30a2d-9498-4722-b6aa-cf773d46131c"/>
    <ds:schemaRef ds:uri="a183fe8a-d2c8-466b-b1a4-8ed5e9b43100"/>
  </ds:schemaRefs>
</ds:datastoreItem>
</file>

<file path=customXml/itemProps3.xml><?xml version="1.0" encoding="utf-8"?>
<ds:datastoreItem xmlns:ds="http://schemas.openxmlformats.org/officeDocument/2006/customXml" ds:itemID="{1FDC403F-A508-4867-AD55-6F6BA99D8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30a2d-9498-4722-b6aa-cf773d46131c"/>
    <ds:schemaRef ds:uri="a183fe8a-d2c8-466b-b1a4-8ed5e9b43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1114</TotalTime>
  <Words>293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Office-tema</vt:lpstr>
      <vt:lpstr>MEDLEMSFORDELE</vt:lpstr>
      <vt:lpstr>FORBRUGSFORENING</vt:lpstr>
      <vt:lpstr>ARRANGEMENTER OG KURSER</vt:lpstr>
      <vt:lpstr>TRYG FORSIKRING</vt:lpstr>
      <vt:lpstr>KARRIERESAMTALE</vt:lpstr>
      <vt:lpstr>FERIEHUSE</vt:lpstr>
      <vt:lpstr>NETVÆRK </vt:lpstr>
      <vt:lpstr>TILLIDSREPRÆSENTANT</vt:lpstr>
      <vt:lpstr>FINANSKOMPETENCEPULJE</vt:lpstr>
      <vt:lpstr>HVAD ER OK VÆRD?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  1. marts 2021</dc:title>
  <dc:creator>Susanne Grantzau</dc:creator>
  <cp:lastModifiedBy>Jeanne Schramm Knudsen</cp:lastModifiedBy>
  <cp:revision>23</cp:revision>
  <cp:lastPrinted>2022-03-11T10:35:51Z</cp:lastPrinted>
  <dcterms:created xsi:type="dcterms:W3CDTF">2022-03-01T08:21:01Z</dcterms:created>
  <dcterms:modified xsi:type="dcterms:W3CDTF">2023-11-02T15:12:58Z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lun</vt:lpwstr>
  </property>
  <property fmtid="{D5CDD505-2E9C-101B-9397-08002B2CF9AE}" pid="3" name="DL_AuthorInitials">
    <vt:lpwstr>lun</vt:lpwstr>
  </property>
  <property fmtid="{D5CDD505-2E9C-101B-9397-08002B2CF9AE}" pid="4" name="fInit">
    <vt:lpwstr>lun</vt:lpwstr>
  </property>
  <property fmtid="{D5CDD505-2E9C-101B-9397-08002B2CF9AE}" pid="5" name="fNavn">
    <vt:lpwstr>Laura Ungermand</vt:lpwstr>
  </property>
  <property fmtid="{D5CDD505-2E9C-101B-9397-08002B2CF9AE}" pid="6" name="fTlf">
    <vt:lpwstr>32 66 13 85</vt:lpwstr>
  </property>
  <property fmtid="{D5CDD505-2E9C-101B-9397-08002B2CF9AE}" pid="7" name="fEpost">
    <vt:lpwstr>lun@finansforbundet.dk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0x010100514FA0D7D074184BABCDAD824F7A28B8</vt:lpwstr>
  </property>
  <property fmtid="{D5CDD505-2E9C-101B-9397-08002B2CF9AE}" pid="25" name="fKontor">
    <vt:lpwstr>3.38.31</vt:lpwstr>
  </property>
  <property fmtid="{D5CDD505-2E9C-101B-9397-08002B2CF9AE}" pid="26" name="DocumentName">
    <vt:lpwstr>http://findus/sites/2015/Sag/1554Docs/201503521/2022/SDC/Møde 1. marts 2022.pptx</vt:lpwstr>
  </property>
  <property fmtid="{D5CDD505-2E9C-101B-9397-08002B2CF9AE}" pid="27" name="fAfdeling">
    <vt:lpwstr>Havnegade</vt:lpwstr>
  </property>
</Properties>
</file>