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4" r:id="rId5"/>
    <p:sldId id="273" r:id="rId6"/>
    <p:sldId id="282" r:id="rId7"/>
    <p:sldId id="285" r:id="rId8"/>
    <p:sldId id="286" r:id="rId9"/>
    <p:sldId id="275" r:id="rId10"/>
    <p:sldId id="276" r:id="rId11"/>
    <p:sldId id="283" r:id="rId12"/>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Juel Mortensen" initials="MJM" lastIdx="1" clrIdx="0">
    <p:extLst>
      <p:ext uri="{19B8F6BF-5375-455C-9EA6-DF929625EA0E}">
        <p15:presenceInfo xmlns:p15="http://schemas.microsoft.com/office/powerpoint/2012/main" userId="S::mj@finansforbundet.dk::4c147f2f-7fbd-40bb-abd3-80f0b4b45f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65"/>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Mørkt layout 1 - Marker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Mørkt layout 1 - Markering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Mørkt layout 2 - Markering 3/Markering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59" d="100"/>
          <a:sy n="159" d="100"/>
        </p:scale>
        <p:origin x="404" y="1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Faber" userId="328e84dd5130dc97" providerId="LiveId" clId="{9C39480D-5BFC-4C69-9FAE-8A7BEB3CDB6C}"/>
    <pc:docChg chg="modSld">
      <pc:chgData name="Charlotte Faber" userId="328e84dd5130dc97" providerId="LiveId" clId="{9C39480D-5BFC-4C69-9FAE-8A7BEB3CDB6C}" dt="2023-05-10T09:10:40.846" v="29" actId="20577"/>
      <pc:docMkLst>
        <pc:docMk/>
      </pc:docMkLst>
      <pc:sldChg chg="modSp mod">
        <pc:chgData name="Charlotte Faber" userId="328e84dd5130dc97" providerId="LiveId" clId="{9C39480D-5BFC-4C69-9FAE-8A7BEB3CDB6C}" dt="2023-05-10T08:42:56.135" v="1" actId="20577"/>
        <pc:sldMkLst>
          <pc:docMk/>
          <pc:sldMk cId="629619408" sldId="275"/>
        </pc:sldMkLst>
        <pc:spChg chg="mod">
          <ac:chgData name="Charlotte Faber" userId="328e84dd5130dc97" providerId="LiveId" clId="{9C39480D-5BFC-4C69-9FAE-8A7BEB3CDB6C}" dt="2023-05-10T08:42:56.135" v="1" actId="20577"/>
          <ac:spMkLst>
            <pc:docMk/>
            <pc:sldMk cId="629619408" sldId="275"/>
            <ac:spMk id="3" creationId="{1020733B-359A-4AFB-8C93-678D4F45C9C0}"/>
          </ac:spMkLst>
        </pc:spChg>
      </pc:sldChg>
      <pc:sldChg chg="modSp mod">
        <pc:chgData name="Charlotte Faber" userId="328e84dd5130dc97" providerId="LiveId" clId="{9C39480D-5BFC-4C69-9FAE-8A7BEB3CDB6C}" dt="2023-05-10T08:43:00.048" v="2" actId="20577"/>
        <pc:sldMkLst>
          <pc:docMk/>
          <pc:sldMk cId="2388733111" sldId="276"/>
        </pc:sldMkLst>
        <pc:spChg chg="mod">
          <ac:chgData name="Charlotte Faber" userId="328e84dd5130dc97" providerId="LiveId" clId="{9C39480D-5BFC-4C69-9FAE-8A7BEB3CDB6C}" dt="2023-05-10T08:43:00.048" v="2" actId="20577"/>
          <ac:spMkLst>
            <pc:docMk/>
            <pc:sldMk cId="2388733111" sldId="276"/>
            <ac:spMk id="3" creationId="{1020733B-359A-4AFB-8C93-678D4F45C9C0}"/>
          </ac:spMkLst>
        </pc:spChg>
      </pc:sldChg>
      <pc:sldChg chg="modSp mod">
        <pc:chgData name="Charlotte Faber" userId="328e84dd5130dc97" providerId="LiveId" clId="{9C39480D-5BFC-4C69-9FAE-8A7BEB3CDB6C}" dt="2023-05-10T08:44:02.143" v="28" actId="6549"/>
        <pc:sldMkLst>
          <pc:docMk/>
          <pc:sldMk cId="2163937921" sldId="282"/>
        </pc:sldMkLst>
        <pc:spChg chg="mod">
          <ac:chgData name="Charlotte Faber" userId="328e84dd5130dc97" providerId="LiveId" clId="{9C39480D-5BFC-4C69-9FAE-8A7BEB3CDB6C}" dt="2023-05-10T08:44:02.143" v="28" actId="6549"/>
          <ac:spMkLst>
            <pc:docMk/>
            <pc:sldMk cId="2163937921" sldId="282"/>
            <ac:spMk id="3" creationId="{1020733B-359A-4AFB-8C93-678D4F45C9C0}"/>
          </ac:spMkLst>
        </pc:spChg>
      </pc:sldChg>
      <pc:sldChg chg="modSp mod">
        <pc:chgData name="Charlotte Faber" userId="328e84dd5130dc97" providerId="LiveId" clId="{9C39480D-5BFC-4C69-9FAE-8A7BEB3CDB6C}" dt="2023-05-10T09:10:40.846" v="29" actId="20577"/>
        <pc:sldMkLst>
          <pc:docMk/>
          <pc:sldMk cId="1917645530" sldId="283"/>
        </pc:sldMkLst>
        <pc:spChg chg="mod">
          <ac:chgData name="Charlotte Faber" userId="328e84dd5130dc97" providerId="LiveId" clId="{9C39480D-5BFC-4C69-9FAE-8A7BEB3CDB6C}" dt="2023-05-10T09:10:40.846" v="29" actId="20577"/>
          <ac:spMkLst>
            <pc:docMk/>
            <pc:sldMk cId="1917645530" sldId="283"/>
            <ac:spMk id="3" creationId="{1020733B-359A-4AFB-8C93-678D4F45C9C0}"/>
          </ac:spMkLst>
        </pc:spChg>
      </pc:sldChg>
      <pc:sldChg chg="modSp mod">
        <pc:chgData name="Charlotte Faber" userId="328e84dd5130dc97" providerId="LiveId" clId="{9C39480D-5BFC-4C69-9FAE-8A7BEB3CDB6C}" dt="2023-05-10T08:42:19.288" v="0" actId="6549"/>
        <pc:sldMkLst>
          <pc:docMk/>
          <pc:sldMk cId="911108395" sldId="286"/>
        </pc:sldMkLst>
        <pc:spChg chg="mod">
          <ac:chgData name="Charlotte Faber" userId="328e84dd5130dc97" providerId="LiveId" clId="{9C39480D-5BFC-4C69-9FAE-8A7BEB3CDB6C}" dt="2023-05-10T08:42:19.288" v="0" actId="6549"/>
          <ac:spMkLst>
            <pc:docMk/>
            <pc:sldMk cId="911108395" sldId="286"/>
            <ac:spMk id="3" creationId="{1020733B-359A-4AFB-8C93-678D4F45C9C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806C48BB-4A63-4A90-B2FD-867287D09850}"/>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dirty="0">
              <a:solidFill>
                <a:srgbClr val="001965"/>
              </a:solidFill>
              <a:latin typeface="Arial" panose="020B0604020202020204" pitchFamily="34" charset="0"/>
              <a:cs typeface="Arial" panose="020B0604020202020204" pitchFamily="34" charset="0"/>
            </a:endParaRPr>
          </a:p>
        </p:txBody>
      </p:sp>
      <p:sp>
        <p:nvSpPr>
          <p:cNvPr id="3" name="Pladsholder til dato 2">
            <a:extLst>
              <a:ext uri="{FF2B5EF4-FFF2-40B4-BE49-F238E27FC236}">
                <a16:creationId xmlns:a16="http://schemas.microsoft.com/office/drawing/2014/main" id="{C1C51F93-47F1-47D4-924C-176AD7911385}"/>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24B2A7C-6135-45F0-9ECA-8C5102577C39}" type="datetimeFigureOut">
              <a:rPr lang="da-DK" smtClean="0">
                <a:latin typeface="Arial" panose="020B0604020202020204" pitchFamily="34" charset="0"/>
                <a:cs typeface="Arial" panose="020B0604020202020204" pitchFamily="34" charset="0"/>
              </a:rPr>
              <a:t>10-05-2023</a:t>
            </a:fld>
            <a:endParaRPr lang="da-DK" dirty="0">
              <a:latin typeface="Arial" panose="020B0604020202020204" pitchFamily="34" charset="0"/>
              <a:cs typeface="Arial" panose="020B0604020202020204" pitchFamily="34" charset="0"/>
            </a:endParaRPr>
          </a:p>
        </p:txBody>
      </p:sp>
      <p:sp>
        <p:nvSpPr>
          <p:cNvPr id="4" name="Pladsholder til sidefod 3">
            <a:extLst>
              <a:ext uri="{FF2B5EF4-FFF2-40B4-BE49-F238E27FC236}">
                <a16:creationId xmlns:a16="http://schemas.microsoft.com/office/drawing/2014/main" id="{4253530B-A5EA-4A44-82F0-C4391EBF7A83}"/>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dirty="0">
              <a:latin typeface="Arial" panose="020B0604020202020204" pitchFamily="34" charset="0"/>
              <a:cs typeface="Arial" panose="020B0604020202020204" pitchFamily="34" charset="0"/>
            </a:endParaRPr>
          </a:p>
        </p:txBody>
      </p:sp>
      <p:sp>
        <p:nvSpPr>
          <p:cNvPr id="5" name="Pladsholder til slidenummer 4">
            <a:extLst>
              <a:ext uri="{FF2B5EF4-FFF2-40B4-BE49-F238E27FC236}">
                <a16:creationId xmlns:a16="http://schemas.microsoft.com/office/drawing/2014/main" id="{B39BB854-AA0E-4D59-A8B5-6E7B5B5A9D2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3C23520-170F-45CF-A2DA-FD5614B92869}" type="slidenum">
              <a:rPr lang="da-DK" smtClean="0">
                <a:latin typeface="Arial" panose="020B0604020202020204" pitchFamily="34" charset="0"/>
                <a:cs typeface="Arial" panose="020B0604020202020204" pitchFamily="34" charset="0"/>
              </a:rPr>
              <a:t>‹nr.›</a:t>
            </a:fld>
            <a:endParaRPr 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60717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da-DK" dirty="0"/>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C4FE394E-63E0-48C0-A7DE-1735F7C49101}" type="datetimeFigureOut">
              <a:rPr lang="da-DK" smtClean="0"/>
              <a:pPr/>
              <a:t>10-05-2023</a:t>
            </a:fld>
            <a:endParaRPr lang="da-DK" dirty="0"/>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da-DK" dirty="0"/>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CE6F891D-1D96-456C-99DE-6FF75A310EB3}" type="slidenum">
              <a:rPr lang="da-DK" smtClean="0"/>
              <a:pPr/>
              <a:t>‹nr.›</a:t>
            </a:fld>
            <a:endParaRPr lang="da-DK" dirty="0"/>
          </a:p>
        </p:txBody>
      </p:sp>
    </p:spTree>
    <p:extLst>
      <p:ext uri="{BB962C8B-B14F-4D97-AF65-F5344CB8AC3E}">
        <p14:creationId xmlns:p14="http://schemas.microsoft.com/office/powerpoint/2010/main" val="3542828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blå">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8016417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kst + elemen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Tekstfelt 5">
            <a:extLst>
              <a:ext uri="{FF2B5EF4-FFF2-40B4-BE49-F238E27FC236}">
                <a16:creationId xmlns:a16="http://schemas.microsoft.com/office/drawing/2014/main" id="{5069E749-0D94-4B40-9493-5D2B9A91E77F}"/>
              </a:ext>
            </a:extLst>
          </p:cNvPr>
          <p:cNvSpPr txBox="1"/>
          <p:nvPr userDrawn="1"/>
        </p:nvSpPr>
        <p:spPr>
          <a:xfrm>
            <a:off x="-1397479" y="0"/>
            <a:ext cx="1274387" cy="2200602"/>
          </a:xfrm>
          <a:prstGeom prst="rect">
            <a:avLst/>
          </a:prstGeom>
          <a:noFill/>
        </p:spPr>
        <p:txBody>
          <a:bodyPr wrap="square" rtlCol="0">
            <a:spAutoFit/>
          </a:bodyPr>
          <a:lstStyle/>
          <a:p>
            <a:r>
              <a:rPr lang="da-DK" sz="900" b="0" dirty="0">
                <a:solidFill>
                  <a:schemeClr val="accent2"/>
                </a:solidFill>
              </a:rPr>
              <a:t>Logo, overskrift, tekstfelt og felt til valgfrit element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vises et større element – vælges layoutet ”Element u/tekst”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4D228619-7AD1-4B3C-8594-2DBB998BA5A4}"/>
              </a:ext>
            </a:extLst>
          </p:cNvPr>
          <p:cNvSpPr>
            <a:spLocks noGrp="1"/>
          </p:cNvSpPr>
          <p:nvPr>
            <p:ph sz="quarter" idx="11"/>
          </p:nvPr>
        </p:nvSpPr>
        <p:spPr>
          <a:xfrm>
            <a:off x="6364800" y="1980000"/>
            <a:ext cx="47448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3681094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lement u/teks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userDrawn="1"/>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402420997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Overskrift + vide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1079500" y="1980000"/>
            <a:ext cx="7387200" cy="4230000"/>
          </a:xfrm>
        </p:spPr>
        <p:txBody>
          <a:bodyPr/>
          <a:lstStyle/>
          <a:p>
            <a:r>
              <a:rPr lang="da-DK"/>
              <a:t>Klik på ikonet for at tilføje et medie</a:t>
            </a:r>
          </a:p>
        </p:txBody>
      </p:sp>
      <p:sp>
        <p:nvSpPr>
          <p:cNvPr id="5" name="Tekstfelt 4">
            <a:extLst>
              <a:ext uri="{FF2B5EF4-FFF2-40B4-BE49-F238E27FC236}">
                <a16:creationId xmlns:a16="http://schemas.microsoft.com/office/drawing/2014/main" id="{1C880CEE-1C13-4651-AFF8-73834D3D9C8C}"/>
              </a:ext>
            </a:extLst>
          </p:cNvPr>
          <p:cNvSpPr txBox="1"/>
          <p:nvPr userDrawn="1"/>
        </p:nvSpPr>
        <p:spPr>
          <a:xfrm>
            <a:off x="-1397479" y="0"/>
            <a:ext cx="1274387" cy="1754326"/>
          </a:xfrm>
          <a:prstGeom prst="rect">
            <a:avLst/>
          </a:prstGeom>
          <a:noFill/>
        </p:spPr>
        <p:txBody>
          <a:bodyPr wrap="square" rtlCol="0">
            <a:spAutoFit/>
          </a:bodyPr>
          <a:lstStyle/>
          <a:p>
            <a:r>
              <a:rPr lang="da-DK" sz="900" b="0" dirty="0">
                <a:solidFill>
                  <a:schemeClr val="accent2"/>
                </a:solidFill>
              </a:rPr>
              <a:t>Logo, overskrift og videofelt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Den video du indsætter fylder pladsholderen.</a:t>
            </a:r>
          </a:p>
        </p:txBody>
      </p:sp>
    </p:spTree>
    <p:extLst>
      <p:ext uri="{BB962C8B-B14F-4D97-AF65-F5344CB8AC3E}">
        <p14:creationId xmlns:p14="http://schemas.microsoft.com/office/powerpoint/2010/main" val="103795146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ideo - fuldt slide">
    <p:bg>
      <p:bgRef idx="1001">
        <a:schemeClr val="bg1"/>
      </p:bgRef>
    </p:bg>
    <p:spTree>
      <p:nvGrpSpPr>
        <p:cNvPr id="1" name=""/>
        <p:cNvGrpSpPr/>
        <p:nvPr/>
      </p:nvGrpSpPr>
      <p:grpSpPr>
        <a:xfrm>
          <a:off x="0" y="0"/>
          <a:ext cx="0" cy="0"/>
          <a:chOff x="0" y="0"/>
          <a:chExt cx="0" cy="0"/>
        </a:xfrm>
      </p:grpSpPr>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0" y="0"/>
            <a:ext cx="12189600" cy="6858000"/>
          </a:xfrm>
        </p:spPr>
        <p:txBody>
          <a:bodyPr/>
          <a:lstStyle/>
          <a:p>
            <a:r>
              <a:rPr lang="da-DK"/>
              <a:t>Klik på ikonet for at tilføje et medie</a:t>
            </a:r>
            <a:endParaRPr lang="da-DK" dirty="0"/>
          </a:p>
        </p:txBody>
      </p:sp>
      <p:sp>
        <p:nvSpPr>
          <p:cNvPr id="6" name="Tekstfelt 5">
            <a:extLst>
              <a:ext uri="{FF2B5EF4-FFF2-40B4-BE49-F238E27FC236}">
                <a16:creationId xmlns:a16="http://schemas.microsoft.com/office/drawing/2014/main" id="{81E66E48-BC9F-4E17-A811-E690074C05B6}"/>
              </a:ext>
            </a:extLst>
          </p:cNvPr>
          <p:cNvSpPr txBox="1"/>
          <p:nvPr userDrawn="1"/>
        </p:nvSpPr>
        <p:spPr>
          <a:xfrm>
            <a:off x="-1397479" y="0"/>
            <a:ext cx="127438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Videoen fylder hele </a:t>
            </a:r>
            <a:r>
              <a:rPr lang="da-DK" sz="900" b="0" dirty="0" err="1">
                <a:solidFill>
                  <a:schemeClr val="accent2"/>
                </a:solidFill>
              </a:rPr>
              <a:t>slidet</a:t>
            </a:r>
            <a:r>
              <a:rPr lang="da-DK" sz="900" b="0" dirty="0">
                <a:solidFill>
                  <a:schemeClr val="accent2"/>
                </a:solidFill>
              </a:rPr>
              <a:t>.</a:t>
            </a:r>
          </a:p>
        </p:txBody>
      </p:sp>
    </p:spTree>
    <p:extLst>
      <p:ext uri="{BB962C8B-B14F-4D97-AF65-F5344CB8AC3E}">
        <p14:creationId xmlns:p14="http://schemas.microsoft.com/office/powerpoint/2010/main" val="210014408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eaker_ide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1BB5BAB5-4944-49F3-A4A2-4F7506833D86}"/>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15038633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eaker_Vid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Tekstfelt 3">
            <a:extLst>
              <a:ext uri="{FF2B5EF4-FFF2-40B4-BE49-F238E27FC236}">
                <a16:creationId xmlns:a16="http://schemas.microsoft.com/office/drawing/2014/main" id="{64D83623-5A7C-46FB-A9B9-08D3AF74262C}"/>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33859957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eaker_F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chemeClr val="bg1"/>
                </a:solidFill>
              </a:defRPr>
            </a:lvl1pPr>
          </a:lstStyle>
          <a:p>
            <a:r>
              <a:rPr lang="da-DK" dirty="0"/>
              <a:t>Overskrift i én eller to linjer</a:t>
            </a:r>
          </a:p>
        </p:txBody>
      </p:sp>
      <p:pic>
        <p:nvPicPr>
          <p:cNvPr id="6" name="Billede 5">
            <a:extLst>
              <a:ext uri="{FF2B5EF4-FFF2-40B4-BE49-F238E27FC236}">
                <a16:creationId xmlns:a16="http://schemas.microsoft.com/office/drawing/2014/main" id="{081D9564-03BD-4183-91E0-48ADE41F364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96000" y="360000"/>
            <a:ext cx="235459" cy="395999"/>
          </a:xfrm>
          <a:prstGeom prst="rect">
            <a:avLst/>
          </a:prstGeom>
        </p:spPr>
      </p:pic>
      <p:sp>
        <p:nvSpPr>
          <p:cNvPr id="4" name="Tekstfelt 3">
            <a:extLst>
              <a:ext uri="{FF2B5EF4-FFF2-40B4-BE49-F238E27FC236}">
                <a16:creationId xmlns:a16="http://schemas.microsoft.com/office/drawing/2014/main" id="{A1DDAB5D-50CA-4D81-90A9-C7F1B27AED3D}"/>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18042892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er_fuldside bille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5300"/>
              </a:lnSpc>
              <a:defRPr sz="50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89600" cy="6858000"/>
          </a:xfrm>
        </p:spPr>
        <p:txBody>
          <a:bodyPr/>
          <a:lstStyle>
            <a:lvl1pPr marL="0" indent="0">
              <a:buFont typeface="Arial" panose="020B0604020202020204" pitchFamily="34" charset="0"/>
              <a:buNone/>
              <a:defRPr/>
            </a:lvl1pPr>
          </a:lstStyle>
          <a:p>
            <a:r>
              <a:rPr lang="da-DK" dirty="0"/>
              <a:t> </a:t>
            </a:r>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7" name="Tekstfelt 6">
            <a:extLst>
              <a:ext uri="{FF2B5EF4-FFF2-40B4-BE49-F238E27FC236}">
                <a16:creationId xmlns:a16="http://schemas.microsoft.com/office/drawing/2014/main" id="{FBB51C28-DF2B-479A-B56E-8C7C7F9B0209}"/>
              </a:ext>
            </a:extLst>
          </p:cNvPr>
          <p:cNvSpPr txBox="1"/>
          <p:nvPr userDrawn="1"/>
        </p:nvSpPr>
        <p:spPr>
          <a:xfrm>
            <a:off x="-1468316" y="0"/>
            <a:ext cx="1283677" cy="3000821"/>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øverst på siden, fordi billedet er for mørkt/lyst – se vejledning.</a:t>
            </a:r>
          </a:p>
        </p:txBody>
      </p:sp>
    </p:spTree>
    <p:extLst>
      <p:ext uri="{BB962C8B-B14F-4D97-AF65-F5344CB8AC3E}">
        <p14:creationId xmlns:p14="http://schemas.microsoft.com/office/powerpoint/2010/main" val="25884164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19805083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43532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hvi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solidFill>
                  <a:srgbClr val="001965"/>
                </a:solidFill>
              </a:defRPr>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solidFill>
                  <a:srgbClr val="00196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96197" y="360000"/>
            <a:ext cx="342091"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66828" y="396000"/>
            <a:ext cx="1222343"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12303468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el og indholdsobjek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userDrawn="1"/>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22505879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fuldside fot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92000" cy="6858000"/>
          </a:xfrm>
        </p:spPr>
        <p:txBody>
          <a:bodyPr/>
          <a:lstStyle>
            <a:lvl1pPr marL="0" indent="0">
              <a:buFont typeface="Arial" panose="020B0604020202020204" pitchFamily="34" charset="0"/>
              <a:buNone/>
              <a:defRPr/>
            </a:lvl1pPr>
          </a:lstStyle>
          <a:p>
            <a:r>
              <a:rPr lang="da-DK" dirty="0"/>
              <a:t> </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15" name="Pladsholder til billede 14">
            <a:extLst>
              <a:ext uri="{FF2B5EF4-FFF2-40B4-BE49-F238E27FC236}">
                <a16:creationId xmlns:a16="http://schemas.microsoft.com/office/drawing/2014/main" id="{71BD29BF-6D8F-4733-851D-8ED621B06297}"/>
              </a:ext>
            </a:extLst>
          </p:cNvPr>
          <p:cNvSpPr>
            <a:spLocks noGrp="1"/>
          </p:cNvSpPr>
          <p:nvPr>
            <p:ph type="pic" sz="quarter" idx="11" hasCustomPrompt="1"/>
          </p:nvPr>
        </p:nvSpPr>
        <p:spPr>
          <a:xfrm>
            <a:off x="10562400" y="360000"/>
            <a:ext cx="1231200" cy="133200"/>
          </a:xfrm>
          <a:blipFill dpi="0" rotWithShape="1">
            <a:blip r:embed="rId3">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4" name="Tekstfelt 3">
            <a:extLst>
              <a:ext uri="{FF2B5EF4-FFF2-40B4-BE49-F238E27FC236}">
                <a16:creationId xmlns:a16="http://schemas.microsoft.com/office/drawing/2014/main" id="{8AD31EA2-3AC1-4073-BCB1-F59A20C5BD97}"/>
              </a:ext>
            </a:extLst>
          </p:cNvPr>
          <p:cNvSpPr txBox="1"/>
          <p:nvPr userDrawn="1"/>
        </p:nvSpPr>
        <p:spPr>
          <a:xfrm>
            <a:off x="-1468316" y="0"/>
            <a:ext cx="1283677" cy="3416320"/>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undertitel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eller ”Finansforbundet” øverst på siden fordi billedet er for mørkt/lyst – se vejledning.</a:t>
            </a:r>
          </a:p>
        </p:txBody>
      </p:sp>
    </p:spTree>
    <p:extLst>
      <p:ext uri="{BB962C8B-B14F-4D97-AF65-F5344CB8AC3E}">
        <p14:creationId xmlns:p14="http://schemas.microsoft.com/office/powerpoint/2010/main" val="27302780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hasCustomPrompt="1"/>
          </p:nvPr>
        </p:nvSpPr>
        <p:spPr>
          <a:xfrm>
            <a:off x="1080000" y="1980000"/>
            <a:ext cx="7387200" cy="4230000"/>
          </a:xfrm>
        </p:spPr>
        <p:txBody>
          <a:bodyPr/>
          <a:lstStyle>
            <a:lvl1pPr marL="288000" indent="-288000">
              <a:lnSpc>
                <a:spcPts val="2700"/>
              </a:lnSpc>
              <a:spcBef>
                <a:spcPts val="0"/>
              </a:spcBef>
              <a:spcAft>
                <a:spcPts val="600"/>
              </a:spcAft>
              <a:defRPr sz="2400">
                <a:solidFill>
                  <a:srgbClr val="001965"/>
                </a:solidFill>
              </a:defRPr>
            </a:lvl1pPr>
            <a:lvl2pPr marL="0" indent="-288000">
              <a:lnSpc>
                <a:spcPts val="2700"/>
              </a:lnSpc>
              <a:spcBef>
                <a:spcPts val="600"/>
              </a:spcBef>
              <a:spcAft>
                <a:spcPts val="0"/>
              </a:spcAft>
              <a:defRPr lang="da-DK" sz="2400" kern="1200" dirty="0">
                <a:solidFill>
                  <a:srgbClr val="001965"/>
                </a:solidFill>
                <a:latin typeface="Arial" panose="020B0604020202020204" pitchFamily="34" charset="0"/>
                <a:ea typeface="+mn-ea"/>
                <a:cs typeface="Arial" panose="020B0604020202020204" pitchFamily="34" charset="0"/>
              </a:defRPr>
            </a:lvl2pPr>
            <a:lvl3pPr marL="0" indent="-288000">
              <a:lnSpc>
                <a:spcPts val="2700"/>
              </a:lnSpc>
              <a:spcBef>
                <a:spcPts val="600"/>
              </a:spcBef>
              <a:spcAft>
                <a:spcPts val="0"/>
              </a:spcAft>
              <a:defRPr sz="2400">
                <a:solidFill>
                  <a:srgbClr val="001965"/>
                </a:solidFill>
              </a:defRPr>
            </a:lvl3pPr>
            <a:lvl4pPr marL="0" indent="-288000">
              <a:lnSpc>
                <a:spcPts val="2700"/>
              </a:lnSpc>
              <a:spcBef>
                <a:spcPts val="600"/>
              </a:spcBef>
              <a:spcAft>
                <a:spcPts val="0"/>
              </a:spcAft>
              <a:defRPr sz="2400">
                <a:solidFill>
                  <a:srgbClr val="001965"/>
                </a:solidFill>
              </a:defRPr>
            </a:lvl4pPr>
            <a:lvl5pPr marL="0" indent="-288000">
              <a:lnSpc>
                <a:spcPts val="2700"/>
              </a:lnSpc>
              <a:spcBef>
                <a:spcPts val="600"/>
              </a:spcBef>
              <a:spcAft>
                <a:spcPts val="0"/>
              </a:spcAft>
              <a:defRPr sz="2400">
                <a:solidFill>
                  <a:srgbClr val="001965"/>
                </a:solidFill>
              </a:defRPr>
            </a:lvl5pPr>
          </a:lstStyle>
          <a:p>
            <a:pPr lvl="0"/>
            <a:r>
              <a:rPr lang="da-DK" dirty="0"/>
              <a:t>Bullet agenda</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A20AA485-9A70-4707-A699-8AE8DEC27753}"/>
              </a:ext>
            </a:extLst>
          </p:cNvPr>
          <p:cNvSpPr txBox="1"/>
          <p:nvPr userDrawn="1"/>
        </p:nvSpPr>
        <p:spPr>
          <a:xfrm>
            <a:off x="-1397479" y="0"/>
            <a:ext cx="1274387" cy="1200329"/>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p:txBody>
      </p:sp>
    </p:spTree>
    <p:extLst>
      <p:ext uri="{BB962C8B-B14F-4D97-AF65-F5344CB8AC3E}">
        <p14:creationId xmlns:p14="http://schemas.microsoft.com/office/powerpoint/2010/main" val="65725824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kelt tekstboks">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7387200" cy="4230000"/>
          </a:xfrm>
        </p:spPr>
        <p:txBody>
          <a:bodyPr/>
          <a:lstStyle>
            <a:lvl1pPr marL="0" indent="0">
              <a:spcBef>
                <a:spcPts val="0"/>
              </a:spcBef>
              <a:buNone/>
              <a:defRPr b="0">
                <a:solidFill>
                  <a:srgbClr val="001965"/>
                </a:solidFill>
              </a:defRPr>
            </a:lvl1pPr>
            <a:lvl2pPr marL="0" indent="0">
              <a:spcBef>
                <a:spcPts val="0"/>
              </a:spcBef>
              <a:spcAft>
                <a:spcPts val="0"/>
              </a:spcAft>
              <a:buClr>
                <a:srgbClr val="001965"/>
              </a:buClr>
              <a:buFont typeface="Arial" panose="020B0604020202020204" pitchFamily="34" charset="0"/>
              <a:buNone/>
              <a:defRPr>
                <a:solidFill>
                  <a:srgbClr val="001965"/>
                </a:solidFill>
              </a:defRPr>
            </a:lvl2pPr>
            <a:lvl3pPr marL="288000" indent="0">
              <a:spcBef>
                <a:spcPts val="0"/>
              </a:spcBef>
              <a:spcAft>
                <a:spcPts val="0"/>
              </a:spcAft>
              <a:buClr>
                <a:srgbClr val="001965"/>
              </a:buClr>
              <a:buFont typeface="Arial" panose="020B0604020202020204" pitchFamily="34" charset="0"/>
              <a:buNone/>
              <a:defRPr>
                <a:solidFill>
                  <a:srgbClr val="001965"/>
                </a:solidFill>
              </a:defRPr>
            </a:lvl3pPr>
            <a:lvl4pPr marL="288000" indent="0">
              <a:spcBef>
                <a:spcPts val="0"/>
              </a:spcBef>
              <a:spcAft>
                <a:spcPts val="0"/>
              </a:spcAft>
              <a:buClr>
                <a:srgbClr val="001965"/>
              </a:buClr>
              <a:buFont typeface="+mj-lt"/>
              <a:buNone/>
              <a:defRPr>
                <a:solidFill>
                  <a:srgbClr val="001965"/>
                </a:solidFill>
              </a:defRPr>
            </a:lvl4pPr>
            <a:lvl5pPr marL="1206900" indent="-342900">
              <a:spcBef>
                <a:spcPts val="0"/>
              </a:spcBef>
              <a:spcAft>
                <a:spcPts val="0"/>
              </a:spcAft>
              <a:buClr>
                <a:srgbClr val="001965"/>
              </a:buClr>
              <a:buFont typeface="+mj-lt"/>
              <a:buAutoNum type="arabicPeriod"/>
              <a:defRPr>
                <a:solidFill>
                  <a:srgbClr val="001965"/>
                </a:solidFill>
              </a:defRPr>
            </a:lvl5pPr>
          </a:lstStyle>
          <a:p>
            <a:pPr lvl="0"/>
            <a:r>
              <a:rPr lang="da-DK"/>
              <a:t>Klik for at redigere teksttypografierne i masteren</a:t>
            </a:r>
          </a:p>
          <a:p>
            <a:pPr lvl="1"/>
            <a:r>
              <a:rPr lang="da-DK"/>
              <a:t>Andet niveau</a:t>
            </a:r>
          </a:p>
          <a:p>
            <a:pPr lvl="2"/>
            <a:r>
              <a:rPr lang="da-DK"/>
              <a:t>Tredje niveau</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8" name="Tekstfelt 7">
            <a:extLst>
              <a:ext uri="{FF2B5EF4-FFF2-40B4-BE49-F238E27FC236}">
                <a16:creationId xmlns:a16="http://schemas.microsoft.com/office/drawing/2014/main" id="{BBE42AD3-DE01-4014-9182-3AB47EC9BDDF}"/>
              </a:ext>
            </a:extLst>
          </p:cNvPr>
          <p:cNvSpPr txBox="1"/>
          <p:nvPr userDrawn="1"/>
        </p:nvSpPr>
        <p:spPr>
          <a:xfrm>
            <a:off x="-1397479" y="0"/>
            <a:ext cx="1274387" cy="1646605"/>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r>
              <a:rPr lang="da-DK" sz="1100" b="0" dirty="0">
                <a:solidFill>
                  <a:schemeClr val="accent2"/>
                </a:solidFill>
              </a:rPr>
              <a:t>.</a:t>
            </a:r>
          </a:p>
        </p:txBody>
      </p:sp>
    </p:spTree>
    <p:extLst>
      <p:ext uri="{BB962C8B-B14F-4D97-AF65-F5344CB8AC3E}">
        <p14:creationId xmlns:p14="http://schemas.microsoft.com/office/powerpoint/2010/main" val="304853895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o tekstboks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tekst 6">
            <a:extLst>
              <a:ext uri="{FF2B5EF4-FFF2-40B4-BE49-F238E27FC236}">
                <a16:creationId xmlns:a16="http://schemas.microsoft.com/office/drawing/2014/main" id="{85ED9B94-C586-4A54-84CD-E6A91625BDB2}"/>
              </a:ext>
            </a:extLst>
          </p:cNvPr>
          <p:cNvSpPr>
            <a:spLocks noGrp="1"/>
          </p:cNvSpPr>
          <p:nvPr>
            <p:ph type="body" sz="quarter" idx="11"/>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sp>
        <p:nvSpPr>
          <p:cNvPr id="4" name="Pladsholder til tekst 3">
            <a:extLst>
              <a:ext uri="{FF2B5EF4-FFF2-40B4-BE49-F238E27FC236}">
                <a16:creationId xmlns:a16="http://schemas.microsoft.com/office/drawing/2014/main" id="{24560F55-B726-4962-8749-2BC8557B9425}"/>
              </a:ext>
            </a:extLst>
          </p:cNvPr>
          <p:cNvSpPr>
            <a:spLocks noGrp="1"/>
          </p:cNvSpPr>
          <p:nvPr>
            <p:ph type="body" sz="quarter" idx="12" hasCustomPrompt="1"/>
          </p:nvPr>
        </p:nvSpPr>
        <p:spPr>
          <a:xfrm>
            <a:off x="6364800" y="1079500"/>
            <a:ext cx="4744800" cy="576263"/>
          </a:xfrm>
        </p:spPr>
        <p:txBody>
          <a:bodyPr anchor="ctr" anchorCtr="0"/>
          <a:lstStyle>
            <a:lvl1pPr marL="0" indent="0">
              <a:lnSpc>
                <a:spcPts val="2700"/>
              </a:lnSpc>
              <a:spcBef>
                <a:spcPts val="0"/>
              </a:spcBef>
              <a:buNone/>
              <a:defRPr sz="2400" b="1">
                <a:solidFill>
                  <a:srgbClr val="001965"/>
                </a:solidFill>
              </a:defRPr>
            </a:lvl1pPr>
          </a:lstStyle>
          <a:p>
            <a:pPr lvl="0"/>
            <a:r>
              <a:rPr lang="da-DK" dirty="0"/>
              <a:t>Overskrift kan skrives i en eller flere linjer</a:t>
            </a:r>
          </a:p>
        </p:txBody>
      </p:sp>
      <p:sp>
        <p:nvSpPr>
          <p:cNvPr id="8" name="Tekstfelt 7">
            <a:extLst>
              <a:ext uri="{FF2B5EF4-FFF2-40B4-BE49-F238E27FC236}">
                <a16:creationId xmlns:a16="http://schemas.microsoft.com/office/drawing/2014/main" id="{E8D8E91B-8C45-4461-91EB-E934B25F3BA8}"/>
              </a:ext>
            </a:extLst>
          </p:cNvPr>
          <p:cNvSpPr txBox="1"/>
          <p:nvPr userDrawn="1"/>
        </p:nvSpPr>
        <p:spPr>
          <a:xfrm>
            <a:off x="-1397479" y="0"/>
            <a:ext cx="1274387" cy="1615827"/>
          </a:xfrm>
          <a:prstGeom prst="rect">
            <a:avLst/>
          </a:prstGeom>
          <a:noFill/>
        </p:spPr>
        <p:txBody>
          <a:bodyPr wrap="square" rtlCol="0">
            <a:spAutoFit/>
          </a:bodyPr>
          <a:lstStyle/>
          <a:p>
            <a:r>
              <a:rPr lang="da-DK" sz="900" b="0" dirty="0">
                <a:solidFill>
                  <a:schemeClr val="accent2"/>
                </a:solidFill>
              </a:rPr>
              <a:t>Logo, overskrifter og tekstfelter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p:txBody>
      </p:sp>
    </p:spTree>
    <p:extLst>
      <p:ext uri="{BB962C8B-B14F-4D97-AF65-F5344CB8AC3E}">
        <p14:creationId xmlns:p14="http://schemas.microsoft.com/office/powerpoint/2010/main" val="333156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boks + foto (høj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Pladsholder til billede 5">
            <a:extLst>
              <a:ext uri="{FF2B5EF4-FFF2-40B4-BE49-F238E27FC236}">
                <a16:creationId xmlns:a16="http://schemas.microsoft.com/office/drawing/2014/main" id="{9EE20644-E995-463C-8301-109E10D8710C}"/>
              </a:ext>
            </a:extLst>
          </p:cNvPr>
          <p:cNvSpPr>
            <a:spLocks noGrp="1"/>
          </p:cNvSpPr>
          <p:nvPr>
            <p:ph type="pic" sz="quarter" idx="11"/>
          </p:nvPr>
        </p:nvSpPr>
        <p:spPr>
          <a:xfrm>
            <a:off x="6364800" y="0"/>
            <a:ext cx="5824800" cy="6858000"/>
          </a:xfrm>
        </p:spPr>
        <p:txBody>
          <a:bodyPr wrap="square" anchor="ctr" anchorCtr="1"/>
          <a:lstStyle/>
          <a:p>
            <a:r>
              <a:rPr lang="da-DK"/>
              <a:t>Klik på ikonet for at tilføje et billede</a:t>
            </a:r>
          </a:p>
        </p:txBody>
      </p:sp>
      <p:sp>
        <p:nvSpPr>
          <p:cNvPr id="8" name="Tekstfelt 7">
            <a:extLst>
              <a:ext uri="{FF2B5EF4-FFF2-40B4-BE49-F238E27FC236}">
                <a16:creationId xmlns:a16="http://schemas.microsoft.com/office/drawing/2014/main" id="{FB761568-09A5-4C0D-A9C6-F764CF7AEF7E}"/>
              </a:ext>
            </a:extLst>
          </p:cNvPr>
          <p:cNvSpPr txBox="1"/>
          <p:nvPr userDrawn="1"/>
        </p:nvSpPr>
        <p:spPr>
          <a:xfrm>
            <a:off x="-1397479" y="0"/>
            <a:ext cx="1274387" cy="3000821"/>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187272363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kstboks + foto (venst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63648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a:p>
            <a:pPr lvl="1"/>
            <a:r>
              <a:rPr lang="da-DK"/>
              <a:t>Andet niveau</a:t>
            </a:r>
          </a:p>
        </p:txBody>
      </p:sp>
      <p:sp>
        <p:nvSpPr>
          <p:cNvPr id="8" name="Pladsholder til billede 12">
            <a:extLst>
              <a:ext uri="{FF2B5EF4-FFF2-40B4-BE49-F238E27FC236}">
                <a16:creationId xmlns:a16="http://schemas.microsoft.com/office/drawing/2014/main" id="{DC6E646A-9543-4F7E-AF44-A8D87577A9E8}"/>
              </a:ext>
            </a:extLst>
          </p:cNvPr>
          <p:cNvSpPr>
            <a:spLocks noGrp="1"/>
          </p:cNvSpPr>
          <p:nvPr>
            <p:ph type="pic" sz="quarter" idx="11"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10" name="Pladsholder til billede 9">
            <a:extLst>
              <a:ext uri="{FF2B5EF4-FFF2-40B4-BE49-F238E27FC236}">
                <a16:creationId xmlns:a16="http://schemas.microsoft.com/office/drawing/2014/main" id="{0A5C0050-A6D5-4102-9FD7-586FBC2F6608}"/>
              </a:ext>
            </a:extLst>
          </p:cNvPr>
          <p:cNvSpPr>
            <a:spLocks noGrp="1"/>
          </p:cNvSpPr>
          <p:nvPr>
            <p:ph type="pic" sz="quarter" idx="12"/>
          </p:nvPr>
        </p:nvSpPr>
        <p:spPr>
          <a:xfrm>
            <a:off x="0" y="0"/>
            <a:ext cx="5824800" cy="6858000"/>
          </a:xfrm>
        </p:spPr>
        <p:txBody>
          <a:bodyPr/>
          <a:lstStyle/>
          <a:p>
            <a:r>
              <a:rPr lang="da-DK"/>
              <a:t>Klik på ikonet for at tilføje et billede</a:t>
            </a:r>
            <a:endParaRPr lang="da-DK" dirty="0"/>
          </a:p>
        </p:txBody>
      </p:sp>
      <p:sp>
        <p:nvSpPr>
          <p:cNvPr id="6" name="Tekstfelt 5">
            <a:extLst>
              <a:ext uri="{FF2B5EF4-FFF2-40B4-BE49-F238E27FC236}">
                <a16:creationId xmlns:a16="http://schemas.microsoft.com/office/drawing/2014/main" id="{9D8CF036-B972-426E-83D4-FB0543EFD245}"/>
              </a:ext>
            </a:extLst>
          </p:cNvPr>
          <p:cNvSpPr txBox="1"/>
          <p:nvPr userDrawn="1"/>
        </p:nvSpPr>
        <p:spPr>
          <a:xfrm>
            <a:off x="-1397479" y="0"/>
            <a:ext cx="1274387" cy="3416320"/>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eller skifte logoet pga. billedet enten er for mørkt/lyst – se vejledning.</a:t>
            </a:r>
          </a:p>
        </p:txBody>
      </p:sp>
    </p:spTree>
    <p:extLst>
      <p:ext uri="{BB962C8B-B14F-4D97-AF65-F5344CB8AC3E}">
        <p14:creationId xmlns:p14="http://schemas.microsoft.com/office/powerpoint/2010/main" val="10359989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verskrift + fot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billede 4">
            <a:extLst>
              <a:ext uri="{FF2B5EF4-FFF2-40B4-BE49-F238E27FC236}">
                <a16:creationId xmlns:a16="http://schemas.microsoft.com/office/drawing/2014/main" id="{CD3C8055-829C-4584-943A-A55C70EAED80}"/>
              </a:ext>
            </a:extLst>
          </p:cNvPr>
          <p:cNvSpPr>
            <a:spLocks noGrp="1"/>
          </p:cNvSpPr>
          <p:nvPr>
            <p:ph type="pic" sz="quarter" idx="10"/>
          </p:nvPr>
        </p:nvSpPr>
        <p:spPr>
          <a:xfrm>
            <a:off x="1080000" y="1980000"/>
            <a:ext cx="7387200" cy="4230000"/>
          </a:xfrm>
        </p:spPr>
        <p:txBody>
          <a:bodyPr/>
          <a:lstStyle/>
          <a:p>
            <a:r>
              <a:rPr lang="da-DK"/>
              <a:t>Klik på ikonet for at tilføje et billede</a:t>
            </a:r>
            <a:endParaRPr lang="da-DK" dirty="0"/>
          </a:p>
        </p:txBody>
      </p:sp>
      <p:sp>
        <p:nvSpPr>
          <p:cNvPr id="6" name="Tekstfelt 5">
            <a:extLst>
              <a:ext uri="{FF2B5EF4-FFF2-40B4-BE49-F238E27FC236}">
                <a16:creationId xmlns:a16="http://schemas.microsoft.com/office/drawing/2014/main" id="{80D5D9D2-A4FE-4F3D-9BF2-61CF75A4B27E}"/>
              </a:ext>
            </a:extLst>
          </p:cNvPr>
          <p:cNvSpPr txBox="1"/>
          <p:nvPr userDrawn="1"/>
        </p:nvSpPr>
        <p:spPr>
          <a:xfrm>
            <a:off x="-1397479" y="0"/>
            <a:ext cx="1274387" cy="2446824"/>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Det billede du indsætter fylder pladsholderen.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8248852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65"/>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9444868-DE70-478E-99ED-5A3C084B2E12}"/>
              </a:ext>
            </a:extLst>
          </p:cNvPr>
          <p:cNvSpPr>
            <a:spLocks noGrp="1"/>
          </p:cNvSpPr>
          <p:nvPr>
            <p:ph type="title"/>
          </p:nvPr>
        </p:nvSpPr>
        <p:spPr>
          <a:xfrm>
            <a:off x="1080000" y="1080000"/>
            <a:ext cx="7387200" cy="576000"/>
          </a:xfrm>
          <a:prstGeom prst="rect">
            <a:avLst/>
          </a:prstGeom>
        </p:spPr>
        <p:txBody>
          <a:bodyPr vert="horz" lIns="0" tIns="0" rIns="0" bIns="0" rtlCol="0" anchor="ctr">
            <a:no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E820265C-182A-4334-A34A-A781374D953E}"/>
              </a:ext>
            </a:extLst>
          </p:cNvPr>
          <p:cNvSpPr>
            <a:spLocks noGrp="1"/>
          </p:cNvSpPr>
          <p:nvPr>
            <p:ph type="body" idx="1"/>
          </p:nvPr>
        </p:nvSpPr>
        <p:spPr>
          <a:xfrm>
            <a:off x="1080000" y="1980000"/>
            <a:ext cx="7387200" cy="4230000"/>
          </a:xfrm>
          <a:prstGeom prst="rect">
            <a:avLst/>
          </a:prstGeom>
        </p:spPr>
        <p:txBody>
          <a:bodyPr vert="horz" lIns="0" tIns="0" rIns="0" bIns="0" rtlCol="0">
            <a:no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008224316"/>
      </p:ext>
    </p:extLst>
  </p:cSld>
  <p:clrMap bg1="lt1" tx1="dk1" bg2="lt2" tx2="dk2" accent1="accent1" accent2="accent2" accent3="accent3" accent4="accent4" accent5="accent5" accent6="accent6" hlink="hlink" folHlink="folHlink"/>
  <p:sldLayoutIdLst>
    <p:sldLayoutId id="2147483649" r:id="rId1"/>
    <p:sldLayoutId id="2147483685" r:id="rId2"/>
    <p:sldLayoutId id="2147483662" r:id="rId3"/>
    <p:sldLayoutId id="2147483664" r:id="rId4"/>
    <p:sldLayoutId id="2147483661" r:id="rId5"/>
    <p:sldLayoutId id="2147483663" r:id="rId6"/>
    <p:sldLayoutId id="2147483666" r:id="rId7"/>
    <p:sldLayoutId id="2147483667" r:id="rId8"/>
    <p:sldLayoutId id="2147483681" r:id="rId9"/>
    <p:sldLayoutId id="2147483672" r:id="rId10"/>
    <p:sldLayoutId id="2147483674" r:id="rId11"/>
    <p:sldLayoutId id="2147483677" r:id="rId12"/>
    <p:sldLayoutId id="2147483678" r:id="rId13"/>
    <p:sldLayoutId id="2147483668" r:id="rId14"/>
    <p:sldLayoutId id="2147483669" r:id="rId15"/>
    <p:sldLayoutId id="2147483670" r:id="rId16"/>
    <p:sldLayoutId id="2147483671" r:id="rId17"/>
    <p:sldLayoutId id="2147483682" r:id="rId18"/>
    <p:sldLayoutId id="2147483683" r:id="rId19"/>
    <p:sldLayoutId id="2147483684" r:id="rId20"/>
  </p:sldLayoutIdLst>
  <p:txStyles>
    <p:titleStyle>
      <a:lvl1pPr algn="l" defTabSz="914400" rtl="0" eaLnBrk="1" latinLnBrk="0" hangingPunct="1">
        <a:lnSpc>
          <a:spcPts val="2700"/>
        </a:lnSpc>
        <a:spcBef>
          <a:spcPct val="0"/>
        </a:spcBef>
        <a:buNone/>
        <a:defRPr sz="2400" b="1" i="0" kern="1200" baseline="0">
          <a:solidFill>
            <a:schemeClr val="bg1"/>
          </a:solidFill>
          <a:latin typeface="Arial" panose="020B0604020202020204" pitchFamily="34" charset="0"/>
          <a:ea typeface="+mj-ea"/>
          <a:cs typeface="+mj-cs"/>
        </a:defRPr>
      </a:lvl1pPr>
    </p:titleStyle>
    <p:bodyStyle>
      <a:lvl1pPr marL="288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1pPr>
      <a:lvl2pPr marL="576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864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3pPr>
      <a:lvl4pPr marL="1152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4pPr>
      <a:lvl5pPr marL="1440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inansforbundet.dk/en/membership-benefits/save-money-with-forbrugsforeninge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finansforbundet.dk/en/events/?PublishingChannel=Alle&amp;Page=1"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finansforbundet.dk/en/membership-benefits/attractive-insurance-offers-in-tryg/"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finansforbundet.dk/en/membership-benefits/book-your-holiday-home-through-finanssektorens-feriefond/"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ansforbundet.dk/en/career-and-danish-culture/finanskompetencepuljen-finance-competence-fund/"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finansforbundet.dk/en/member-get-member/" TargetMode="Externa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hyperlink" Target="https://finansforbundet.dk/dk/dine-rettigheder/tjek-den-samlede-vaerdi-af-din-lonpakke/" TargetMode="External"/><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AE964A-48A2-3B2E-064B-21DBB3A1A636}"/>
              </a:ext>
            </a:extLst>
          </p:cNvPr>
          <p:cNvSpPr>
            <a:spLocks noGrp="1"/>
          </p:cNvSpPr>
          <p:nvPr>
            <p:ph type="ctrTitle"/>
          </p:nvPr>
        </p:nvSpPr>
        <p:spPr/>
        <p:txBody>
          <a:bodyPr/>
          <a:lstStyle/>
          <a:p>
            <a:r>
              <a:rPr lang="en-GB"/>
              <a:t>MEMBER CARE INSPIRATION </a:t>
            </a:r>
          </a:p>
        </p:txBody>
      </p:sp>
      <p:sp>
        <p:nvSpPr>
          <p:cNvPr id="3" name="Undertitel 2">
            <a:extLst>
              <a:ext uri="{FF2B5EF4-FFF2-40B4-BE49-F238E27FC236}">
                <a16:creationId xmlns:a16="http://schemas.microsoft.com/office/drawing/2014/main" id="{C7955277-1453-155A-C314-FA9CBCD6C1A3}"/>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347375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a:t>FORBRUGSFORENING (CONSUMER ASSOCIATION)</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t>Dear xxx</a:t>
            </a:r>
          </a:p>
          <a:p>
            <a:endParaRPr lang="da-DK" dirty="0"/>
          </a:p>
          <a:p>
            <a:r>
              <a:rPr lang="en-GB" dirty="0"/>
              <a:t>Thank you for joining </a:t>
            </a:r>
            <a:r>
              <a:rPr lang="en-GB" dirty="0" err="1"/>
              <a:t>Finansforbundet</a:t>
            </a:r>
            <a:r>
              <a:rPr lang="en-GB" dirty="0"/>
              <a:t>.  </a:t>
            </a:r>
          </a:p>
          <a:p>
            <a:endParaRPr lang="da-DK" dirty="0"/>
          </a:p>
          <a:p>
            <a:r>
              <a:rPr lang="en-GB" dirty="0"/>
              <a:t>I would like to offer you the extra and unique advantage of becoming a member of the consumer association </a:t>
            </a:r>
            <a:r>
              <a:rPr lang="en-GB" dirty="0" err="1"/>
              <a:t>Forbrugsforeningen</a:t>
            </a:r>
            <a:r>
              <a:rPr lang="en-GB" dirty="0"/>
              <a:t>. The membership is for people having joined a trade union, which means that not everyone can join. But you can. </a:t>
            </a:r>
          </a:p>
          <a:p>
            <a:endParaRPr lang="da-DK" dirty="0"/>
          </a:p>
          <a:p>
            <a:endParaRPr lang="da-DK" dirty="0"/>
          </a:p>
          <a:p>
            <a:r>
              <a:rPr lang="en-GB" dirty="0">
                <a:hlinkClick r:id="rId2"/>
              </a:rPr>
              <a:t>Read more</a:t>
            </a:r>
          </a:p>
          <a:p>
            <a:endParaRPr lang="da-DK" dirty="0"/>
          </a:p>
          <a:p>
            <a:endParaRPr lang="da-DK" dirty="0"/>
          </a:p>
          <a:p>
            <a:r>
              <a:rPr lang="en-GB" dirty="0"/>
              <a:t>You can always reach out to me if you have questions or need help. </a:t>
            </a:r>
          </a:p>
          <a:p>
            <a:endParaRPr lang="da-DK" dirty="0"/>
          </a:p>
          <a:p>
            <a:r>
              <a:rPr lang="en-GB" dirty="0"/>
              <a:t>Wishing you a wonderful day ahead. </a:t>
            </a:r>
          </a:p>
          <a:p>
            <a:endParaRPr lang="da-DK" dirty="0"/>
          </a:p>
          <a:p>
            <a:endParaRPr lang="da-DK" dirty="0"/>
          </a:p>
          <a:p>
            <a:endParaRPr lang="da-DK" dirty="0"/>
          </a:p>
        </p:txBody>
      </p:sp>
    </p:spTree>
    <p:extLst>
      <p:ext uri="{BB962C8B-B14F-4D97-AF65-F5344CB8AC3E}">
        <p14:creationId xmlns:p14="http://schemas.microsoft.com/office/powerpoint/2010/main" val="16970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dirty="0"/>
              <a:t>EVENTS AND COURSES</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latin typeface="+mn-lt"/>
              </a:rPr>
              <a:t>Dear xxx</a:t>
            </a:r>
          </a:p>
          <a:p>
            <a:endParaRPr lang="da-DK" dirty="0">
              <a:latin typeface="+mn-lt"/>
            </a:endParaRPr>
          </a:p>
          <a:p>
            <a:r>
              <a:rPr lang="en-GB" dirty="0">
                <a:latin typeface="+mn-lt"/>
              </a:rPr>
              <a:t>I hope all is well with you, and I once again thank you for joining </a:t>
            </a:r>
            <a:r>
              <a:rPr lang="en-GB" dirty="0" err="1">
                <a:latin typeface="+mn-lt"/>
              </a:rPr>
              <a:t>Finansforbundet</a:t>
            </a:r>
            <a:r>
              <a:rPr lang="en-GB" dirty="0">
                <a:latin typeface="+mn-lt"/>
              </a:rPr>
              <a:t>.  </a:t>
            </a:r>
          </a:p>
          <a:p>
            <a:endParaRPr lang="da-DK" dirty="0">
              <a:latin typeface="+mn-lt"/>
            </a:endParaRPr>
          </a:p>
          <a:p>
            <a:pPr marL="285750" indent="-285750">
              <a:buFont typeface="Courier New" panose="02070309020205020404" pitchFamily="49" charset="0"/>
              <a:buChar char="o"/>
            </a:pPr>
            <a:r>
              <a:rPr lang="en-GB" dirty="0">
                <a:latin typeface="+mn-lt"/>
              </a:rPr>
              <a:t>Your membership gives you access to a wealth of exciting events and courses. </a:t>
            </a:r>
            <a:r>
              <a:rPr lang="en-GB" dirty="0"/>
              <a:t>Find them at this link </a:t>
            </a:r>
            <a:r>
              <a:rPr lang="en-GB" dirty="0">
                <a:hlinkClick r:id="rId2"/>
              </a:rPr>
              <a:t>Events and courses</a:t>
            </a:r>
          </a:p>
          <a:p>
            <a:pPr marL="285750" indent="-285750">
              <a:buFont typeface="Courier New" panose="02070309020205020404" pitchFamily="49" charset="0"/>
              <a:buChar char="o"/>
            </a:pPr>
            <a:endParaRPr lang="en-GB" dirty="0">
              <a:hlinkClick r:id="rId2"/>
            </a:endParaRPr>
          </a:p>
          <a:p>
            <a:endParaRPr lang="da-DK" dirty="0">
              <a:latin typeface="+mn-lt"/>
            </a:endParaRPr>
          </a:p>
          <a:p>
            <a:r>
              <a:rPr lang="en-GB" dirty="0">
                <a:latin typeface="+mn-lt"/>
              </a:rPr>
              <a:t>Right now, an event is taking place that you might find interesting INSERT LINK HERE. </a:t>
            </a:r>
          </a:p>
          <a:p>
            <a:endParaRPr lang="da-DK" dirty="0">
              <a:latin typeface="+mn-lt"/>
            </a:endParaRPr>
          </a:p>
          <a:p>
            <a:r>
              <a:rPr lang="en-GB" dirty="0">
                <a:latin typeface="+mn-lt"/>
              </a:rPr>
              <a:t>Let us know if you have questions or need help with your registration. </a:t>
            </a:r>
          </a:p>
          <a:p>
            <a:r>
              <a:rPr lang="en-GB" dirty="0">
                <a:latin typeface="+mn-lt"/>
              </a:rPr>
              <a:t> </a:t>
            </a:r>
          </a:p>
          <a:p>
            <a:r>
              <a:rPr lang="en-GB" dirty="0">
                <a:latin typeface="+mn-lt"/>
              </a:rPr>
              <a:t>Wishing you a wonderful day ahead. </a:t>
            </a:r>
          </a:p>
          <a:p>
            <a:endParaRPr lang="da-DK" dirty="0">
              <a:latin typeface="+mn-lt"/>
            </a:endParaRPr>
          </a:p>
          <a:p>
            <a:endParaRPr lang="da-DK" dirty="0">
              <a:latin typeface="+mn-lt"/>
            </a:endParaRPr>
          </a:p>
          <a:p>
            <a:endParaRPr lang="da-DK" dirty="0"/>
          </a:p>
        </p:txBody>
      </p:sp>
    </p:spTree>
    <p:extLst>
      <p:ext uri="{BB962C8B-B14F-4D97-AF65-F5344CB8AC3E}">
        <p14:creationId xmlns:p14="http://schemas.microsoft.com/office/powerpoint/2010/main" val="216393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a:t>INSURANCE OFFERED VIA TRYG </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t>Dear xxx</a:t>
            </a:r>
          </a:p>
          <a:p>
            <a:endParaRPr lang="da-DK" dirty="0"/>
          </a:p>
          <a:p>
            <a:r>
              <a:rPr lang="en-GB" dirty="0"/>
              <a:t>Thank you for joining </a:t>
            </a:r>
            <a:r>
              <a:rPr lang="en-GB" dirty="0" err="1"/>
              <a:t>Finansforbundet</a:t>
            </a:r>
            <a:r>
              <a:rPr lang="en-GB" dirty="0"/>
              <a:t>.  </a:t>
            </a:r>
          </a:p>
          <a:p>
            <a:endParaRPr lang="da-DK" dirty="0"/>
          </a:p>
          <a:p>
            <a:r>
              <a:rPr lang="en-GB" dirty="0"/>
              <a:t>Did you know that you have access to attractive quality insurance at favourable prices? </a:t>
            </a:r>
          </a:p>
          <a:p>
            <a:endParaRPr lang="da-DK" dirty="0"/>
          </a:p>
          <a:p>
            <a:r>
              <a:rPr lang="en-GB" dirty="0">
                <a:hlinkClick r:id="rId2"/>
              </a:rPr>
              <a:t>Attractive insurance offers from </a:t>
            </a:r>
            <a:r>
              <a:rPr lang="en-GB" dirty="0" err="1">
                <a:hlinkClick r:id="rId2"/>
              </a:rPr>
              <a:t>Tryg</a:t>
            </a:r>
            <a:endParaRPr lang="en-GB" dirty="0">
              <a:hlinkClick r:id="rId2"/>
            </a:endParaRPr>
          </a:p>
          <a:p>
            <a:endParaRPr lang="da-DK" dirty="0"/>
          </a:p>
          <a:p>
            <a:r>
              <a:rPr lang="en-GB" dirty="0"/>
              <a:t>You can always reach out to me if you have questions or need help. </a:t>
            </a:r>
          </a:p>
          <a:p>
            <a:endParaRPr lang="da-DK" dirty="0"/>
          </a:p>
          <a:p>
            <a:r>
              <a:rPr lang="en-GB" dirty="0"/>
              <a:t>Wishing you a wonderful day ahead. </a:t>
            </a:r>
          </a:p>
          <a:p>
            <a:endParaRPr lang="da-DK" dirty="0"/>
          </a:p>
          <a:p>
            <a:endParaRPr lang="da-DK" dirty="0"/>
          </a:p>
          <a:p>
            <a:endParaRPr lang="da-DK" dirty="0"/>
          </a:p>
        </p:txBody>
      </p:sp>
    </p:spTree>
    <p:extLst>
      <p:ext uri="{BB962C8B-B14F-4D97-AF65-F5344CB8AC3E}">
        <p14:creationId xmlns:p14="http://schemas.microsoft.com/office/powerpoint/2010/main" val="85622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a:t>HOLIDAY HOMES</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latin typeface="+mn-lt"/>
              </a:rPr>
              <a:t>Dear xxx</a:t>
            </a:r>
          </a:p>
          <a:p>
            <a:endParaRPr lang="da-DK" dirty="0">
              <a:latin typeface="+mn-lt"/>
            </a:endParaRPr>
          </a:p>
          <a:p>
            <a:r>
              <a:rPr lang="en-GB" dirty="0">
                <a:latin typeface="+mn-lt"/>
              </a:rPr>
              <a:t>Holidays are coming up, and why not find a holiday home via </a:t>
            </a:r>
            <a:r>
              <a:rPr lang="en-GB" dirty="0" err="1">
                <a:latin typeface="+mn-lt"/>
              </a:rPr>
              <a:t>Finansforbundet</a:t>
            </a:r>
            <a:r>
              <a:rPr lang="en-GB" dirty="0">
                <a:latin typeface="+mn-lt"/>
              </a:rPr>
              <a:t>? </a:t>
            </a:r>
          </a:p>
          <a:p>
            <a:r>
              <a:rPr lang="en-GB" dirty="0">
                <a:latin typeface="+mn-lt"/>
              </a:rPr>
              <a:t>Check this out:</a:t>
            </a:r>
          </a:p>
          <a:p>
            <a:endParaRPr lang="da-DK" dirty="0">
              <a:latin typeface="+mn-lt"/>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0" lang="en-GB" sz="1600" b="0" i="0" u="none" strike="noStrike" cap="none" normalizeH="0" baseline="0" noProof="0" dirty="0">
                <a:ln>
                  <a:noFill/>
                </a:ln>
                <a:solidFill>
                  <a:srgbClr val="001965"/>
                </a:solidFill>
                <a:effectLst/>
                <a:uLnTx/>
                <a:uFillTx/>
                <a:latin typeface="Arial" panose="020B0604020202020204" pitchFamily="34" charset="0"/>
                <a:ea typeface="+mn-ea"/>
                <a:cs typeface="Arial" panose="020B0604020202020204" pitchFamily="34" charset="0"/>
                <a:hlinkClick r:id="rId2"/>
              </a:rPr>
              <a:t>Holiday home through </a:t>
            </a:r>
            <a:r>
              <a:rPr kumimoji="0" lang="en-GB" sz="1600" b="0" i="0" u="none" strike="noStrike" cap="none" normalizeH="0" baseline="0" noProof="0" dirty="0" err="1">
                <a:ln>
                  <a:noFill/>
                </a:ln>
                <a:solidFill>
                  <a:srgbClr val="001965"/>
                </a:solidFill>
                <a:effectLst/>
                <a:uLnTx/>
                <a:uFillTx/>
                <a:latin typeface="Arial" panose="020B0604020202020204" pitchFamily="34" charset="0"/>
                <a:ea typeface="+mn-ea"/>
                <a:cs typeface="Arial" panose="020B0604020202020204" pitchFamily="34" charset="0"/>
                <a:hlinkClick r:id="rId2"/>
              </a:rPr>
              <a:t>Finanssektorens</a:t>
            </a:r>
            <a:r>
              <a:rPr kumimoji="0" lang="en-GB" sz="1600" b="0" i="0" u="none" strike="noStrike" cap="none" normalizeH="0" baseline="0" noProof="0" dirty="0">
                <a:ln>
                  <a:noFill/>
                </a:ln>
                <a:solidFill>
                  <a:srgbClr val="001965"/>
                </a:solidFill>
                <a:effectLst/>
                <a:uLnTx/>
                <a:uFillTx/>
                <a:latin typeface="Arial" panose="020B0604020202020204" pitchFamily="34" charset="0"/>
                <a:ea typeface="+mn-ea"/>
                <a:cs typeface="Arial" panose="020B0604020202020204" pitchFamily="34" charset="0"/>
                <a:hlinkClick r:id="rId2"/>
              </a:rPr>
              <a:t> </a:t>
            </a:r>
            <a:r>
              <a:rPr kumimoji="0" lang="en-GB" sz="1600" b="0" i="0" u="none" strike="noStrike" cap="none" normalizeH="0" baseline="0" noProof="0" dirty="0" err="1">
                <a:ln>
                  <a:noFill/>
                </a:ln>
                <a:solidFill>
                  <a:srgbClr val="001965"/>
                </a:solidFill>
                <a:effectLst/>
                <a:uLnTx/>
                <a:uFillTx/>
                <a:latin typeface="Arial" panose="020B0604020202020204" pitchFamily="34" charset="0"/>
                <a:ea typeface="+mn-ea"/>
                <a:cs typeface="Arial" panose="020B0604020202020204" pitchFamily="34" charset="0"/>
                <a:hlinkClick r:id="rId2"/>
              </a:rPr>
              <a:t>Feriefond</a:t>
            </a:r>
            <a:r>
              <a:rPr kumimoji="0" lang="en-GB" sz="1600" b="0" i="0" u="none" strike="noStrike" cap="none" normalizeH="0" baseline="0" noProof="0" dirty="0">
                <a:ln>
                  <a:noFill/>
                </a:ln>
                <a:solidFill>
                  <a:srgbClr val="001965"/>
                </a:solidFill>
                <a:effectLst/>
                <a:uLnTx/>
                <a:uFillTx/>
                <a:latin typeface="Arial" panose="020B0604020202020204" pitchFamily="34" charset="0"/>
                <a:ea typeface="+mn-ea"/>
                <a:cs typeface="Arial" panose="020B0604020202020204" pitchFamily="34" charset="0"/>
                <a:hlinkClick r:id="rId2"/>
              </a:rPr>
              <a:t> (the holiday fund of the financial sector)</a:t>
            </a:r>
          </a:p>
          <a:p>
            <a:endParaRPr lang="da-DK" dirty="0">
              <a:latin typeface="+mn-lt"/>
            </a:endParaRPr>
          </a:p>
          <a:p>
            <a:r>
              <a:rPr lang="en-GB" dirty="0">
                <a:latin typeface="+mn-lt"/>
              </a:rPr>
              <a:t>We have holiday homes in Denmark and abroad. </a:t>
            </a:r>
          </a:p>
          <a:p>
            <a:endParaRPr lang="da-DK" dirty="0">
              <a:latin typeface="+mn-lt"/>
            </a:endParaRPr>
          </a:p>
          <a:p>
            <a:r>
              <a:rPr lang="en-GB" dirty="0">
                <a:latin typeface="+mn-lt"/>
                <a:sym typeface="Wingdings" panose="05000000000000000000" pitchFamily="2" charset="2"/>
              </a:rPr>
              <a:t>Thank you for being a member </a:t>
            </a:r>
          </a:p>
          <a:p>
            <a:endParaRPr lang="da-DK" dirty="0">
              <a:latin typeface="+mn-lt"/>
            </a:endParaRPr>
          </a:p>
          <a:p>
            <a:r>
              <a:rPr lang="en-GB" dirty="0">
                <a:latin typeface="+mn-lt"/>
              </a:rPr>
              <a:t>Reach out to me if you have questions or need help.  </a:t>
            </a:r>
          </a:p>
          <a:p>
            <a:r>
              <a:rPr lang="en-GB" dirty="0">
                <a:latin typeface="+mn-lt"/>
              </a:rPr>
              <a:t> </a:t>
            </a:r>
          </a:p>
          <a:p>
            <a:r>
              <a:rPr lang="en-GB" dirty="0">
                <a:latin typeface="+mn-lt"/>
              </a:rPr>
              <a:t>Wishing you a wonderful day ahead. </a:t>
            </a:r>
          </a:p>
          <a:p>
            <a:endParaRPr lang="da-DK" dirty="0">
              <a:solidFill>
                <a:schemeClr val="tx1"/>
              </a:solidFill>
              <a:latin typeface="+mn-lt"/>
            </a:endParaRPr>
          </a:p>
          <a:p>
            <a:endParaRPr lang="da-DK" sz="1400" dirty="0">
              <a:solidFill>
                <a:schemeClr val="tx1"/>
              </a:solidFill>
              <a:latin typeface="+mn-lt"/>
            </a:endParaRPr>
          </a:p>
          <a:p>
            <a:endParaRPr lang="da-DK" dirty="0"/>
          </a:p>
        </p:txBody>
      </p:sp>
    </p:spTree>
    <p:extLst>
      <p:ext uri="{BB962C8B-B14F-4D97-AF65-F5344CB8AC3E}">
        <p14:creationId xmlns:p14="http://schemas.microsoft.com/office/powerpoint/2010/main" val="91110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a:t>FINANSKOMPETENCEPULJEN (FINANCE COMPETENCE FUND)</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latin typeface="+mn-lt"/>
              </a:rPr>
              <a:t>Dear xxx</a:t>
            </a:r>
          </a:p>
          <a:p>
            <a:endParaRPr lang="da-DK" dirty="0">
              <a:latin typeface="+mn-lt"/>
            </a:endParaRPr>
          </a:p>
          <a:p>
            <a:r>
              <a:rPr lang="en-GB" b="0" i="0" dirty="0">
                <a:effectLst/>
                <a:latin typeface="+mn-lt"/>
              </a:rPr>
              <a:t>Did you know that as an employee of the financial/IT financial sectors, you may have a number of courses and training paid?</a:t>
            </a:r>
          </a:p>
          <a:p>
            <a:endParaRPr lang="da-DK" dirty="0">
              <a:latin typeface="+mn-lt"/>
            </a:endParaRPr>
          </a:p>
          <a:p>
            <a:r>
              <a:rPr lang="en-GB" dirty="0">
                <a:hlinkClick r:id="rId2"/>
              </a:rPr>
              <a:t>Read more</a:t>
            </a:r>
          </a:p>
          <a:p>
            <a:endParaRPr lang="da-DK" dirty="0">
              <a:latin typeface="+mn-lt"/>
            </a:endParaRPr>
          </a:p>
          <a:p>
            <a:endParaRPr lang="da-DK" dirty="0">
              <a:latin typeface="+mn-lt"/>
            </a:endParaRPr>
          </a:p>
          <a:p>
            <a:r>
              <a:rPr lang="en-GB" dirty="0">
                <a:latin typeface="+mn-lt"/>
              </a:rPr>
              <a:t>Reach out to me if you have questions or need help.  </a:t>
            </a:r>
          </a:p>
          <a:p>
            <a:r>
              <a:rPr lang="en-GB" dirty="0">
                <a:latin typeface="+mn-lt"/>
              </a:rPr>
              <a:t> </a:t>
            </a:r>
          </a:p>
          <a:p>
            <a:r>
              <a:rPr lang="en-GB" dirty="0">
                <a:latin typeface="+mn-lt"/>
              </a:rPr>
              <a:t>Wishing you a wonderful day ahead. </a:t>
            </a:r>
          </a:p>
          <a:p>
            <a:endParaRPr lang="da-DK" dirty="0">
              <a:solidFill>
                <a:schemeClr val="tx1"/>
              </a:solidFill>
              <a:latin typeface="+mn-lt"/>
            </a:endParaRPr>
          </a:p>
          <a:p>
            <a:endParaRPr lang="da-DK" sz="1400" dirty="0">
              <a:solidFill>
                <a:schemeClr val="tx1"/>
              </a:solidFill>
              <a:latin typeface="+mn-lt"/>
            </a:endParaRPr>
          </a:p>
          <a:p>
            <a:endParaRPr lang="da-DK" dirty="0"/>
          </a:p>
        </p:txBody>
      </p:sp>
    </p:spTree>
    <p:extLst>
      <p:ext uri="{BB962C8B-B14F-4D97-AF65-F5344CB8AC3E}">
        <p14:creationId xmlns:p14="http://schemas.microsoft.com/office/powerpoint/2010/main" val="62961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849527"/>
            <a:ext cx="7387200" cy="576000"/>
          </a:xfrm>
        </p:spPr>
        <p:txBody>
          <a:bodyPr/>
          <a:lstStyle/>
          <a:p>
            <a:r>
              <a:rPr lang="en-GB"/>
              <a:t>MEMBER CARE</a:t>
            </a:r>
            <a:br>
              <a:rPr lang="en-GB"/>
            </a:br>
            <a:endParaRPr lang="en-GB"/>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80000" y="1490473"/>
            <a:ext cx="7387200" cy="4230000"/>
          </a:xfrm>
        </p:spPr>
        <p:txBody>
          <a:bodyPr/>
          <a:lstStyle/>
          <a:p>
            <a:r>
              <a:rPr lang="en-GB" dirty="0">
                <a:solidFill>
                  <a:schemeClr val="tx1"/>
                </a:solidFill>
                <a:latin typeface="+mn-lt"/>
              </a:rPr>
              <a:t>Dear xxx</a:t>
            </a:r>
          </a:p>
          <a:p>
            <a:endParaRPr lang="da-DK" dirty="0">
              <a:solidFill>
                <a:schemeClr val="tx1"/>
              </a:solidFill>
              <a:latin typeface="+mn-lt"/>
            </a:endParaRPr>
          </a:p>
          <a:p>
            <a:r>
              <a:rPr lang="en-GB" dirty="0">
                <a:solidFill>
                  <a:schemeClr val="tx1"/>
                </a:solidFill>
                <a:latin typeface="+mn-lt"/>
              </a:rPr>
              <a:t>Thank you for being a member of </a:t>
            </a:r>
            <a:r>
              <a:rPr lang="en-GB" dirty="0" err="1">
                <a:solidFill>
                  <a:schemeClr val="tx1"/>
                </a:solidFill>
                <a:latin typeface="+mn-lt"/>
              </a:rPr>
              <a:t>Finansforbundet</a:t>
            </a:r>
            <a:r>
              <a:rPr lang="en-GB" dirty="0">
                <a:solidFill>
                  <a:schemeClr val="tx1"/>
                </a:solidFill>
                <a:latin typeface="+mn-lt"/>
              </a:rPr>
              <a:t>. </a:t>
            </a:r>
          </a:p>
          <a:p>
            <a:endParaRPr lang="da-DK" dirty="0">
              <a:solidFill>
                <a:schemeClr val="tx1"/>
              </a:solidFill>
              <a:latin typeface="+mn-lt"/>
            </a:endParaRPr>
          </a:p>
          <a:p>
            <a:r>
              <a:rPr lang="en-GB" dirty="0">
                <a:solidFill>
                  <a:schemeClr val="tx1"/>
                </a:solidFill>
                <a:latin typeface="+mn-lt"/>
              </a:rPr>
              <a:t>The combined support from you and the other members is essential to our work, because the more support we get, the better our chances are of preserving what we have and standing stronger in future negotiations.  </a:t>
            </a:r>
          </a:p>
          <a:p>
            <a:endParaRPr lang="da-DK" dirty="0">
              <a:solidFill>
                <a:schemeClr val="tx1"/>
              </a:solidFill>
              <a:latin typeface="+mn-lt"/>
            </a:endParaRPr>
          </a:p>
          <a:p>
            <a:r>
              <a:rPr lang="en-GB" dirty="0">
                <a:solidFill>
                  <a:schemeClr val="tx1"/>
                </a:solidFill>
                <a:latin typeface="+mn-lt"/>
              </a:rPr>
              <a:t>So perhaps now is the time for your colleague to join us too? </a:t>
            </a:r>
          </a:p>
          <a:p>
            <a:endParaRPr lang="da-DK" dirty="0">
              <a:solidFill>
                <a:schemeClr val="tx1"/>
              </a:solidFill>
              <a:latin typeface="+mn-lt"/>
            </a:endParaRPr>
          </a:p>
          <a:p>
            <a:r>
              <a:rPr lang="en-GB" dirty="0">
                <a:solidFill>
                  <a:schemeClr val="tx1"/>
                </a:solidFill>
                <a:latin typeface="+mn-lt"/>
              </a:rPr>
              <a:t>You will receive a gift card worth DKK 400 for every new paying member you help us get on-board. </a:t>
            </a:r>
            <a:r>
              <a:rPr lang="en-GB" dirty="0"/>
              <a:t>Find more information here </a:t>
            </a:r>
            <a:r>
              <a:rPr lang="en-GB" dirty="0">
                <a:hlinkClick r:id="rId3"/>
              </a:rPr>
              <a:t>Getting your colleague to join</a:t>
            </a:r>
            <a:r>
              <a:rPr lang="en-GB" dirty="0"/>
              <a:t>.</a:t>
            </a:r>
            <a:r>
              <a:rPr lang="en-GB" dirty="0">
                <a:hlinkClick r:id="rId3"/>
              </a:rPr>
              <a:t> </a:t>
            </a:r>
          </a:p>
          <a:p>
            <a:endParaRPr lang="da-DK" dirty="0">
              <a:solidFill>
                <a:schemeClr val="tx1"/>
              </a:solidFill>
              <a:latin typeface="+mn-lt"/>
            </a:endParaRPr>
          </a:p>
          <a:p>
            <a:r>
              <a:rPr lang="en-GB" dirty="0">
                <a:solidFill>
                  <a:schemeClr val="tx1"/>
                </a:solidFill>
                <a:latin typeface="+mn-lt"/>
              </a:rPr>
              <a:t>Reach out to me if you have questions or need help.  </a:t>
            </a:r>
          </a:p>
          <a:p>
            <a:r>
              <a:rPr lang="en-GB" dirty="0">
                <a:solidFill>
                  <a:schemeClr val="tx1"/>
                </a:solidFill>
                <a:latin typeface="+mn-lt"/>
              </a:rPr>
              <a:t> </a:t>
            </a:r>
          </a:p>
          <a:p>
            <a:r>
              <a:rPr lang="en-GB" dirty="0">
                <a:solidFill>
                  <a:schemeClr val="tx1"/>
                </a:solidFill>
                <a:latin typeface="+mn-lt"/>
              </a:rPr>
              <a:t>Wishing you a wonderful day ahead. </a:t>
            </a:r>
          </a:p>
          <a:p>
            <a:endParaRPr lang="da-DK" dirty="0">
              <a:solidFill>
                <a:schemeClr val="tx1"/>
              </a:solidFill>
              <a:latin typeface="+mn-lt"/>
            </a:endParaRPr>
          </a:p>
          <a:p>
            <a:endParaRPr lang="da-DK" sz="1400" dirty="0">
              <a:solidFill>
                <a:schemeClr val="tx1"/>
              </a:solidFill>
              <a:latin typeface="+mn-lt"/>
            </a:endParaRPr>
          </a:p>
          <a:p>
            <a:endParaRPr lang="da-DK" dirty="0"/>
          </a:p>
        </p:txBody>
      </p:sp>
    </p:spTree>
    <p:extLst>
      <p:ext uri="{BB962C8B-B14F-4D97-AF65-F5344CB8AC3E}">
        <p14:creationId xmlns:p14="http://schemas.microsoft.com/office/powerpoint/2010/main" val="238873311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4493E-C2E0-451A-A5EE-1D5164E72FAC}"/>
              </a:ext>
            </a:extLst>
          </p:cNvPr>
          <p:cNvSpPr>
            <a:spLocks noGrp="1"/>
          </p:cNvSpPr>
          <p:nvPr>
            <p:ph type="title"/>
          </p:nvPr>
        </p:nvSpPr>
        <p:spPr>
          <a:xfrm>
            <a:off x="1080000" y="544291"/>
            <a:ext cx="7387200" cy="576000"/>
          </a:xfrm>
        </p:spPr>
        <p:txBody>
          <a:bodyPr/>
          <a:lstStyle/>
          <a:p>
            <a:r>
              <a:rPr lang="en-GB"/>
              <a:t>WHAT YOUR COLLECTIVE AGREEMENT IS WORTH</a:t>
            </a:r>
          </a:p>
        </p:txBody>
      </p:sp>
      <p:sp>
        <p:nvSpPr>
          <p:cNvPr id="3" name="Pladsholder til tekst 2">
            <a:extLst>
              <a:ext uri="{FF2B5EF4-FFF2-40B4-BE49-F238E27FC236}">
                <a16:creationId xmlns:a16="http://schemas.microsoft.com/office/drawing/2014/main" id="{1020733B-359A-4AFB-8C93-678D4F45C9C0}"/>
              </a:ext>
            </a:extLst>
          </p:cNvPr>
          <p:cNvSpPr>
            <a:spLocks noGrp="1"/>
          </p:cNvSpPr>
          <p:nvPr>
            <p:ph type="body" sz="quarter" idx="10"/>
          </p:nvPr>
        </p:nvSpPr>
        <p:spPr>
          <a:xfrm>
            <a:off x="1079999" y="1490473"/>
            <a:ext cx="7762160" cy="4230000"/>
          </a:xfrm>
        </p:spPr>
        <p:txBody>
          <a:bodyPr/>
          <a:lstStyle/>
          <a:p>
            <a:r>
              <a:rPr lang="en-GB" dirty="0">
                <a:latin typeface="+mn-lt"/>
              </a:rPr>
              <a:t>Dear xxx</a:t>
            </a:r>
          </a:p>
          <a:p>
            <a:endParaRPr lang="da-DK" dirty="0">
              <a:latin typeface="+mn-lt"/>
            </a:endParaRPr>
          </a:p>
          <a:p>
            <a:r>
              <a:rPr lang="en-GB" dirty="0">
                <a:latin typeface="+mn-lt"/>
              </a:rPr>
              <a:t>Is a collective agreement really relevant? </a:t>
            </a:r>
          </a:p>
          <a:p>
            <a:r>
              <a:rPr lang="en-GB" dirty="0">
                <a:latin typeface="+mn-lt"/>
              </a:rPr>
              <a:t>I’m the one negotiating my pay anyway! </a:t>
            </a:r>
          </a:p>
          <a:p>
            <a:r>
              <a:rPr lang="en-GB" dirty="0">
                <a:latin typeface="+mn-lt"/>
              </a:rPr>
              <a:t>I will benefit from the collective agreement, whether or not I am a member!</a:t>
            </a:r>
          </a:p>
          <a:p>
            <a:endParaRPr lang="da-DK" dirty="0">
              <a:latin typeface="+mn-lt"/>
            </a:endParaRPr>
          </a:p>
          <a:p>
            <a:r>
              <a:rPr lang="en-GB" dirty="0">
                <a:latin typeface="+mn-lt"/>
              </a:rPr>
              <a:t>I hear these comments quite often.  </a:t>
            </a:r>
          </a:p>
          <a:p>
            <a:endParaRPr lang="da-DK" dirty="0">
              <a:latin typeface="+mn-lt"/>
            </a:endParaRPr>
          </a:p>
          <a:p>
            <a:r>
              <a:rPr lang="en-GB" dirty="0">
                <a:latin typeface="+mn-lt"/>
              </a:rPr>
              <a:t>For </a:t>
            </a:r>
            <a:r>
              <a:rPr lang="en-GB">
                <a:latin typeface="+mn-lt"/>
              </a:rPr>
              <a:t>this reason, </a:t>
            </a:r>
            <a:r>
              <a:rPr lang="en-GB" dirty="0">
                <a:latin typeface="+mn-lt"/>
              </a:rPr>
              <a:t>I invite you to try out </a:t>
            </a:r>
            <a:r>
              <a:rPr lang="en-GB" dirty="0" err="1">
                <a:latin typeface="+mn-lt"/>
              </a:rPr>
              <a:t>Finansforbundet’s</a:t>
            </a:r>
            <a:r>
              <a:rPr lang="en-GB" dirty="0"/>
              <a:t> online feature to </a:t>
            </a:r>
            <a:r>
              <a:rPr lang="en-GB" dirty="0">
                <a:hlinkClick r:id="rId3"/>
              </a:rPr>
              <a:t>calculate the worth of your job</a:t>
            </a:r>
            <a:r>
              <a:rPr lang="en-GB" dirty="0"/>
              <a:t>.</a:t>
            </a:r>
          </a:p>
          <a:p>
            <a:endParaRPr lang="da-DK" dirty="0">
              <a:latin typeface="+mn-lt"/>
            </a:endParaRPr>
          </a:p>
          <a:p>
            <a:r>
              <a:rPr lang="en-GB" dirty="0">
                <a:latin typeface="+mn-lt"/>
              </a:rPr>
              <a:t>The calculator shows you how much the collective agreement is really worth to you.  </a:t>
            </a:r>
          </a:p>
          <a:p>
            <a:endParaRPr lang="da-DK" dirty="0">
              <a:latin typeface="+mn-lt"/>
            </a:endParaRPr>
          </a:p>
          <a:p>
            <a:r>
              <a:rPr lang="en-GB" dirty="0">
                <a:latin typeface="+mn-lt"/>
              </a:rPr>
              <a:t>Thank you for being a member. Your support is essential for our ability to maintain the benefits we already enjoy and negotiate new terms in the future.  </a:t>
            </a:r>
          </a:p>
          <a:p>
            <a:endParaRPr lang="da-DK" dirty="0">
              <a:latin typeface="+mn-lt"/>
            </a:endParaRPr>
          </a:p>
          <a:p>
            <a:r>
              <a:rPr lang="en-GB" dirty="0">
                <a:latin typeface="+mn-lt"/>
              </a:rPr>
              <a:t>You can always reach out to me if you have questions or comments. </a:t>
            </a:r>
          </a:p>
          <a:p>
            <a:endParaRPr lang="da-DK" dirty="0">
              <a:latin typeface="+mn-lt"/>
            </a:endParaRPr>
          </a:p>
          <a:p>
            <a:r>
              <a:rPr lang="en-GB" dirty="0">
                <a:latin typeface="+mn-lt"/>
              </a:rPr>
              <a:t>Wishing you a wonderful day ahead. </a:t>
            </a:r>
          </a:p>
          <a:p>
            <a:endParaRPr lang="da-DK" dirty="0">
              <a:solidFill>
                <a:schemeClr val="tx1"/>
              </a:solidFill>
              <a:latin typeface="+mn-lt"/>
            </a:endParaRPr>
          </a:p>
          <a:p>
            <a:endParaRPr lang="da-DK" sz="1400" dirty="0">
              <a:solidFill>
                <a:schemeClr val="tx1"/>
              </a:solidFill>
              <a:latin typeface="+mn-lt"/>
            </a:endParaRPr>
          </a:p>
          <a:p>
            <a:endParaRPr lang="da-DK" dirty="0"/>
          </a:p>
        </p:txBody>
      </p:sp>
    </p:spTree>
    <p:extLst>
      <p:ext uri="{BB962C8B-B14F-4D97-AF65-F5344CB8AC3E}">
        <p14:creationId xmlns:p14="http://schemas.microsoft.com/office/powerpoint/2010/main" val="191764553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Brugerdefineret 2">
      <a:dk1>
        <a:sysClr val="windowText" lastClr="000000"/>
      </a:dk1>
      <a:lt1>
        <a:sysClr val="window" lastClr="FFFFFF"/>
      </a:lt1>
      <a:dk2>
        <a:srgbClr val="44546A"/>
      </a:dk2>
      <a:lt2>
        <a:srgbClr val="E7E6E6"/>
      </a:lt2>
      <a:accent1>
        <a:srgbClr val="001965"/>
      </a:accent1>
      <a:accent2>
        <a:srgbClr val="2878FF"/>
      </a:accent2>
      <a:accent3>
        <a:srgbClr val="FF9BBE"/>
      </a:accent3>
      <a:accent4>
        <a:srgbClr val="69F0BE"/>
      </a:accent4>
      <a:accent5>
        <a:srgbClr val="818181"/>
      </a:accent5>
      <a:accent6>
        <a:srgbClr val="FD6D6F"/>
      </a:accent6>
      <a:hlink>
        <a:srgbClr val="001965"/>
      </a:hlink>
      <a:folHlink>
        <a:srgbClr val="287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2019_Finansforbundet FF" id="{AF137C8B-7C99-4B45-9408-EF2D8E6250B1}" vid="{69E27624-CD8C-43C7-8BDE-B35E8BE404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rugerdefineret 2">
    <a:dk1>
      <a:sysClr val="windowText" lastClr="000000"/>
    </a:dk1>
    <a:lt1>
      <a:sysClr val="window" lastClr="FFFFFF"/>
    </a:lt1>
    <a:dk2>
      <a:srgbClr val="44546A"/>
    </a:dk2>
    <a:lt2>
      <a:srgbClr val="E7E6E6"/>
    </a:lt2>
    <a:accent1>
      <a:srgbClr val="001965"/>
    </a:accent1>
    <a:accent2>
      <a:srgbClr val="2878FF"/>
    </a:accent2>
    <a:accent3>
      <a:srgbClr val="FF9BBE"/>
    </a:accent3>
    <a:accent4>
      <a:srgbClr val="69F0BE"/>
    </a:accent4>
    <a:accent5>
      <a:srgbClr val="818181"/>
    </a:accent5>
    <a:accent6>
      <a:srgbClr val="FD6D6F"/>
    </a:accent6>
    <a:hlink>
      <a:srgbClr val="001965"/>
    </a:hlink>
    <a:folHlink>
      <a:srgbClr val="2878FF"/>
    </a:folHlink>
  </a:clrScheme>
</a:themeOverride>
</file>

<file path=ppt/theme/themeOverride2.xml><?xml version="1.0" encoding="utf-8"?>
<a:themeOverride xmlns:a="http://schemas.openxmlformats.org/drawingml/2006/main">
  <a:clrScheme name="Brugerdefineret 2">
    <a:dk1>
      <a:sysClr val="windowText" lastClr="000000"/>
    </a:dk1>
    <a:lt1>
      <a:sysClr val="window" lastClr="FFFFFF"/>
    </a:lt1>
    <a:dk2>
      <a:srgbClr val="44546A"/>
    </a:dk2>
    <a:lt2>
      <a:srgbClr val="E7E6E6"/>
    </a:lt2>
    <a:accent1>
      <a:srgbClr val="001965"/>
    </a:accent1>
    <a:accent2>
      <a:srgbClr val="2878FF"/>
    </a:accent2>
    <a:accent3>
      <a:srgbClr val="FF9BBE"/>
    </a:accent3>
    <a:accent4>
      <a:srgbClr val="69F0BE"/>
    </a:accent4>
    <a:accent5>
      <a:srgbClr val="818181"/>
    </a:accent5>
    <a:accent6>
      <a:srgbClr val="FD6D6F"/>
    </a:accent6>
    <a:hlink>
      <a:srgbClr val="001965"/>
    </a:hlink>
    <a:folHlink>
      <a:srgbClr val="2878FF"/>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F57AE71-96CE-4AB0-95ED-AC36A6AC0EF8}">
  <we:reference id="b0430364-2ab6-47cd-907e-f8b72239b204" version="3.18.149.0" store="EXCatalog" storeType="EXCatalog"/>
  <we:alternateReferences>
    <we:reference id="WA200000729" version="3.18.149.0" store="da-DK"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Lib" ma:contentTypeID="0x01010E0086B92F4CF9B4574599414CF947A036DA0090B8E4D3BA8DE24C95956F40DA7E8461" ma:contentTypeVersion="5" ma:contentTypeDescription="EXDocument" ma:contentTypeScope="" ma:versionID="19b8e09bf1e65f396b39259064887216">
  <xsd:schema xmlns:xsd="http://www.w3.org/2001/XMLSchema" xmlns:xs="http://www.w3.org/2001/XMLSchema" xmlns:p="http://schemas.microsoft.com/office/2006/metadata/properties" xmlns:ns2="http://schemas.microsoft.com/sharepoint/v3/fields" targetNamespace="http://schemas.microsoft.com/office/2006/metadata/properties" ma:root="true" ma:fieldsID="c761e7c8230d9e20202daf017d426665" ns2:_="">
    <xsd:import namespace="http://schemas.microsoft.com/sharepoint/v3/fields"/>
    <xsd:element name="properties">
      <xsd:complexType>
        <xsd:sequence>
          <xsd:element name="documentManagement">
            <xsd:complexType>
              <xsd:all>
                <xsd:element ref="ns2:EXDocumentID" minOccurs="0"/>
                <xsd:element ref="ns2:EXCoreDocType" minOccurs="0"/>
                <xsd:element ref="ns2:EXHash" minOccurs="0"/>
                <xsd:element ref="ns2:EXTimestam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3B3511-1F05-45FB-AA7D-BE8ECE95C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3134D0-780E-4563-A3EB-295DAB192354}">
  <ds:schemaRefs>
    <ds:schemaRef ds:uri="http://schemas.microsoft.com/sharepoint/v3/contenttype/forms"/>
  </ds:schemaRefs>
</ds:datastoreItem>
</file>

<file path=customXml/itemProps3.xml><?xml version="1.0" encoding="utf-8"?>
<ds:datastoreItem xmlns:ds="http://schemas.openxmlformats.org/officeDocument/2006/customXml" ds:itemID="{9BA8EA25-88D5-4481-8E3E-F7953A2444BE}">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terms/"/>
    <ds:schemaRef ds:uri="http://schemas.microsoft.com/sharepoint/v3/field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558</TotalTime>
  <Words>600</Words>
  <Application>Microsoft Office PowerPoint</Application>
  <PresentationFormat>Widescreen</PresentationFormat>
  <Paragraphs>105</Paragraphs>
  <Slides>8</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8</vt:i4>
      </vt:variant>
    </vt:vector>
  </HeadingPairs>
  <TitlesOfParts>
    <vt:vector size="11" baseType="lpstr">
      <vt:lpstr>Arial</vt:lpstr>
      <vt:lpstr>Courier New</vt:lpstr>
      <vt:lpstr>Office-tema</vt:lpstr>
      <vt:lpstr>MEMBER CARE INSPIRATION </vt:lpstr>
      <vt:lpstr>FORBRUGSFORENING (CONSUMER ASSOCIATION)</vt:lpstr>
      <vt:lpstr>EVENTS AND COURSES</vt:lpstr>
      <vt:lpstr>INSURANCE OFFERED VIA TRYG </vt:lpstr>
      <vt:lpstr>HOLIDAY HOMES</vt:lpstr>
      <vt:lpstr>FINANSKOMPETENCEPULJEN (FINANCE COMPETENCE FUND)</vt:lpstr>
      <vt:lpstr>MEMBER CARE </vt:lpstr>
      <vt:lpstr>WHAT YOUR COLLECTIVE AGREEMENT IS WORTH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SDC  1. marts 2021</dc:title>
  <dc:creator>Susanne Grantzau</dc:creator>
  <cp:lastModifiedBy>Charlotte Faber</cp:lastModifiedBy>
  <cp:revision>20</cp:revision>
  <cp:lastPrinted>2022-03-11T10:35:51Z</cp:lastPrinted>
  <dcterms:created xsi:type="dcterms:W3CDTF">2022-03-01T08:21:01Z</dcterms:created>
  <dcterms:modified xsi:type="dcterms:W3CDTF">2023-05-10T09:10:51Z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_sAMAccountName">
    <vt:lpwstr>SG0142</vt:lpwstr>
  </property>
  <property fmtid="{D5CDD505-2E9C-101B-9397-08002B2CF9AE}" pid="3" name="DL_AuthorInitials">
    <vt:lpwstr>SG0142</vt:lpwstr>
  </property>
  <property fmtid="{D5CDD505-2E9C-101B-9397-08002B2CF9AE}" pid="4" name="fInit">
    <vt:lpwstr>SG0142</vt:lpwstr>
  </property>
  <property fmtid="{D5CDD505-2E9C-101B-9397-08002B2CF9AE}" pid="5" name="fNavn">
    <vt:lpwstr>Susanne Grantzau</vt:lpwstr>
  </property>
  <property fmtid="{D5CDD505-2E9C-101B-9397-08002B2CF9AE}" pid="6" name="fTlf">
    <vt:lpwstr>32 66 14 36</vt:lpwstr>
  </property>
  <property fmtid="{D5CDD505-2E9C-101B-9397-08002B2CF9AE}" pid="7" name="fEpost">
    <vt:lpwstr>sg@finansforbundet.dk</vt:lpwstr>
  </property>
  <property fmtid="{D5CDD505-2E9C-101B-9397-08002B2CF9AE}" pid="8" name="fLogo">
    <vt:lpwstr>http://www.exformatics.com/images/logo_new.jpg</vt:lpwstr>
  </property>
  <property fmtid="{D5CDD505-2E9C-101B-9397-08002B2CF9AE}" pid="9" name="EntityNameForeign">
    <vt:lpwstr>DL_Activities</vt:lpwstr>
  </property>
  <property fmtid="{D5CDD505-2E9C-101B-9397-08002B2CF9AE}" pid="10" name="EntityId">
    <vt:lpwstr>44563</vt:lpwstr>
  </property>
  <property fmtid="{D5CDD505-2E9C-101B-9397-08002B2CF9AE}" pid="11" name="DL_Id">
    <vt:lpwstr>44563</vt:lpwstr>
  </property>
  <property fmtid="{D5CDD505-2E9C-101B-9397-08002B2CF9AE}" pid="12" name="DL_CaseNo">
    <vt:lpwstr>202002235</vt:lpwstr>
  </property>
  <property fmtid="{D5CDD505-2E9C-101B-9397-08002B2CF9AE}" pid="13" name="sNr">
    <vt:lpwstr>202002235</vt:lpwstr>
  </property>
  <property fmtid="{D5CDD505-2E9C-101B-9397-08002B2CF9AE}" pid="14" name="sTitel">
    <vt:lpwstr>IT-Michael</vt:lpwstr>
  </property>
  <property fmtid="{D5CDD505-2E9C-101B-9397-08002B2CF9AE}" pid="15" name="sInit">
    <vt:lpwstr>mj</vt:lpwstr>
  </property>
  <property fmtid="{D5CDD505-2E9C-101B-9397-08002B2CF9AE}" pid="16" name="sProjekt">
    <vt:lpwstr/>
  </property>
  <property fmtid="{D5CDD505-2E9C-101B-9397-08002B2CF9AE}" pid="17" name="CaseNo">
    <vt:lpwstr>202002235</vt:lpwstr>
  </property>
  <property fmtid="{D5CDD505-2E9C-101B-9397-08002B2CF9AE}" pid="18" name="sAnsvarligNavn">
    <vt:lpwstr>Michael Juel Mortensen</vt:lpwstr>
  </property>
  <property fmtid="{D5CDD505-2E9C-101B-9397-08002B2CF9AE}" pid="19" name="sAnsvarligEmail">
    <vt:lpwstr>mj@finansforbundet.dk</vt:lpwstr>
  </property>
  <property fmtid="{D5CDD505-2E9C-101B-9397-08002B2CF9AE}" pid="20" name="sAnsvarligTelefon">
    <vt:lpwstr>+4532661366</vt:lpwstr>
  </property>
  <property fmtid="{D5CDD505-2E9C-101B-9397-08002B2CF9AE}" pid="21" name="sGruppe">
    <vt:lpwstr>Adm-IT</vt:lpwstr>
  </property>
  <property fmtid="{D5CDD505-2E9C-101B-9397-08002B2CF9AE}" pid="22" name="sUndergruppe">
    <vt:lpwstr>Administration</vt:lpwstr>
  </property>
  <property fmtid="{D5CDD505-2E9C-101B-9397-08002B2CF9AE}" pid="23" name="EXDocumentID">
    <vt:lpwstr>000399989</vt:lpwstr>
  </property>
  <property fmtid="{D5CDD505-2E9C-101B-9397-08002B2CF9AE}" pid="24" name="ContentTypeId">
    <vt:lpwstr>0x01010E0086B92F4CF9B4574599414CF947A036DA0090B8E4D3BA8DE24C95956F40DA7E8461</vt:lpwstr>
  </property>
  <property fmtid="{D5CDD505-2E9C-101B-9397-08002B2CF9AE}" pid="25" name="fKontor">
    <vt:lpwstr>3.38.31</vt:lpwstr>
  </property>
  <property fmtid="{D5CDD505-2E9C-101B-9397-08002B2CF9AE}" pid="26" name="DocumentName">
    <vt:lpwstr>http://findus/sites/2015/Sag/1554Docs/201503521/2022/SDC/Møde 1. marts 2022.pptx</vt:lpwstr>
  </property>
  <property fmtid="{D5CDD505-2E9C-101B-9397-08002B2CF9AE}" pid="27" name="fAfdeling">
    <vt:lpwstr>Havnegade</vt:lpwstr>
  </property>
</Properties>
</file>