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50" r:id="rId3"/>
    <p:sldId id="643" r:id="rId4"/>
    <p:sldId id="649" r:id="rId5"/>
    <p:sldId id="651" r:id="rId6"/>
    <p:sldId id="652" r:id="rId7"/>
    <p:sldId id="653" r:id="rId8"/>
    <p:sldId id="654" r:id="rId9"/>
    <p:sldId id="644" r:id="rId10"/>
    <p:sldId id="642" r:id="rId11"/>
    <p:sldId id="656" r:id="rId12"/>
    <p:sldId id="398" r:id="rId13"/>
    <p:sldId id="399" r:id="rId14"/>
    <p:sldId id="387" r:id="rId15"/>
    <p:sldId id="646" r:id="rId1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0"/>
    <p:restoredTop sz="94674"/>
  </p:normalViewPr>
  <p:slideViewPr>
    <p:cSldViewPr snapToGrid="0">
      <p:cViewPr varScale="1">
        <p:scale>
          <a:sx n="180" d="100"/>
          <a:sy n="180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000000"/>
                </a:solidFill>
                <a:latin typeface="Arial"/>
              </a:defRPr>
            </a:pPr>
            <a: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Indflydelse</a:t>
            </a:r>
            <a:b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Gns.score på 4 spørgsmål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00196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</c:numLit>
          </c:val>
          <c:extLst>
            <c:ext xmlns:c16="http://schemas.microsoft.com/office/drawing/2014/chart" uri="{C3380CC4-5D6E-409C-BE32-E72D297353CC}">
              <c16:uniqueId val="{00000000-F4C9-46DF-A553-C75C3F4ACF48}"/>
            </c:ext>
          </c:extLst>
        </c:ser>
        <c:ser>
          <c:idx val="1"/>
          <c:order val="1"/>
          <c:tx>
            <c:v>Series2</c:v>
          </c:tx>
          <c:spPr>
            <a:solidFill>
              <a:srgbClr val="2878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</c:numLit>
          </c:val>
          <c:extLst>
            <c:ext xmlns:c16="http://schemas.microsoft.com/office/drawing/2014/chart" uri="{C3380CC4-5D6E-409C-BE32-E72D297353CC}">
              <c16:uniqueId val="{00000001-F4C9-46DF-A553-C75C3F4ACF48}"/>
            </c:ext>
          </c:extLst>
        </c:ser>
        <c:ser>
          <c:idx val="2"/>
          <c:order val="2"/>
          <c:tx>
            <c:v>Series3</c:v>
          </c:tx>
          <c:spPr>
            <a:solidFill>
              <a:srgbClr val="FF9BB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</c:numLit>
          </c:val>
          <c:extLst>
            <c:ext xmlns:c16="http://schemas.microsoft.com/office/drawing/2014/chart" uri="{C3380CC4-5D6E-409C-BE32-E72D297353CC}">
              <c16:uniqueId val="{00000002-F4C9-46DF-A553-C75C3F4ACF48}"/>
            </c:ext>
          </c:extLst>
        </c:ser>
        <c:ser>
          <c:idx val="3"/>
          <c:order val="3"/>
          <c:tx>
            <c:v>Series4</c:v>
          </c:tx>
          <c:spPr>
            <a:solidFill>
              <a:srgbClr val="69F0B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</c:numLit>
          </c:val>
          <c:extLst>
            <c:ext xmlns:c16="http://schemas.microsoft.com/office/drawing/2014/chart" uri="{C3380CC4-5D6E-409C-BE32-E72D297353CC}">
              <c16:uniqueId val="{00000003-F4C9-46DF-A553-C75C3F4ACF48}"/>
            </c:ext>
          </c:extLst>
        </c:ser>
        <c:ser>
          <c:idx val="4"/>
          <c:order val="4"/>
          <c:tx>
            <c:v>Series5</c:v>
          </c:tx>
          <c:spPr>
            <a:solidFill>
              <a:srgbClr val="818181"/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 w="9528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4C9-46DF-A553-C75C3F4ACF4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9528">
                <a:solidFill>
                  <a:srgbClr val="FFFF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4C9-46DF-A553-C75C3F4AC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46.610349999999997</c:v>
              </c:pt>
              <c:pt idx="1">
                <c:v>47.006600000000006</c:v>
              </c:pt>
              <c:pt idx="2">
                <c:v>50.347125000000005</c:v>
              </c:pt>
              <c:pt idx="3">
                <c:v>55.248149999999995</c:v>
              </c:pt>
              <c:pt idx="4">
                <c:v>57.789124999999999</c:v>
              </c:pt>
              <c:pt idx="5">
                <c:v>58.377874999999996</c:v>
              </c:pt>
              <c:pt idx="6">
                <c:v>58.458875000000006</c:v>
              </c:pt>
              <c:pt idx="7">
                <c:v>58.778075000000001</c:v>
              </c:pt>
              <c:pt idx="8">
                <c:v>59.178750000000008</c:v>
              </c:pt>
              <c:pt idx="9">
                <c:v>59.690024999999999</c:v>
              </c:pt>
              <c:pt idx="10">
                <c:v>60.203725000000006</c:v>
              </c:pt>
              <c:pt idx="11">
                <c:v>60.239774999999995</c:v>
              </c:pt>
              <c:pt idx="12">
                <c:v>60.636024999999997</c:v>
              </c:pt>
              <c:pt idx="13">
                <c:v>61.123249999999999</c:v>
              </c:pt>
              <c:pt idx="14">
                <c:v>61.349000000000004</c:v>
              </c:pt>
              <c:pt idx="15">
                <c:v>61.924999999999997</c:v>
              </c:pt>
              <c:pt idx="16">
                <c:v>62.583275</c:v>
              </c:pt>
              <c:pt idx="17">
                <c:v>62.745975000000001</c:v>
              </c:pt>
              <c:pt idx="18">
                <c:v>63.762449999999994</c:v>
              </c:pt>
              <c:pt idx="19">
                <c:v>64.065325000000001</c:v>
              </c:pt>
              <c:pt idx="20">
                <c:v>64.234700000000004</c:v>
              </c:pt>
              <c:pt idx="21">
                <c:v>65.281499999999994</c:v>
              </c:pt>
              <c:pt idx="22">
                <c:v>65.866799999999998</c:v>
              </c:pt>
              <c:pt idx="23">
                <c:v>66.374124999999992</c:v>
              </c:pt>
              <c:pt idx="24">
                <c:v>67.158749999999998</c:v>
              </c:pt>
              <c:pt idx="25">
                <c:v>67.704174999999992</c:v>
              </c:pt>
              <c:pt idx="26">
                <c:v>68.014199999999988</c:v>
              </c:pt>
              <c:pt idx="27">
                <c:v>69.099800000000002</c:v>
              </c:pt>
              <c:pt idx="28">
                <c:v>69.27955</c:v>
              </c:pt>
              <c:pt idx="29">
                <c:v>69.290925000000001</c:v>
              </c:pt>
              <c:pt idx="30">
                <c:v>69.838250000000002</c:v>
              </c:pt>
              <c:pt idx="31">
                <c:v>71.341774999999998</c:v>
              </c:pt>
              <c:pt idx="32">
                <c:v>71.587800000000001</c:v>
              </c:pt>
              <c:pt idx="33">
                <c:v>71.656374999999997</c:v>
              </c:pt>
              <c:pt idx="34">
                <c:v>71.739225000000005</c:v>
              </c:pt>
              <c:pt idx="35">
                <c:v>73.612224999999995</c:v>
              </c:pt>
              <c:pt idx="36">
                <c:v>74.613775000000004</c:v>
              </c:pt>
              <c:pt idx="37">
                <c:v>74.950725000000006</c:v>
              </c:pt>
              <c:pt idx="38">
                <c:v>75.450450000000004</c:v>
              </c:pt>
            </c:numLit>
          </c:val>
          <c:extLst>
            <c:ext xmlns:c16="http://schemas.microsoft.com/office/drawing/2014/chart" uri="{C3380CC4-5D6E-409C-BE32-E72D297353CC}">
              <c16:uniqueId val="{00000004-F4C9-46DF-A553-C75C3F4AC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1727711"/>
        <c:axId val="1331727231"/>
      </c:barChart>
      <c:valAx>
        <c:axId val="133172723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#,#0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27711"/>
        <c:crosses val="autoZero"/>
        <c:crossBetween val="between"/>
      </c:valAx>
      <c:catAx>
        <c:axId val="133172771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2723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2701" cap="flat">
      <a:solidFill>
        <a:srgbClr val="000000"/>
      </a:solidFill>
      <a:prstDash val="solid"/>
      <a:miter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rial"/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000000"/>
                </a:solidFill>
                <a:latin typeface="Arial"/>
              </a:defRPr>
            </a:pPr>
            <a: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Stress fordelt på brancher</a:t>
            </a:r>
          </a:p>
        </c:rich>
      </c:tx>
      <c:layout>
        <c:manualLayout>
          <c:xMode val="edge"/>
          <c:yMode val="edge"/>
          <c:x val="0.3498538932633421"/>
          <c:y val="1.79910716363707E-2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001965"/>
            </a:solidFill>
            <a:ln>
              <a:noFill/>
            </a:ln>
          </c:spPr>
          <c:invertIfNegative val="0"/>
          <c:dPt>
            <c:idx val="30"/>
            <c:invertIfNegative val="0"/>
            <c:bubble3D val="0"/>
            <c:spPr>
              <a:solidFill>
                <a:srgbClr val="FF0000"/>
              </a:solidFill>
              <a:ln w="9528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5F3-4B87-9C3E-DFDE87EE2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9"/>
              <c:pt idx="0">
                <c:v>Landbrug, skovbrug og
fiskeri</c:v>
              </c:pt>
              <c:pt idx="1">
                <c:v>Kemi og medicin</c:v>
              </c:pt>
              <c:pt idx="2">
                <c:v>Færdiggørelse af byggeri</c:v>
              </c:pt>
              <c:pt idx="3">
                <c:v>Energi og råstoffer</c:v>
              </c:pt>
              <c:pt idx="4">
                <c:v>Tekstil og papir</c:v>
              </c:pt>
              <c:pt idx="5">
                <c:v>Anlægsarbejde</c:v>
              </c:pt>
              <c:pt idx="6">
                <c:v>Vand, kloak og affald</c:v>
              </c:pt>
              <c:pt idx="7">
                <c:v>Installation og reparation af
maskiner og udstyr</c:v>
              </c:pt>
              <c:pt idx="8">
                <c:v>Metal og maskiner</c:v>
              </c:pt>
              <c:pt idx="9">
                <c:v>Slagterier</c:v>
              </c:pt>
              <c:pt idx="10">
                <c:v>Træ og møbler</c:v>
              </c:pt>
              <c:pt idx="11">
                <c:v>Transportmidler</c:v>
              </c:pt>
              <c:pt idx="12">
                <c:v>Plast, glas og beton</c:v>
              </c:pt>
              <c:pt idx="13">
                <c:v>Nærings- og
nydelsesmidler</c:v>
              </c:pt>
              <c:pt idx="14">
                <c:v>Engros</c:v>
              </c:pt>
              <c:pt idx="15">
                <c:v>Transport af passagerer</c:v>
              </c:pt>
              <c:pt idx="16">
                <c:v>Opførelse og nedrivning af
byggeri</c:v>
              </c:pt>
              <c:pt idx="17">
                <c:v>Universiteter og forskning</c:v>
              </c:pt>
              <c:pt idx="18">
                <c:v>Film, presse og bøger</c:v>
              </c:pt>
              <c:pt idx="19">
                <c:v>Offentlig administration
og arbejdsformidling</c:v>
              </c:pt>
              <c:pt idx="20">
                <c:v>Læger, tandlæger og
dyrlæger</c:v>
              </c:pt>
              <c:pt idx="21">
                <c:v>Gennemsnit</c:v>
              </c:pt>
              <c:pt idx="22">
                <c:v>Butikker</c:v>
              </c:pt>
              <c:pt idx="23">
                <c:v>Elektronik</c:v>
              </c:pt>
              <c:pt idx="24">
                <c:v>Religiøse institutioner og
begravelsesvæsen</c:v>
              </c:pt>
              <c:pt idx="25">
                <c:v>Politi, beredskab og
fængsler</c:v>
              </c:pt>
              <c:pt idx="26">
                <c:v>Øvrig privat kontor og
foreninger</c:v>
              </c:pt>
              <c:pt idx="27">
                <c:v>Transport af gods</c:v>
              </c:pt>
              <c:pt idx="28">
                <c:v>IT og telekommunikation</c:v>
              </c:pt>
              <c:pt idx="29">
                <c:v>Kultur og sport</c:v>
              </c:pt>
              <c:pt idx="30">
                <c:v>Finans</c:v>
              </c:pt>
              <c:pt idx="31">
                <c:v>Hospitaler</c:v>
              </c:pt>
              <c:pt idx="32">
                <c:v>Rengøring</c:v>
              </c:pt>
              <c:pt idx="33">
                <c:v>Daginstitutioner</c:v>
              </c:pt>
              <c:pt idx="34">
                <c:v>Undervisning</c:v>
              </c:pt>
              <c:pt idx="35">
                <c:v>Hotel og camping</c:v>
              </c:pt>
              <c:pt idx="36">
                <c:v>Døgninstitutioner og
hjemmepleje</c:v>
              </c:pt>
              <c:pt idx="37">
                <c:v>Restauranter og barer</c:v>
              </c:pt>
              <c:pt idx="38">
                <c:v>Frisører og anden
personlig pleje</c:v>
              </c:pt>
            </c:strLit>
          </c:cat>
          <c:val>
            <c:numLit>
              <c:formatCode>General</c:formatCode>
              <c:ptCount val="39"/>
              <c:pt idx="0">
                <c:v>10.2227</c:v>
              </c:pt>
              <c:pt idx="1">
                <c:v>10.361599999999999</c:v>
              </c:pt>
              <c:pt idx="2">
                <c:v>11.1487</c:v>
              </c:pt>
              <c:pt idx="3">
                <c:v>12.2829</c:v>
              </c:pt>
              <c:pt idx="4">
                <c:v>13.213800000000001</c:v>
              </c:pt>
              <c:pt idx="5">
                <c:v>13.313700000000001</c:v>
              </c:pt>
              <c:pt idx="6">
                <c:v>13.3705</c:v>
              </c:pt>
              <c:pt idx="7">
                <c:v>13.4129</c:v>
              </c:pt>
              <c:pt idx="8">
                <c:v>13.472300000000001</c:v>
              </c:pt>
              <c:pt idx="9">
                <c:v>13.515000000000001</c:v>
              </c:pt>
              <c:pt idx="10">
                <c:v>13.690799999999999</c:v>
              </c:pt>
              <c:pt idx="11">
                <c:v>14.0349</c:v>
              </c:pt>
              <c:pt idx="12">
                <c:v>14.541399999999999</c:v>
              </c:pt>
              <c:pt idx="13">
                <c:v>15.351000000000001</c:v>
              </c:pt>
              <c:pt idx="14">
                <c:v>15.465199999999999</c:v>
              </c:pt>
              <c:pt idx="15">
                <c:v>16.220600000000001</c:v>
              </c:pt>
              <c:pt idx="16">
                <c:v>16.272400000000001</c:v>
              </c:pt>
              <c:pt idx="17">
                <c:v>16.5121</c:v>
              </c:pt>
              <c:pt idx="18">
                <c:v>16.606400000000001</c:v>
              </c:pt>
              <c:pt idx="19">
                <c:v>17.414200000000001</c:v>
              </c:pt>
              <c:pt idx="20">
                <c:v>17.621400000000001</c:v>
              </c:pt>
              <c:pt idx="21">
                <c:v>17.651599999999998</c:v>
              </c:pt>
              <c:pt idx="22">
                <c:v>17.855799999999999</c:v>
              </c:pt>
              <c:pt idx="23">
                <c:v>17.877300000000002</c:v>
              </c:pt>
              <c:pt idx="24">
                <c:v>18.073599999999999</c:v>
              </c:pt>
              <c:pt idx="25">
                <c:v>18.156400000000001</c:v>
              </c:pt>
              <c:pt idx="26">
                <c:v>18.410399999999999</c:v>
              </c:pt>
              <c:pt idx="27">
                <c:v>18.530100000000001</c:v>
              </c:pt>
              <c:pt idx="28">
                <c:v>18.55</c:v>
              </c:pt>
              <c:pt idx="29">
                <c:v>18.574300000000001</c:v>
              </c:pt>
              <c:pt idx="30">
                <c:v>19.100000000000001</c:v>
              </c:pt>
              <c:pt idx="31">
                <c:v>19.6922</c:v>
              </c:pt>
              <c:pt idx="32">
                <c:v>20.415600000000001</c:v>
              </c:pt>
              <c:pt idx="33">
                <c:v>20.5945</c:v>
              </c:pt>
              <c:pt idx="34">
                <c:v>20.927099999999999</c:v>
              </c:pt>
              <c:pt idx="35">
                <c:v>21.059699999999999</c:v>
              </c:pt>
              <c:pt idx="36">
                <c:v>22.121500000000001</c:v>
              </c:pt>
              <c:pt idx="37">
                <c:v>22.572199999999999</c:v>
              </c:pt>
              <c:pt idx="38">
                <c:v>22.944299999999998</c:v>
              </c:pt>
            </c:numLit>
          </c:val>
          <c:extLst>
            <c:ext xmlns:c16="http://schemas.microsoft.com/office/drawing/2014/chart" uri="{C3380CC4-5D6E-409C-BE32-E72D297353CC}">
              <c16:uniqueId val="{00000000-35F3-4B87-9C3E-DFDE87EE2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1735871"/>
        <c:axId val="1331742591"/>
      </c:barChart>
      <c:valAx>
        <c:axId val="133174259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#,#0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35871"/>
        <c:crosses val="autoZero"/>
        <c:crossBetween val="between"/>
      </c:valAx>
      <c:catAx>
        <c:axId val="133173587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4259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2701" cap="flat">
      <a:noFill/>
      <a:prstDash val="solid"/>
      <a:miter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rial"/>
        </a:defRPr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2FEA4502-B3B5-502A-F705-F3A0B70DF0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1965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990E18-761F-19E8-6B14-E771BCE3963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83D90D-CD40-4C63-8CE6-C7D0CFE3E46D}" type="datetime1">
              <a: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24.02.2025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ED8134D-1B15-F812-471F-119B95731FD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7D006B-19BD-A42D-2E14-FBEAB2BF8F7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8811F-D3EA-4369-BF86-4AF5A5646ED6}" type="slidenum">
              <a:t>‹#›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5875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7BBBE100-D402-6900-3DE7-F6607C01E6A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7BF72B-959B-7EC9-9C47-BA525A1A95A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66EBCC35-CA9C-488A-9880-AC8A1C7F8AF7}" type="datetime1">
              <a:rPr lang="da-DK"/>
              <a:pPr lvl="0"/>
              <a:t>24.02.2025</a:t>
            </a:fld>
            <a:endParaRPr lang="da-DK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B8C4B37D-1954-9FCC-2921-89669B467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9" y="1241426"/>
            <a:ext cx="5953128" cy="33496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E7F09512-4883-F3DB-5157-825EACAA332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64" y="4777191"/>
            <a:ext cx="5438137" cy="3908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971983B-E758-0664-5C66-CF2B4951FE3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5502EE-BCFE-0635-A485-005CFB64CB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4F132B75-6C3A-4A3F-BBE9-C970B6785C5D}" type="slidenum"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02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132B75-6C3A-4A3F-BBE9-C970B6785C5D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37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890B521-A47E-30F4-7C6C-C4EAC7949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0252E25-335F-3B12-1405-61F5BD7E3C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FA92A-8CCE-F24F-9DCB-35B865671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BC0E997-EEE9-E4E7-73A7-6B804F18A0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6A2D7725-274E-D7E3-2E63-CD8DDD13B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09E079A3-AD6B-4D7A-CBDE-8C4DA05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E4692C43-CAE3-F7A1-0A6A-C3021B086941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6519407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+ el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CBAD8-2BA2-DDA8-CDF1-A2DA118555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BF0C305D-7874-EFB0-D651-0F6015363F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9118C22-D9B8-4AB8-057C-004D3D73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5">
            <a:extLst>
              <a:ext uri="{FF2B5EF4-FFF2-40B4-BE49-F238E27FC236}">
                <a16:creationId xmlns:a16="http://schemas.microsoft.com/office/drawing/2014/main" id="{93E3CFC5-500F-BAFD-9EC7-FFFC5F6BFABE}"/>
              </a:ext>
            </a:extLst>
          </p:cNvPr>
          <p:cNvSpPr txBox="1"/>
          <p:nvPr/>
        </p:nvSpPr>
        <p:spPr>
          <a:xfrm>
            <a:off x="-1397477" y="0"/>
            <a:ext cx="1274390" cy="220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valgfrit element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vises et større element – vælges layoutet ”Element u/tekst”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F0FF4F0F-4C93-F60B-10AA-B7C2BCAE3AD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72212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lement u/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42201-6849-62C8-68F0-1123AD866D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124F8993-83D9-404B-C7AB-364B1E14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0826B6D7-068A-1550-E494-A40ECF52DF58}"/>
              </a:ext>
            </a:extLst>
          </p:cNvPr>
          <p:cNvSpPr txBox="1"/>
          <p:nvPr/>
        </p:nvSpPr>
        <p:spPr>
          <a:xfrm>
            <a:off x="-1397477" y="0"/>
            <a:ext cx="139747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diagram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skrives tekst til elementet – vælges layoutet ”Tekst + element”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B2BB4B6A-DBF2-D371-0DD7-81A6CB9591A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494" y="1979996"/>
            <a:ext cx="10029596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510747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EC327-43E3-7942-7AB7-0647029BA5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FDDC01B-8C3F-AD9C-EF56-06BC9675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411B37-14EF-2D13-AA0B-975F3CC2B64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504" y="1979996"/>
            <a:ext cx="7387199" cy="4229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59BDFCB-DA28-B5DB-4997-2F9873BA6141}"/>
              </a:ext>
            </a:extLst>
          </p:cNvPr>
          <p:cNvSpPr txBox="1"/>
          <p:nvPr/>
        </p:nvSpPr>
        <p:spPr>
          <a:xfrm>
            <a:off x="-1397477" y="0"/>
            <a:ext cx="127439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videofelt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391738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d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6CC636E1-88D9-9C48-3C6C-DCBD0C30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dsholder til medieklip 3">
            <a:extLst>
              <a:ext uri="{FF2B5EF4-FFF2-40B4-BE49-F238E27FC236}">
                <a16:creationId xmlns:a16="http://schemas.microsoft.com/office/drawing/2014/main" id="{F258272A-3E8A-CB29-5797-2DCF7DB9AEE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0"/>
            <a:ext cx="12189601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medie</a:t>
            </a:r>
          </a:p>
        </p:txBody>
      </p:sp>
      <p:sp>
        <p:nvSpPr>
          <p:cNvPr id="4" name="Tekstfelt 5">
            <a:extLst>
              <a:ext uri="{FF2B5EF4-FFF2-40B4-BE49-F238E27FC236}">
                <a16:creationId xmlns:a16="http://schemas.microsoft.com/office/drawing/2014/main" id="{4ADE8359-9937-C8D1-1E70-3BDA2BFF3959}"/>
              </a:ext>
            </a:extLst>
          </p:cNvPr>
          <p:cNvSpPr txBox="1"/>
          <p:nvPr/>
        </p:nvSpPr>
        <p:spPr>
          <a:xfrm>
            <a:off x="-1397477" y="0"/>
            <a:ext cx="12743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Videoen fylder hele slidet.</a:t>
            </a:r>
          </a:p>
        </p:txBody>
      </p:sp>
    </p:spTree>
    <p:extLst>
      <p:ext uri="{BB962C8B-B14F-4D97-AF65-F5344CB8AC3E}">
        <p14:creationId xmlns:p14="http://schemas.microsoft.com/office/powerpoint/2010/main" val="187867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ide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5AABC-2BF5-9473-B8BC-8DFFEF0B1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7D8C01A-06CB-3CCA-5639-045B7134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90016625-81C0-F1EA-281B-DF8346664712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54611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Vid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3B2FB-2D94-9132-435D-029E18719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D5EC5E1-1A78-94A2-5101-AF4850BC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B4472FD-9AF5-2B12-C4AD-CC8ED85BB106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7933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FO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E8C9D-54BF-4E6A-CACA-DD78C9204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>
            <a:extLst>
              <a:ext uri="{FF2B5EF4-FFF2-40B4-BE49-F238E27FC236}">
                <a16:creationId xmlns:a16="http://schemas.microsoft.com/office/drawing/2014/main" id="{BF7F8DFD-366E-FD76-A99D-25E20809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F8BF6B6-EA90-E5F6-1EB7-F0EF6979DBF9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039389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C38C7-CA96-9EA1-42B1-A2D5E16D64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Pladsholder til billede 16">
            <a:extLst>
              <a:ext uri="{FF2B5EF4-FFF2-40B4-BE49-F238E27FC236}">
                <a16:creationId xmlns:a16="http://schemas.microsoft.com/office/drawing/2014/main" id="{B8062B4C-CC41-9DEC-207F-08B69658FBE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896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4" name="Pladsholder til billede 12">
            <a:extLst>
              <a:ext uri="{FF2B5EF4-FFF2-40B4-BE49-F238E27FC236}">
                <a16:creationId xmlns:a16="http://schemas.microsoft.com/office/drawing/2014/main" id="{A0F77D68-7251-4434-0A95-180A5731C04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Tekstfelt 6">
            <a:extLst>
              <a:ext uri="{FF2B5EF4-FFF2-40B4-BE49-F238E27FC236}">
                <a16:creationId xmlns:a16="http://schemas.microsoft.com/office/drawing/2014/main" id="{306EB21E-8BBA-F1BC-F388-E2829FE42C21}"/>
              </a:ext>
            </a:extLst>
          </p:cNvPr>
          <p:cNvSpPr txBox="1"/>
          <p:nvPr/>
        </p:nvSpPr>
        <p:spPr>
          <a:xfrm>
            <a:off x="-1468316" y="0"/>
            <a:ext cx="1283680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Indsæt fuldside billede ved klik på billede ikon midt på siden.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Dernæst højreklik og vælg ”flyt bagest”.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 og overskrift har fast placering og skriftstørrelse. Vælg derfor et foto, som egner sig til at have en overskrift i midten.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64890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D5AC2-55BD-99D9-A748-20586283F1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C34F37-536C-B13C-FAD0-7A6939D3CE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273F24EA-5C48-F878-19B2-1868D3C8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A4389FBE-E89E-5DEB-C36C-B30356D8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EBC47E3A-6005-BF2B-4CD4-134E28E6FE15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034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4B3C8-75F1-81CB-FE3B-2D7DFBAA4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55A6383-C349-E7BB-5D5F-01CFA47058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99A8AD57-DA62-87A5-A845-1FCFEB1C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1E143A3D-1336-3266-DCD1-98FC75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44605955-4DC5-7547-5E0C-F701674E8ED3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7151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hv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56CCF-AAC9-6E15-A585-8EA0CDA22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0BC5AE-6501-D90E-7609-7C8F9BF7A2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3AE0DA6E-494E-BBDB-743A-9ED21D1A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200" y="359999"/>
            <a:ext cx="342095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DAD7A038-D230-DA5B-C218-478A12B6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66824" y="395999"/>
            <a:ext cx="1222342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685DAA67-84B9-E65B-F16D-8F7ABAAFB489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25400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sobjek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9A937-B4AC-3255-5FB6-95E10FC20A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6C9C6E3-ED96-321A-03F7-C052E6B7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182BA740-1FDD-7433-B356-E5436D0A2E76}"/>
              </a:ext>
            </a:extLst>
          </p:cNvPr>
          <p:cNvSpPr txBox="1"/>
          <p:nvPr/>
        </p:nvSpPr>
        <p:spPr>
          <a:xfrm>
            <a:off x="-1397477" y="0"/>
            <a:ext cx="139747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diagram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skrives tekst til elementet – vælges layoutet ”Tekst + element”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2C93D83C-0FBD-BE59-6A6E-93B18F686E8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494" y="1979996"/>
            <a:ext cx="10029596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205474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2A03F-7866-3F2A-ECF3-A7EAF137D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Pladsholder til billede 16">
            <a:extLst>
              <a:ext uri="{FF2B5EF4-FFF2-40B4-BE49-F238E27FC236}">
                <a16:creationId xmlns:a16="http://schemas.microsoft.com/office/drawing/2014/main" id="{70DC5ECA-1AFE-6AD1-B473-DBA0E65D977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7D0672D2-5267-A911-562D-39603669A0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sp>
        <p:nvSpPr>
          <p:cNvPr id="5" name="Pladsholder til billede 12">
            <a:extLst>
              <a:ext uri="{FF2B5EF4-FFF2-40B4-BE49-F238E27FC236}">
                <a16:creationId xmlns:a16="http://schemas.microsoft.com/office/drawing/2014/main" id="{9AF77A8E-4EA9-C4BB-1860-94BDFE3020F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" name="Pladsholder til billede 14">
            <a:extLst>
              <a:ext uri="{FF2B5EF4-FFF2-40B4-BE49-F238E27FC236}">
                <a16:creationId xmlns:a16="http://schemas.microsoft.com/office/drawing/2014/main" id="{5A5127ED-39D5-EDC3-6AF7-26831279E3B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562398" y="359999"/>
            <a:ext cx="1231203" cy="13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7" name="Tekstfelt 3">
            <a:extLst>
              <a:ext uri="{FF2B5EF4-FFF2-40B4-BE49-F238E27FC236}">
                <a16:creationId xmlns:a16="http://schemas.microsoft.com/office/drawing/2014/main" id="{48A52E53-DB25-23EE-3E3C-7109D6671DD8}"/>
              </a:ext>
            </a:extLst>
          </p:cNvPr>
          <p:cNvSpPr txBox="1"/>
          <p:nvPr/>
        </p:nvSpPr>
        <p:spPr>
          <a:xfrm>
            <a:off x="-1468316" y="0"/>
            <a:ext cx="128368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Indsæt fuldside billede ved klik på billede ikon midt på siden.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Dernæst højreklik og vælg ”flyt bagest”.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undertitel og overskrift har fast placering og skriftstørrelse. Vælg derfor et foto, som egner sig til at have en overskrift i midten.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43272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4183A-1F8E-769C-6C05-BA6B624F48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4EC69826-9194-4387-D7D3-7C81269B76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lnSpc>
                <a:spcPts val="2700"/>
              </a:lnSpc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Bullet agenda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BFDA746-C87C-5055-B23D-9C000C10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8B3E9CD-E3F5-D76D-9618-CADDBDCB5367}"/>
              </a:ext>
            </a:extLst>
          </p:cNvPr>
          <p:cNvSpPr txBox="1"/>
          <p:nvPr/>
        </p:nvSpPr>
        <p:spPr>
          <a:xfrm>
            <a:off x="-1397477" y="0"/>
            <a:ext cx="127439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tekstfelt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663008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kelt tekstbok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0E048-5037-8068-ED9E-D5D926E64F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5698A66-0B3B-7D9B-158A-BFCC1ED194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  <a:lvl2pPr marL="0" indent="0">
              <a:buNone/>
              <a:defRPr>
                <a:solidFill>
                  <a:srgbClr val="001965"/>
                </a:solidFill>
              </a:defRPr>
            </a:lvl2pPr>
            <a:lvl3pPr marL="287999" indent="0">
              <a:buNone/>
              <a:defRPr>
                <a:solidFill>
                  <a:srgbClr val="001965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F7FC6EC-DB0F-2BBD-B0FC-5BEEA199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7">
            <a:extLst>
              <a:ext uri="{FF2B5EF4-FFF2-40B4-BE49-F238E27FC236}">
                <a16:creationId xmlns:a16="http://schemas.microsoft.com/office/drawing/2014/main" id="{3688D73C-23CD-4885-1859-5CA61AF613F3}"/>
              </a:ext>
            </a:extLst>
          </p:cNvPr>
          <p:cNvSpPr txBox="1"/>
          <p:nvPr/>
        </p:nvSpPr>
        <p:spPr>
          <a:xfrm>
            <a:off x="-1397477" y="0"/>
            <a:ext cx="1274390" cy="1646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tekstfelt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</a:t>
            </a:r>
            <a:r>
              <a:rPr lang="da-DK" sz="11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1710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tekstboks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946C1-D7AA-C697-DB5B-0DB311745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BB8BDC6-E825-47A2-2CA7-7F0886766F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808411C-62E6-B017-48B7-CC213CB3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A7C9B45A-1D01-1FB3-2E71-500D542CB7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0ED10A9F-4060-217F-A18E-FA3BDCAABA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079504"/>
            <a:ext cx="4744803" cy="576264"/>
          </a:xfrm>
        </p:spPr>
        <p:txBody>
          <a:bodyPr anchor="ctr"/>
          <a:lstStyle>
            <a:lvl1pPr marL="0" indent="0">
              <a:lnSpc>
                <a:spcPts val="2700"/>
              </a:lnSpc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7" name="Tekstfelt 7">
            <a:extLst>
              <a:ext uri="{FF2B5EF4-FFF2-40B4-BE49-F238E27FC236}">
                <a16:creationId xmlns:a16="http://schemas.microsoft.com/office/drawing/2014/main" id="{0DEC760C-E650-1C1C-9E8C-F3D25D0BBF4E}"/>
              </a:ext>
            </a:extLst>
          </p:cNvPr>
          <p:cNvSpPr txBox="1"/>
          <p:nvPr/>
        </p:nvSpPr>
        <p:spPr>
          <a:xfrm>
            <a:off x="-1397477" y="0"/>
            <a:ext cx="1274390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overskrifter og tekstfelter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69240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boks + foto (høj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F93D-3C02-7468-9F1F-B927BD156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217F86D9-2062-B5E5-EBA0-A6AD9DFED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E685D237-D2ED-6DDB-9932-5D09DE7B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05291A7F-36E1-BFF9-E411-91D529E336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64800" y="0"/>
            <a:ext cx="5824801" cy="6858000"/>
          </a:xfrm>
        </p:spPr>
        <p:txBody>
          <a:bodyPr anchor="ctr" anchorCtr="1"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Tekstfelt 7">
            <a:extLst>
              <a:ext uri="{FF2B5EF4-FFF2-40B4-BE49-F238E27FC236}">
                <a16:creationId xmlns:a16="http://schemas.microsoft.com/office/drawing/2014/main" id="{3CA46F90-CCA4-C003-92BA-547C188226F2}"/>
              </a:ext>
            </a:extLst>
          </p:cNvPr>
          <p:cNvSpPr txBox="1"/>
          <p:nvPr/>
        </p:nvSpPr>
        <p:spPr>
          <a:xfrm>
            <a:off x="-1397477" y="0"/>
            <a:ext cx="1274390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For bedste resultat vælges et foto der svarer til størrelsen af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35196021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boks + foto (venst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BF456-EDEA-8F9B-A0FD-76F5A93AB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4800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6414D27B-5C5B-EDDA-0DC4-674C9F682D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  <a:lvl2pPr marL="287999">
              <a:defRPr>
                <a:solidFill>
                  <a:srgbClr val="001965"/>
                </a:solidFill>
              </a:defRPr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billede 12">
            <a:extLst>
              <a:ext uri="{FF2B5EF4-FFF2-40B4-BE49-F238E27FC236}">
                <a16:creationId xmlns:a16="http://schemas.microsoft.com/office/drawing/2014/main" id="{49D854BA-6726-DF01-55A7-F75888F6BB7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Pladsholder til billede 9">
            <a:extLst>
              <a:ext uri="{FF2B5EF4-FFF2-40B4-BE49-F238E27FC236}">
                <a16:creationId xmlns:a16="http://schemas.microsoft.com/office/drawing/2014/main" id="{67AD7D1E-CD44-A1FF-952E-05DFA873F5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824801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68D2EF2-D2E7-BB16-4B82-C18DA5BB7B66}"/>
              </a:ext>
            </a:extLst>
          </p:cNvPr>
          <p:cNvSpPr txBox="1"/>
          <p:nvPr/>
        </p:nvSpPr>
        <p:spPr>
          <a:xfrm>
            <a:off x="-1397477" y="0"/>
            <a:ext cx="127439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For bedste resultat vælges et foto der svarer til størrelsen af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398564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DD30D-C0CC-45B2-1B80-A56AE8A1BA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CCAFC71-71A2-66A8-0F6B-76900976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dsholder til billede 4">
            <a:extLst>
              <a:ext uri="{FF2B5EF4-FFF2-40B4-BE49-F238E27FC236}">
                <a16:creationId xmlns:a16="http://schemas.microsoft.com/office/drawing/2014/main" id="{FA82470C-4A16-BCEB-4693-19E19D584D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5" name="Tekstfelt 5">
            <a:extLst>
              <a:ext uri="{FF2B5EF4-FFF2-40B4-BE49-F238E27FC236}">
                <a16:creationId xmlns:a16="http://schemas.microsoft.com/office/drawing/2014/main" id="{CBC05BE4-E1A9-3394-D616-070685065F15}"/>
              </a:ext>
            </a:extLst>
          </p:cNvPr>
          <p:cNvSpPr txBox="1"/>
          <p:nvPr/>
        </p:nvSpPr>
        <p:spPr>
          <a:xfrm>
            <a:off x="-1397477" y="0"/>
            <a:ext cx="1274390" cy="24468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Det billede du indsætter fylder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5644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B82E8A-8836-2CFE-F3A2-8D8BF5DD5A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7387199" cy="575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920E61-09E3-6C2C-DDD8-622B897CBF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9997" y="1979996"/>
            <a:ext cx="7387199" cy="4229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marL="0" marR="0" lvl="0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None/>
        <a:tabLst/>
        <a:defRPr lang="da-DK" sz="2400" b="1" i="0" u="none" strike="noStrike" kern="1200" cap="none" spc="0" baseline="0">
          <a:solidFill>
            <a:srgbClr val="FFFFFF"/>
          </a:solidFill>
          <a:uFillTx/>
          <a:latin typeface="Arial" pitchFamily="34"/>
        </a:defRPr>
      </a:lvl1pPr>
    </p:titleStyle>
    <p:bodyStyle>
      <a:lvl1pPr marL="287999" marR="0" lvl="0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1pPr>
      <a:lvl2pPr marL="575998" marR="0" lvl="1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2pPr>
      <a:lvl3pPr marL="863998" marR="0" lvl="2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3pPr>
      <a:lvl4pPr marL="1151997" marR="0" lvl="3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4pPr>
      <a:lvl5pPr marL="1439997" marR="0" lvl="4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bfafinans.dk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7B8E9-A658-7938-0726-99688B25A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72985"/>
            <a:ext cx="10029596" cy="1974326"/>
          </a:xfrm>
        </p:spPr>
        <p:txBody>
          <a:bodyPr/>
          <a:lstStyle/>
          <a:p>
            <a:pPr lvl="0"/>
            <a:r>
              <a:rPr lang="da-DK" sz="4000" dirty="0"/>
              <a:t>Få styr på arbejdspresset</a:t>
            </a:r>
            <a:br>
              <a:rPr lang="da-DK" sz="4000" i="1" dirty="0"/>
            </a:br>
            <a:r>
              <a:rPr lang="da-DK" sz="4000" b="0" dirty="0"/>
              <a:t>5 udvalgte værktøjer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034A23-15DB-42E9-9068-5310B20D8B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/>
          <a:p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FAF1C02-4EA1-AA72-4B21-452400FCF7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5284802" cy="575998"/>
          </a:xfrm>
        </p:spPr>
        <p:txBody>
          <a:bodyPr/>
          <a:lstStyle/>
          <a:p>
            <a:pPr lvl="0"/>
            <a:r>
              <a:rPr lang="da-DK" sz="2200"/>
              <a:t>Hvordan bruger du værktøjerne?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423C2735-82A3-236C-2892-66644444BE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Værktøjerne er udvalgt og præsenteret så de er nemme at gå til</a:t>
            </a:r>
          </a:p>
          <a:p>
            <a:pPr marL="285750" lvl="0" indent="-285750"/>
            <a:endParaRPr lang="da-DK" sz="1800">
              <a:solidFill>
                <a:srgbClr val="001965"/>
              </a:solidFill>
            </a:endParaRPr>
          </a:p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Hvert værktøj har 1 side med </a:t>
            </a:r>
            <a:r>
              <a:rPr lang="da-DK" sz="1800" i="1">
                <a:solidFill>
                  <a:srgbClr val="001965"/>
                </a:solidFill>
              </a:rPr>
              <a:t>Sådan går du frem</a:t>
            </a:r>
            <a:r>
              <a:rPr lang="da-DK" sz="1800">
                <a:solidFill>
                  <a:srgbClr val="001965"/>
                </a:solidFill>
              </a:rPr>
              <a:t> med få enkle skridt </a:t>
            </a:r>
          </a:p>
          <a:p>
            <a:pPr marL="285750" lvl="0" indent="-285750"/>
            <a:endParaRPr lang="da-DK" sz="1800">
              <a:solidFill>
                <a:srgbClr val="001965"/>
              </a:solidFill>
            </a:endParaRPr>
          </a:p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Hvert værktøj har 1 side med et </a:t>
            </a:r>
            <a:r>
              <a:rPr lang="da-DK" sz="1800" i="1">
                <a:solidFill>
                  <a:srgbClr val="001965"/>
                </a:solidFill>
              </a:rPr>
              <a:t>arbejdsskema</a:t>
            </a:r>
            <a:r>
              <a:rPr lang="da-DK" sz="1800">
                <a:solidFill>
                  <a:srgbClr val="001965"/>
                </a:solidFill>
              </a:rPr>
              <a:t>, som kan printes, og som kan udfyldes med dine egne noter</a:t>
            </a:r>
          </a:p>
        </p:txBody>
      </p:sp>
      <p:pic>
        <p:nvPicPr>
          <p:cNvPr id="5" name="Pladsholder til billede 8">
            <a:extLst>
              <a:ext uri="{FF2B5EF4-FFF2-40B4-BE49-F238E27FC236}">
                <a16:creationId xmlns:a16="http://schemas.microsoft.com/office/drawing/2014/main" id="{6F282740-C428-EE75-2807-ED83993149C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3166" b="5630"/>
          <a:stretch/>
        </p:blipFill>
        <p:spPr>
          <a:xfrm>
            <a:off x="6373944" y="-1"/>
            <a:ext cx="5824801" cy="68580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7BC78-59F4-51C2-0C68-DC4297420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49998"/>
            <a:ext cx="12192000" cy="2034433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da-DK" sz="4000" dirty="0">
                <a:latin typeface="Arial"/>
                <a:cs typeface="Arial"/>
              </a:rPr>
              <a:t>Hvorfor er håndtering af </a:t>
            </a:r>
            <a:br>
              <a:rPr lang="da-DK" sz="4000" dirty="0">
                <a:latin typeface="Arial"/>
                <a:cs typeface="Arial"/>
              </a:rPr>
            </a:br>
            <a:r>
              <a:rPr lang="da-DK" sz="4000" dirty="0">
                <a:latin typeface="Arial"/>
                <a:cs typeface="Arial"/>
              </a:rPr>
              <a:t>arbejdspres vigtigt?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64D4B9-6FEE-E4CA-B8F3-D0E150A8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702" y="-305535"/>
            <a:ext cx="3970345" cy="74080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E188C7-3FF6-C544-A52B-36046C33F9D4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63102080-FCBA-BD4E-D525-96DF8E258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681" y="819807"/>
            <a:ext cx="4576133" cy="4036772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b="1" dirty="0">
                <a:solidFill>
                  <a:srgbClr val="001965"/>
                </a:solidFill>
              </a:rPr>
              <a:t>Arbejdspres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Finanssektoren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7000" b="1" dirty="0">
                <a:solidFill>
                  <a:srgbClr val="2878FF"/>
                </a:solidFill>
              </a:rPr>
              <a:t>2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ud af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2878FF"/>
                </a:solidFill>
              </a:rPr>
              <a:t>37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branchegrupper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a-DK" sz="3000" dirty="0">
              <a:solidFill>
                <a:srgbClr val="001965"/>
              </a:solidFill>
            </a:endParaRPr>
          </a:p>
        </p:txBody>
      </p:sp>
      <p:graphicFrame>
        <p:nvGraphicFramePr>
          <p:cNvPr id="3" name="Diagram 1">
            <a:extLst>
              <a:ext uri="{FF2B5EF4-FFF2-40B4-BE49-F238E27FC236}">
                <a16:creationId xmlns:a16="http://schemas.microsoft.com/office/drawing/2014/main" id="{6686BF82-48E1-889A-68B1-31E4F397D30B}"/>
              </a:ext>
            </a:extLst>
          </p:cNvPr>
          <p:cNvGraphicFramePr/>
          <p:nvPr/>
        </p:nvGraphicFramePr>
        <p:xfrm>
          <a:off x="12433005" y="133346"/>
          <a:ext cx="4572000" cy="659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lede 13">
            <a:extLst>
              <a:ext uri="{FF2B5EF4-FFF2-40B4-BE49-F238E27FC236}">
                <a16:creationId xmlns:a16="http://schemas.microsoft.com/office/drawing/2014/main" id="{87186298-FE89-31C9-C687-77E843D5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49" y="359963"/>
            <a:ext cx="3908398" cy="61380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felt 5">
            <a:extLst>
              <a:ext uri="{FF2B5EF4-FFF2-40B4-BE49-F238E27FC236}">
                <a16:creationId xmlns:a16="http://schemas.microsoft.com/office/drawing/2014/main" id="{4128C948-795A-C0DD-3CFF-1ABD72DD9C37}"/>
              </a:ext>
            </a:extLst>
          </p:cNvPr>
          <p:cNvSpPr txBox="1"/>
          <p:nvPr/>
        </p:nvSpPr>
        <p:spPr>
          <a:xfrm>
            <a:off x="1200240" y="5189557"/>
            <a:ext cx="4437013" cy="1091032"/>
          </a:xfrm>
          <a:prstGeom prst="rect">
            <a:avLst/>
          </a:prstGeom>
          <a:solidFill>
            <a:schemeClr val="bg2">
              <a:alpha val="46744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144000" tIns="144000" rIns="144000" bIns="144000" anchor="t" anchorCtr="0" compatLnSpc="1">
            <a:spAutoFit/>
          </a:bodyPr>
          <a:lstStyle/>
          <a:p>
            <a:pPr>
              <a:lnSpc>
                <a:spcPts val="76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1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</a:t>
            </a:r>
            <a:r>
              <a:rPr lang="da-DK" sz="800" b="1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af  de, der har svaret ”Altid” eller i ”Ofte” til disse 4 spørgsmål: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ofte sker det, at du ikke når alle dine arbejdsopgaver?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ofte får du uventede arbejdsopgaver, der sætter dig under tidspres? 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det nødvendigt at arbejde meget hurtigt? 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Kommer du bagud med dine opgaver? </a:t>
            </a:r>
          </a:p>
          <a:p>
            <a:pPr marL="171450" marR="0" lvl="0" indent="-171450" algn="l" defTabSz="914400" rtl="0" fontAlgn="auto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800" b="0" i="0" u="none" strike="noStrike" kern="1200" cap="none" spc="3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7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Data: Finansforbundet 2024. NOA_L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2891E3-54DF-30FF-D87C-7F039933B741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1FC573E9-89AD-BFF8-6342-E2E6AF4B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87" y="338565"/>
            <a:ext cx="4291791" cy="61808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5">
            <a:extLst>
              <a:ext uri="{FF2B5EF4-FFF2-40B4-BE49-F238E27FC236}">
                <a16:creationId xmlns:a16="http://schemas.microsoft.com/office/drawing/2014/main" id="{723DE374-2316-C9BF-73A2-8DBA5C5E0255}"/>
              </a:ext>
            </a:extLst>
          </p:cNvPr>
          <p:cNvSpPr txBox="1"/>
          <p:nvPr/>
        </p:nvSpPr>
        <p:spPr>
          <a:xfrm>
            <a:off x="1052945" y="5148030"/>
            <a:ext cx="5137648" cy="1152587"/>
          </a:xfrm>
          <a:prstGeom prst="rect">
            <a:avLst/>
          </a:prstGeom>
          <a:solidFill>
            <a:schemeClr val="bg2">
              <a:alpha val="46744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144000" tIns="144000" rIns="144000" bIns="14400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1" i="0" u="none" strike="noStrike" kern="1200" cap="none" spc="3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Gns</a:t>
            </a:r>
            <a:r>
              <a:rPr lang="da-DK" sz="800" b="1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 af  de, der har svaret ”I meget høj grad” eller i ”I høj grad” til disse 4 spørgsmål: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indflydelse på, hvordan du løser dine arbejdsopgaver?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tilstrækkelige beføjelser i forhold til det ansvar, du har i dit arbejde?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mulighed for at træffe væsentlige beslutninger om dit arbejde?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indflydelse på, i hvilken rækkefølge du løser dine arbejdsopgaver?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800" b="0" i="0" u="none" strike="noStrike" kern="1200" cap="none" spc="3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Data: Finansforbundet 2024. NOA_L 2023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8B4FE7DF-C3D6-0539-C0EE-499DC25E50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5545" y="819807"/>
            <a:ext cx="4576133" cy="4036772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b="1" dirty="0">
                <a:solidFill>
                  <a:srgbClr val="001965"/>
                </a:solidFill>
              </a:rPr>
              <a:t>Indflydelse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Finanssektoren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7000" b="1" dirty="0">
                <a:solidFill>
                  <a:srgbClr val="2878FF"/>
                </a:solidFill>
              </a:rPr>
              <a:t>24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ud af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2878FF"/>
                </a:solidFill>
              </a:rPr>
              <a:t>37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branchegrupper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a-DK" sz="3000" dirty="0">
              <a:solidFill>
                <a:srgbClr val="00196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35FE7E-7955-867F-D835-6511F4FCC7F8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84A9D011-FE5B-075F-0B0B-E31BF0351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703" y="6858000"/>
            <a:ext cx="603558" cy="603558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Diagram 7">
            <a:extLst>
              <a:ext uri="{FF2B5EF4-FFF2-40B4-BE49-F238E27FC236}">
                <a16:creationId xmlns:a16="http://schemas.microsoft.com/office/drawing/2014/main" id="{778791AA-E77E-2CE0-3C0E-2A8052E6B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21862"/>
              </p:ext>
            </p:extLst>
          </p:nvPr>
        </p:nvGraphicFramePr>
        <p:xfrm>
          <a:off x="7080008" y="223840"/>
          <a:ext cx="4572000" cy="623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felt 8">
            <a:extLst>
              <a:ext uri="{FF2B5EF4-FFF2-40B4-BE49-F238E27FC236}">
                <a16:creationId xmlns:a16="http://schemas.microsoft.com/office/drawing/2014/main" id="{6595F608-194E-3AF6-58F9-CA951204B01E}"/>
              </a:ext>
            </a:extLst>
          </p:cNvPr>
          <p:cNvSpPr txBox="1"/>
          <p:nvPr/>
        </p:nvSpPr>
        <p:spPr>
          <a:xfrm>
            <a:off x="7080008" y="6441235"/>
            <a:ext cx="4848423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1" u="none" strike="noStrike" kern="1200" cap="none" spc="0" baseline="0" dirty="0" err="1">
                <a:solidFill>
                  <a:schemeClr val="bg1"/>
                </a:solidFill>
                <a:uFillTx/>
                <a:latin typeface="Arial"/>
              </a:rPr>
              <a:t>Sp</a:t>
            </a:r>
            <a:r>
              <a:rPr lang="da-DK" sz="1000" b="0" i="1" u="none" strike="noStrike" kern="1200" cap="none" spc="0" baseline="0" dirty="0">
                <a:solidFill>
                  <a:schemeClr val="bg1"/>
                </a:solidFill>
                <a:uFillTx/>
                <a:latin typeface="Arial"/>
              </a:rPr>
              <a:t>. Hvor ofte har du følt dig stresset inden for de seneste 2 uger?, (Ofte/hele tiden)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54684-8FE4-87C8-682C-E4D0E054C9AC}"/>
              </a:ext>
            </a:extLst>
          </p:cNvPr>
          <p:cNvSpPr txBox="1"/>
          <p:nvPr/>
        </p:nvSpPr>
        <p:spPr>
          <a:xfrm>
            <a:off x="2382982" y="3530605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solidFill>
                  <a:srgbClr val="001763"/>
                </a:solidFill>
              </a:rPr>
              <a:t>af </a:t>
            </a:r>
            <a:r>
              <a:rPr lang="da-DK" sz="6000" dirty="0">
                <a:solidFill>
                  <a:srgbClr val="FD6D6F"/>
                </a:solidFill>
              </a:rPr>
              <a:t> 37</a:t>
            </a:r>
          </a:p>
          <a:p>
            <a:endParaRPr lang="en-DK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E1946-F6A3-54B9-D757-B05795DB54AE}"/>
              </a:ext>
            </a:extLst>
          </p:cNvPr>
          <p:cNvSpPr txBox="1"/>
          <p:nvPr/>
        </p:nvSpPr>
        <p:spPr>
          <a:xfrm>
            <a:off x="2382982" y="900833"/>
            <a:ext cx="3048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000" dirty="0">
                <a:solidFill>
                  <a:srgbClr val="001763"/>
                </a:solidFill>
              </a:rPr>
              <a:t>Nr. </a:t>
            </a:r>
            <a:r>
              <a:rPr lang="da-DK" sz="20000" dirty="0">
                <a:solidFill>
                  <a:srgbClr val="FD6D6F"/>
                </a:solidFill>
              </a:rPr>
              <a:t>9</a:t>
            </a:r>
            <a:endParaRPr lang="en-DK" sz="20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242573FA-20B9-C505-1E4E-8C7E49F87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9211" y="2429999"/>
            <a:ext cx="9144000" cy="1517309"/>
          </a:xfrm>
        </p:spPr>
        <p:txBody>
          <a:bodyPr/>
          <a:lstStyle/>
          <a:p>
            <a:pPr lvl="0"/>
            <a:r>
              <a:rPr lang="da-DK" dirty="0"/>
              <a:t>God arbejdslyst!</a:t>
            </a:r>
            <a:br>
              <a:rPr lang="da-DK" dirty="0"/>
            </a:br>
            <a:endParaRPr lang="da-DK" dirty="0"/>
          </a:p>
        </p:txBody>
      </p:sp>
      <p:sp>
        <p:nvSpPr>
          <p:cNvPr id="3" name="Tekstfelt 1">
            <a:extLst>
              <a:ext uri="{FF2B5EF4-FFF2-40B4-BE49-F238E27FC236}">
                <a16:creationId xmlns:a16="http://schemas.microsoft.com/office/drawing/2014/main" id="{F69246ED-B582-7768-F4F5-481F2FB2A2BE}"/>
              </a:ext>
            </a:extLst>
          </p:cNvPr>
          <p:cNvSpPr txBox="1"/>
          <p:nvPr/>
        </p:nvSpPr>
        <p:spPr>
          <a:xfrm>
            <a:off x="3329986" y="3624142"/>
            <a:ext cx="600245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8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Få mere inspiration til trivselsarbejdet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8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/>
              </a:rPr>
              <a:t>www.styr-paa-arbejdspresset.dk</a:t>
            </a:r>
            <a:endParaRPr lang="da-DK" sz="1800" b="0" i="0" u="none" strike="noStrike" kern="1200" cap="none" spc="0" baseline="0" dirty="0">
              <a:solidFill>
                <a:schemeClr val="bg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D06F0-28B9-0518-6BD9-BDF7EE6D9C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a-DK"/>
              <a:t>Kort om de 5 værktøjer </a:t>
            </a:r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B24C183D-7B32-ECDA-5975-66382947F36A}"/>
              </a:ext>
            </a:extLst>
          </p:cNvPr>
          <p:cNvSpPr/>
          <p:nvPr/>
        </p:nvSpPr>
        <p:spPr>
          <a:xfrm>
            <a:off x="1079997" y="4368586"/>
            <a:ext cx="3213847" cy="24894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Værktøjerne er udvalgt og bearbejdet af tillidsvalgte ud fra kriteriet om, at de skal være nemme at forstå og bruge i dagligdagen  </a:t>
            </a:r>
            <a:endParaRPr lang="en-US" sz="1600" b="0" i="0" u="none" strike="noStrike" kern="1200" cap="none" spc="0" baseline="0" dirty="0">
              <a:solidFill>
                <a:srgbClr val="001763"/>
              </a:solidFill>
              <a:uFillTx/>
              <a:latin typeface="Arial"/>
            </a:endParaRP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CCD0ECC3-EC44-BF25-0266-073E001B0198}"/>
              </a:ext>
            </a:extLst>
          </p:cNvPr>
          <p:cNvSpPr/>
          <p:nvPr/>
        </p:nvSpPr>
        <p:spPr>
          <a:xfrm>
            <a:off x="4512040" y="4368586"/>
            <a:ext cx="3326274" cy="291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Målgruppen for værktøjerne er medarbejdere, tillidsrepræsentanter, arbejdsmiljørepræsentanter og ledere. Værktøjerne kan bruges både individuelt </a:t>
            </a:r>
            <a:r>
              <a:rPr lang="en-US" sz="1600" b="0" i="0" u="none" strike="noStrike" kern="1200" cap="none" spc="0" baseline="0" dirty="0" err="1">
                <a:solidFill>
                  <a:srgbClr val="001763"/>
                </a:solidFill>
                <a:uFillTx/>
                <a:latin typeface="Arial"/>
              </a:rPr>
              <a:t>og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1763"/>
                </a:solidFill>
                <a:uFillTx/>
                <a:latin typeface="Arial"/>
              </a:rPr>
              <a:t>i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</a:t>
            </a: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grupper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 </a:t>
            </a: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5A447158-F513-BD06-87B4-4A23C1F965CB}"/>
              </a:ext>
            </a:extLst>
          </p:cNvPr>
          <p:cNvSpPr/>
          <p:nvPr/>
        </p:nvSpPr>
        <p:spPr>
          <a:xfrm>
            <a:off x="8296835" y="4368586"/>
            <a:ext cx="3240741" cy="17572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Værktøjerne findes på dansk og engelsk. Du downloader materialet her: </a:t>
            </a:r>
            <a:r>
              <a:rPr lang="en-GB" sz="1600" b="0" i="0" dirty="0">
                <a:solidFill>
                  <a:srgbClr val="001763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www.bfafinans.dk</a:t>
            </a:r>
            <a:endParaRPr lang="da-DK" sz="1600" b="0" i="0" u="none" strike="noStrike" kern="1200" cap="none" spc="0" baseline="0" dirty="0">
              <a:solidFill>
                <a:srgbClr val="001763"/>
              </a:solidFill>
              <a:uFillTx/>
              <a:latin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A248B8-1ED0-0968-D446-1F86825D5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7" y="2603784"/>
            <a:ext cx="1398121" cy="1351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08D2EC-2F7E-334F-D21D-A39F6704A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11" y="2703616"/>
            <a:ext cx="1475436" cy="13516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5C11A-B7AA-FF54-03F8-578E15198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835" y="2833868"/>
            <a:ext cx="1739122" cy="1221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9E79348-CF03-BC60-F68D-A9D76F281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5507" y="473336"/>
            <a:ext cx="2701567" cy="575998"/>
          </a:xfrm>
        </p:spPr>
        <p:txBody>
          <a:bodyPr/>
          <a:lstStyle/>
          <a:p>
            <a:pPr lvl="0"/>
            <a:r>
              <a:rPr lang="da-DK" dirty="0"/>
              <a:t>De 5 værktøjer</a:t>
            </a:r>
          </a:p>
        </p:txBody>
      </p:sp>
      <p:sp>
        <p:nvSpPr>
          <p:cNvPr id="4" name="Kombinationstegning: figur 3">
            <a:extLst>
              <a:ext uri="{FF2B5EF4-FFF2-40B4-BE49-F238E27FC236}">
                <a16:creationId xmlns:a16="http://schemas.microsoft.com/office/drawing/2014/main" id="{E7125DF5-895E-A601-F054-EBBF02EDA843}"/>
              </a:ext>
            </a:extLst>
          </p:cNvPr>
          <p:cNvSpPr/>
          <p:nvPr/>
        </p:nvSpPr>
        <p:spPr>
          <a:xfrm>
            <a:off x="381538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1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Stresstrappen – tag temperaturen</a:t>
            </a:r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19D2DFE6-125C-F0A9-B2C1-A7152A1DB9EE}"/>
              </a:ext>
            </a:extLst>
          </p:cNvPr>
          <p:cNvSpPr/>
          <p:nvPr/>
        </p:nvSpPr>
        <p:spPr>
          <a:xfrm>
            <a:off x="4565507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2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Ressourcevægten – find balancen</a:t>
            </a:r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8D83C456-9B05-8638-74A3-F08B5E0638AE}"/>
              </a:ext>
            </a:extLst>
          </p:cNvPr>
          <p:cNvSpPr/>
          <p:nvPr/>
        </p:nvSpPr>
        <p:spPr>
          <a:xfrm>
            <a:off x="8668106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t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3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Indflydelsescirklen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– find dine indflydelsesmuligheder</a:t>
            </a:r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6AD0D3A0-7F0A-F2F2-600C-C994ADF5593A}"/>
              </a:ext>
            </a:extLst>
          </p:cNvPr>
          <p:cNvSpPr/>
          <p:nvPr/>
        </p:nvSpPr>
        <p:spPr>
          <a:xfrm>
            <a:off x="2609879" y="598556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4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Firkløvermodellen – prioriter opgaverne</a:t>
            </a: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14850DBB-7A7E-B9DB-D2C4-45AD53076CEB}"/>
              </a:ext>
            </a:extLst>
          </p:cNvPr>
          <p:cNvSpPr/>
          <p:nvPr/>
        </p:nvSpPr>
        <p:spPr>
          <a:xfrm>
            <a:off x="6882217" y="5985567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5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Prioriteringskortet – sæt ind med den største effekt</a:t>
            </a:r>
          </a:p>
        </p:txBody>
      </p:sp>
      <p:pic>
        <p:nvPicPr>
          <p:cNvPr id="14" name="Picture 13" descr="A graph of different colored squares with different colored faces&#10;&#10;AI-generated content may be incorrect.">
            <a:extLst>
              <a:ext uri="{FF2B5EF4-FFF2-40B4-BE49-F238E27FC236}">
                <a16:creationId xmlns:a16="http://schemas.microsoft.com/office/drawing/2014/main" id="{6894EDA1-8BCF-794B-B29C-FE9616FB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" y="1412112"/>
            <a:ext cx="2719811" cy="1924242"/>
          </a:xfrm>
          <a:prstGeom prst="rect">
            <a:avLst/>
          </a:prstGeom>
        </p:spPr>
      </p:pic>
      <p:pic>
        <p:nvPicPr>
          <p:cNvPr id="15" name="Picture 14" descr="A computer screen with a blue and white computer screen&#10;&#10;AI-generated content may be incorrect.">
            <a:extLst>
              <a:ext uri="{FF2B5EF4-FFF2-40B4-BE49-F238E27FC236}">
                <a16:creationId xmlns:a16="http://schemas.microsoft.com/office/drawing/2014/main" id="{7B1B14AD-A20E-12AD-952E-2389AA30F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56" y="1655531"/>
            <a:ext cx="2432361" cy="1720874"/>
          </a:xfrm>
          <a:prstGeom prst="rect">
            <a:avLst/>
          </a:prstGeom>
        </p:spPr>
      </p:pic>
      <p:pic>
        <p:nvPicPr>
          <p:cNvPr id="16" name="Picture 1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6D4DFFB-3DCF-9291-1BC4-42CFA390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 t="2888" r="17644"/>
          <a:stretch/>
        </p:blipFill>
        <p:spPr>
          <a:xfrm>
            <a:off x="8928849" y="1357904"/>
            <a:ext cx="1699088" cy="1964293"/>
          </a:xfrm>
          <a:prstGeom prst="rect">
            <a:avLst/>
          </a:prstGeom>
        </p:spPr>
      </p:pic>
      <p:pic>
        <p:nvPicPr>
          <p:cNvPr id="17" name="Picture 16" descr="A white clover with blue text&#10;&#10;AI-generated content may be incorrect.">
            <a:extLst>
              <a:ext uri="{FF2B5EF4-FFF2-40B4-BE49-F238E27FC236}">
                <a16:creationId xmlns:a16="http://schemas.microsoft.com/office/drawing/2014/main" id="{6FD26C23-15F0-0E9D-8CBC-632161FE0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r="15672" b="6453"/>
          <a:stretch/>
        </p:blipFill>
        <p:spPr>
          <a:xfrm>
            <a:off x="2552498" y="3556908"/>
            <a:ext cx="2193194" cy="2200536"/>
          </a:xfrm>
          <a:prstGeom prst="rect">
            <a:avLst/>
          </a:prstGeom>
        </p:spPr>
      </p:pic>
      <p:pic>
        <p:nvPicPr>
          <p:cNvPr id="18" name="Picture 17" descr="A graph with blue lines and text&#10;&#10;AI-generated content may be incorrect.">
            <a:extLst>
              <a:ext uri="{FF2B5EF4-FFF2-40B4-BE49-F238E27FC236}">
                <a16:creationId xmlns:a16="http://schemas.microsoft.com/office/drawing/2014/main" id="{2D030F2C-78AE-39C9-7745-F02559691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6" y="3712599"/>
            <a:ext cx="2957585" cy="2092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B6B39-D37D-C511-4779-0451803F02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1: </a:t>
            </a:r>
            <a:br>
              <a:rPr lang="da-DK" dirty="0"/>
            </a:br>
            <a:r>
              <a:rPr lang="da-DK" dirty="0"/>
              <a:t>Stresstrappen – tag temperaturen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DE5E1-3ADD-6B6E-2A9C-98971527F5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Stresstrappen er et godt værktøj at bruge, når du skal forberede dig til en samtale om arbejdspres med din leder, tillidsvalgte eller team.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Med stresstrappen kan du afklare dit arbejdspres, og du får indsigt i, hvad dit arbejdspres kan have af konsekvenser for dit arbejde og din sundhed.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965"/>
                </a:solidFill>
                <a:latin typeface="Arial"/>
                <a:cs typeface="Arial"/>
              </a:rPr>
              <a:t>Det er også oplagt at tale om stresstrappen i dit team eller med din leder.</a:t>
            </a:r>
          </a:p>
        </p:txBody>
      </p:sp>
      <p:pic>
        <p:nvPicPr>
          <p:cNvPr id="7" name="Picture 6" descr="A graph of different colored squares with different colored faces&#10;&#10;AI-generated content may be incorrect.">
            <a:extLst>
              <a:ext uri="{FF2B5EF4-FFF2-40B4-BE49-F238E27FC236}">
                <a16:creationId xmlns:a16="http://schemas.microsoft.com/office/drawing/2014/main" id="{473DBEE5-9E6D-A727-3A52-8B7405D9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67610"/>
            <a:ext cx="6861950" cy="4854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72CCA-0AAB-CE90-DBCD-BA97914CBE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2: </a:t>
            </a:r>
            <a:br>
              <a:rPr lang="da-DK" dirty="0"/>
            </a:br>
            <a:r>
              <a:rPr lang="da-DK" dirty="0"/>
              <a:t>Ressourcevægten – find balancen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B8A6D-05DE-B89A-D54A-333CABD32A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Ressourcevægten hjælper dig med i at få et overblik over de krav og udfordringer, der belaster dig i dit arbejde.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Den hjælper dig også med at identificere de ressourcer, der har betydning for dit arbejdspres.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Ved at bringe disse faktorer frem i lyset kan du sammen med din leder eller dit team finde konkrete løsninger på udfordringerne. </a:t>
            </a:r>
            <a:endParaRPr lang="en-US" dirty="0">
              <a:solidFill>
                <a:srgbClr val="001965"/>
              </a:solidFill>
              <a:latin typeface="Arial"/>
            </a:endParaRPr>
          </a:p>
        </p:txBody>
      </p:sp>
      <p:pic>
        <p:nvPicPr>
          <p:cNvPr id="6" name="Picture 5" descr="A computer screen with a blue and white computer screen&#10;&#10;AI-generated content may be incorrect.">
            <a:extLst>
              <a:ext uri="{FF2B5EF4-FFF2-40B4-BE49-F238E27FC236}">
                <a16:creationId xmlns:a16="http://schemas.microsoft.com/office/drawing/2014/main" id="{B287CFC3-BE90-65BB-0CC0-CACECC3FD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9996"/>
            <a:ext cx="6170920" cy="43658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BF113-F5EC-A95D-0481-BB2A85654B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9362451" cy="1170546"/>
          </a:xfrm>
        </p:spPr>
        <p:txBody>
          <a:bodyPr anchor="t" anchorCtr="0">
            <a:normAutofit/>
          </a:bodyPr>
          <a:lstStyle/>
          <a:p>
            <a:pPr lvl="0"/>
            <a:r>
              <a:rPr lang="da-DK" sz="2200" dirty="0"/>
              <a:t>VÆRKTØJ 3: </a:t>
            </a:r>
            <a:br>
              <a:rPr lang="da-DK" sz="2200" dirty="0"/>
            </a:br>
            <a:r>
              <a:rPr lang="da-DK" sz="2200" dirty="0"/>
              <a:t>Indflydelsescirklen – find dine indflydelsesmuligheder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6ED6D-3E13-32E6-EF6E-B2392F9D07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80000"/>
            <a:ext cx="5016002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Målet med indflydelsescirklen er, at du får et overblik over, hvilke krav du har indflydelse på at ændre og hvilke krav der er styret eller bestemt andetsteds fra.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Krav der er styret eller bestemt af andre er sværere at handle på.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965"/>
                </a:solidFill>
                <a:latin typeface="Arial"/>
                <a:cs typeface="Arial"/>
              </a:rPr>
              <a:t>Det er oplagt at tage en dialog med din leder eller dit team om, hvor I kan få øget indflydelse, og hvor det ikke er muligt</a:t>
            </a:r>
            <a:r>
              <a:rPr lang="da-DK" sz="1800" dirty="0">
                <a:solidFill>
                  <a:srgbClr val="001965"/>
                </a:solidFill>
                <a:latin typeface="Arial"/>
              </a:rPr>
              <a:t>. </a:t>
            </a:r>
            <a:endParaRPr lang="en-US" sz="1800" dirty="0">
              <a:solidFill>
                <a:srgbClr val="001965"/>
              </a:solidFill>
              <a:latin typeface="Arial"/>
            </a:endParaRPr>
          </a:p>
          <a:p>
            <a:pPr marL="0" lvl="0" indent="0">
              <a:buNone/>
            </a:pPr>
            <a:endParaRPr lang="da-DK" sz="1800" dirty="0">
              <a:solidFill>
                <a:srgbClr val="FF0000"/>
              </a:solidFill>
              <a:latin typeface="Italian Plate No2"/>
            </a:endParaRP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364F1A3-88D8-B3E1-9E62-3BB8227B4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75561"/>
            <a:ext cx="6932919" cy="4904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9DF45-9C9D-1AD6-6DCA-E708895545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4: </a:t>
            </a:r>
            <a:br>
              <a:rPr lang="da-DK" dirty="0"/>
            </a:br>
            <a:r>
              <a:rPr lang="da-DK" dirty="0"/>
              <a:t>Firkløvermodellen – prioriter opgaverne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6E9BA-BE2B-E31B-30A1-DD17843350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Firkløvermodellen er et godt redskab at bruge, hvis du har behov for at danne dig et overblik over dine arbejdsopgaver, og hvordan de kan prioriteres i en travl hverdag.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Samtidig giver modellen dig også et billede af den kerneopgave, som du og dine kolleger er sammen om at løse. Det er oplagt at bringe denne indsigt ind i en dialog med din leder og dit team.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Italian Plate No2"/>
            </a:endParaRPr>
          </a:p>
          <a:p>
            <a:pPr marL="0" lvl="0" indent="0">
              <a:buNone/>
            </a:pPr>
            <a:endParaRPr lang="en-US" dirty="0">
              <a:solidFill>
                <a:srgbClr val="001965"/>
              </a:solidFill>
            </a:endParaRPr>
          </a:p>
        </p:txBody>
      </p:sp>
      <p:pic>
        <p:nvPicPr>
          <p:cNvPr id="6" name="Picture 5" descr="A white clover with blue text&#10;&#10;AI-generated content may be incorrect.">
            <a:extLst>
              <a:ext uri="{FF2B5EF4-FFF2-40B4-BE49-F238E27FC236}">
                <a16:creationId xmlns:a16="http://schemas.microsoft.com/office/drawing/2014/main" id="{DA5F2C26-4A98-9312-3671-0E3A85A9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85" y="1345542"/>
            <a:ext cx="7772400" cy="54989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DFE2-BDCB-6D49-E8D7-589173C58D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2340000"/>
            <a:ext cx="5016003" cy="3823408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  <a:cs typeface="Arial"/>
              </a:rPr>
              <a:t>Prioriteringskortet kan hjælpe dig med at skabe overblik over, hvilke handlinger det bedst kan betale sig at sætte i gang for at sænke arbejdspresset.</a:t>
            </a:r>
            <a:endParaRPr lang="en-US" sz="1800" dirty="0">
              <a:solidFill>
                <a:srgbClr val="001965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1800" dirty="0">
              <a:solidFill>
                <a:srgbClr val="001965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Prioriteringskortet kan også med fordel bruges i teamsammenhænge eller i dialog med din leder. </a:t>
            </a:r>
            <a:endParaRPr lang="en-US" sz="1800" dirty="0">
              <a:solidFill>
                <a:srgbClr val="001965"/>
              </a:solidFill>
              <a:latin typeface="Arial"/>
            </a:endParaRPr>
          </a:p>
        </p:txBody>
      </p:sp>
      <p:pic>
        <p:nvPicPr>
          <p:cNvPr id="6" name="Picture 5" descr="A graph with blue lines and text&#10;&#10;AI-generated content may be incorrect.">
            <a:extLst>
              <a:ext uri="{FF2B5EF4-FFF2-40B4-BE49-F238E27FC236}">
                <a16:creationId xmlns:a16="http://schemas.microsoft.com/office/drawing/2014/main" id="{4E0B1DA1-F582-0BF2-BF74-F7C531A70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3995"/>
            <a:ext cx="6621376" cy="46845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9729A8E-BBFF-D2A0-92F6-FD68C5D93682}"/>
              </a:ext>
            </a:extLst>
          </p:cNvPr>
          <p:cNvSpPr txBox="1">
            <a:spLocks/>
          </p:cNvSpPr>
          <p:nvPr/>
        </p:nvSpPr>
        <p:spPr>
          <a:xfrm>
            <a:off x="1079997" y="1079996"/>
            <a:ext cx="7387199" cy="108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2400" b="1" i="0" u="none" strike="noStrike" kern="1200" cap="none" spc="0" baseline="0">
                <a:solidFill>
                  <a:srgbClr val="001965"/>
                </a:solidFill>
                <a:uFillTx/>
                <a:latin typeface="Arial" pitchFamily="34"/>
              </a:defRPr>
            </a:lvl1pPr>
          </a:lstStyle>
          <a:p>
            <a:r>
              <a:rPr lang="en-GB" sz="2200" dirty="0"/>
              <a:t>VÆRKTØJ 5: </a:t>
            </a:r>
            <a:br>
              <a:rPr lang="en-GB" sz="2200" dirty="0"/>
            </a:br>
            <a:r>
              <a:rPr lang="en-GB" sz="2200" dirty="0" err="1"/>
              <a:t>Prioriteringskortet</a:t>
            </a:r>
            <a:r>
              <a:rPr lang="en-GB" sz="2200" dirty="0"/>
              <a:t> – </a:t>
            </a:r>
            <a:r>
              <a:rPr lang="en-GB" sz="2200" dirty="0" err="1"/>
              <a:t>sæt</a:t>
            </a:r>
            <a:r>
              <a:rPr lang="en-GB" sz="2200" dirty="0"/>
              <a:t> </a:t>
            </a:r>
            <a:r>
              <a:rPr lang="en-GB" sz="2200" dirty="0" err="1"/>
              <a:t>ind</a:t>
            </a:r>
            <a:r>
              <a:rPr lang="en-GB" sz="2200" dirty="0"/>
              <a:t> med </a:t>
            </a:r>
            <a:br>
              <a:rPr lang="en-GB" sz="2200" dirty="0"/>
            </a:br>
            <a:r>
              <a:rPr lang="en-GB" sz="2200" dirty="0"/>
              <a:t>den </a:t>
            </a:r>
            <a:r>
              <a:rPr lang="en-GB" sz="2200" dirty="0" err="1"/>
              <a:t>største</a:t>
            </a:r>
            <a:r>
              <a:rPr lang="en-GB" sz="2200" dirty="0"/>
              <a:t> </a:t>
            </a:r>
            <a:r>
              <a:rPr lang="en-GB" sz="2200" dirty="0" err="1"/>
              <a:t>effekt</a:t>
            </a:r>
            <a:endParaRPr lang="en-GB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3A69EAE7-FC3D-ABF1-D215-A5228917AC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/>
              <a:t>Hvornår kan værktøjerne bruges?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3F81A3EB-5C72-61B3-E30E-0CA0334927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  <a:latin typeface="Arial"/>
                <a:cs typeface="Arial"/>
              </a:rPr>
              <a:t>1:1 samtaler mellem fx TR og medarbejder eller mellem Leder og medarbejder</a:t>
            </a:r>
          </a:p>
          <a:p>
            <a:pPr marL="285750" lvl="0" indent="-285750">
              <a:spcAft>
                <a:spcPts val="600"/>
              </a:spcAft>
            </a:pPr>
            <a:endParaRPr lang="da-DK" sz="1800">
              <a:solidFill>
                <a:srgbClr val="001965"/>
              </a:solidFill>
            </a:endParaRPr>
          </a:p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</a:rPr>
              <a:t>Individuelt til forberedelse til MUS eller andre samtaler på arbejdspladsen</a:t>
            </a:r>
          </a:p>
          <a:p>
            <a:pPr marL="285750" lvl="0" indent="-285750">
              <a:spcAft>
                <a:spcPts val="600"/>
              </a:spcAft>
            </a:pPr>
            <a:endParaRPr lang="da-DK" sz="1800">
              <a:solidFill>
                <a:srgbClr val="001965"/>
              </a:solidFill>
            </a:endParaRPr>
          </a:p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</a:rPr>
              <a:t>Dialog og workshop i teams, grupper og afdelinger</a:t>
            </a:r>
          </a:p>
          <a:p>
            <a:pPr marL="285750" lvl="0" indent="-285750">
              <a:spcAft>
                <a:spcPts val="600"/>
              </a:spcAft>
            </a:pPr>
            <a:endParaRPr lang="da-DK">
              <a:solidFill>
                <a:srgbClr val="001965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endParaRPr lang="da-DK">
              <a:solidFill>
                <a:srgbClr val="001965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da-DK">
                <a:solidFill>
                  <a:srgbClr val="001965"/>
                </a:solidFill>
              </a:rPr>
              <a:t> </a:t>
            </a:r>
          </a:p>
          <a:p>
            <a:pPr marL="285750" lvl="0" indent="-285750">
              <a:spcAft>
                <a:spcPts val="600"/>
              </a:spcAft>
            </a:pPr>
            <a:endParaRPr lang="da-DK">
              <a:solidFill>
                <a:srgbClr val="001965"/>
              </a:solidFill>
            </a:endParaRPr>
          </a:p>
        </p:txBody>
      </p:sp>
      <p:pic>
        <p:nvPicPr>
          <p:cNvPr id="4" name="Pladsholder til billede 8">
            <a:extLst>
              <a:ext uri="{FF2B5EF4-FFF2-40B4-BE49-F238E27FC236}">
                <a16:creationId xmlns:a16="http://schemas.microsoft.com/office/drawing/2014/main" id="{24F3757F-E80D-27B0-8A13-3A923976191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3166" b="5630"/>
          <a:stretch/>
        </p:blipFill>
        <p:spPr>
          <a:xfrm>
            <a:off x="6373944" y="-1"/>
            <a:ext cx="5824801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1969</TotalTime>
  <Words>810</Words>
  <Application>Microsoft Macintosh PowerPoint</Application>
  <PresentationFormat>Widescreen</PresentationFormat>
  <Paragraphs>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Italian Plate No2</vt:lpstr>
      <vt:lpstr>Office tema</vt:lpstr>
      <vt:lpstr>Få styr på arbejdspresset 5 udvalgte værktøjer</vt:lpstr>
      <vt:lpstr>Kort om de 5 værktøjer </vt:lpstr>
      <vt:lpstr>De 5 værktøjer</vt:lpstr>
      <vt:lpstr>VÆRKTØJ 1:  Stresstrappen – tag temperaturen</vt:lpstr>
      <vt:lpstr>VÆRKTØJ 2:  Ressourcevægten – find balancen</vt:lpstr>
      <vt:lpstr>VÆRKTØJ 3:  Indflydelsescirklen – find dine indflydelsesmuligheder</vt:lpstr>
      <vt:lpstr>VÆRKTØJ 4:  Firkløvermodellen – prioriter opgaverne</vt:lpstr>
      <vt:lpstr>PowerPoint Presentation</vt:lpstr>
      <vt:lpstr>Hvornår kan værktøjerne bruges?</vt:lpstr>
      <vt:lpstr>Hvordan bruger du værktøjerne?</vt:lpstr>
      <vt:lpstr>Hvorfor er håndtering af  arbejdspres vigtigt?</vt:lpstr>
      <vt:lpstr>PowerPoint Presentation</vt:lpstr>
      <vt:lpstr>PowerPoint Presentation</vt:lpstr>
      <vt:lpstr>PowerPoint Presentation</vt:lpstr>
      <vt:lpstr>God arbejdslyst!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&amp; MAB  Netværksarrangement 2024</dc:title>
  <dc:creator>Peder Lysgaard</dc:creator>
  <cp:lastModifiedBy>Stina Nordquist</cp:lastModifiedBy>
  <cp:revision>70</cp:revision>
  <cp:lastPrinted>2024-06-26T10:45:10Z</cp:lastPrinted>
  <dcterms:created xsi:type="dcterms:W3CDTF">2023-11-23T08:23:43Z</dcterms:created>
  <dcterms:modified xsi:type="dcterms:W3CDTF">2025-02-24T09:46:02Z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mj</vt:lpwstr>
  </property>
  <property fmtid="{D5CDD505-2E9C-101B-9397-08002B2CF9AE}" pid="3" name="DL_AuthorInitials">
    <vt:lpwstr>mj</vt:lpwstr>
  </property>
  <property fmtid="{D5CDD505-2E9C-101B-9397-08002B2CF9AE}" pid="4" name="fInit">
    <vt:lpwstr>mj</vt:lpwstr>
  </property>
  <property fmtid="{D5CDD505-2E9C-101B-9397-08002B2CF9AE}" pid="5" name="fNavn">
    <vt:lpwstr>Michael Juel Mortensen</vt:lpwstr>
  </property>
  <property fmtid="{D5CDD505-2E9C-101B-9397-08002B2CF9AE}" pid="6" name="fTlf">
    <vt:lpwstr>+4532661366</vt:lpwstr>
  </property>
  <property fmtid="{D5CDD505-2E9C-101B-9397-08002B2CF9AE}" pid="7" name="fEpost">
    <vt:lpwstr>mj@finansforbundet.dk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0x01010017EB71E1C315B947AF1A2B6C4232EAA2</vt:lpwstr>
  </property>
  <property fmtid="{D5CDD505-2E9C-101B-9397-08002B2CF9AE}" pid="25" name="MediaServiceImageTags">
    <vt:lpwstr/>
  </property>
</Properties>
</file>